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Lst>
  <p:sldSz cy="6172200" cx="10972800"/>
  <p:notesSz cx="7010400" cy="92964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31FA679-CF05-4BF3-8591-5F8C6C506AC8}">
  <a:tblStyle styleId="{D31FA679-CF05-4BF3-8591-5F8C6C506AC8}"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E7E8"/>
          </a:solidFill>
        </a:fill>
      </a:tcStyle>
    </a:wholeTbl>
    <a:band1H>
      <a:tcTxStyle/>
      <a:tcStyle>
        <a:fill>
          <a:solidFill>
            <a:srgbClr val="CACBCF"/>
          </a:solidFill>
        </a:fill>
      </a:tcStyle>
    </a:band1H>
    <a:band2H>
      <a:tcTxStyle/>
    </a:band2H>
    <a:band1V>
      <a:tcTxStyle/>
      <a:tcStyle>
        <a:fill>
          <a:solidFill>
            <a:srgbClr val="CACBCF"/>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316" orient="horz"/>
        <p:guide pos="3050" orient="horz"/>
        <p:guide pos="3189" orient="horz"/>
        <p:guide pos="5455"/>
        <p:guide pos="975" orient="horz"/>
        <p:guide pos="3457"/>
      </p:guideLst>
    </p:cSldViewPr>
  </p:slideViewPr>
  <p:notesViewPr>
    <p:cSldViewPr snapToGrid="0">
      <p:cViewPr varScale="1">
        <p:scale>
          <a:sx n="100" d="100"/>
          <a:sy n="100" d="100"/>
        </p:scale>
        <p:origin x="0" y="0"/>
      </p:cViewPr>
      <p:guideLst>
        <p:guide pos="2928" orient="horz"/>
        <p:guide pos="2208"/>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slide" Target="slides/slide78.xml"/><Relationship Id="rId83" Type="http://schemas.openxmlformats.org/officeDocument/2006/relationships/slide" Target="slides/slide77.xml"/><Relationship Id="rId42" Type="http://schemas.openxmlformats.org/officeDocument/2006/relationships/slide" Target="slides/slide36.xml"/><Relationship Id="rId86" Type="http://schemas.openxmlformats.org/officeDocument/2006/relationships/slide" Target="slides/slide80.xml"/><Relationship Id="rId41" Type="http://schemas.openxmlformats.org/officeDocument/2006/relationships/slide" Target="slides/slide35.xml"/><Relationship Id="rId85" Type="http://schemas.openxmlformats.org/officeDocument/2006/relationships/slide" Target="slides/slide79.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slide" Target="slides/slide73.xml"/><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4.png"/></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10" type="dt"/>
          </p:nvPr>
        </p:nvSpPr>
        <p:spPr>
          <a:xfrm>
            <a:off x="330565" y="8831580"/>
            <a:ext cx="3037840" cy="464820"/>
          </a:xfrm>
          <a:prstGeom prst="rect">
            <a:avLst/>
          </a:prstGeom>
          <a:noFill/>
          <a:ln>
            <a:noFill/>
          </a:ln>
        </p:spPr>
        <p:txBody>
          <a:bodyPr anchorCtr="0" anchor="ctr" bIns="46575" lIns="93175" spcFirstLastPara="1" rIns="93175" wrap="square" tIns="46575">
            <a:noAutofit/>
          </a:bodyPr>
          <a:lstStyle>
            <a:lvl1pPr lvl="0" marR="0" rtl="0" algn="l">
              <a:spcBef>
                <a:spcPts val="0"/>
              </a:spcBef>
              <a:spcAft>
                <a:spcPts val="0"/>
              </a:spcAft>
              <a:buSzPts val="1400"/>
              <a:buNone/>
              <a:defRPr b="0" i="0" sz="1100" u="none" cap="none" strike="noStrike">
                <a:solidFill>
                  <a:schemeClr val="dk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 name="Google Shape;5;n"/>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lvl1pPr indent="-228600" lvl="0" marL="4572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1pPr>
            <a:lvl2pPr indent="-228600" lvl="1" marL="9144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2pPr>
            <a:lvl3pPr indent="-228600" lvl="2" marL="13716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3pPr>
            <a:lvl4pPr indent="-228600" lvl="3" marL="18288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4pPr>
            <a:lvl5pPr indent="-228600" lvl="4" marL="2286000" marR="0" rtl="0" algn="l">
              <a:spcBef>
                <a:spcPts val="330"/>
              </a:spcBef>
              <a:spcAft>
                <a:spcPts val="0"/>
              </a:spcAft>
              <a:buSzPts val="1400"/>
              <a:buNone/>
              <a:defRPr b="0" i="0" sz="1100" u="none" cap="none" strike="noStrike">
                <a:solidFill>
                  <a:schemeClr val="dk1"/>
                </a:solidFill>
                <a:latin typeface="Trebuchet MS"/>
                <a:ea typeface="Trebuchet MS"/>
                <a:cs typeface="Trebuchet MS"/>
                <a:sym typeface="Trebuchet MS"/>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6" name="Google Shape;6;n"/>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pic>
        <p:nvPicPr>
          <p:cNvPr id="7" name="Google Shape;7;n"/>
          <p:cNvPicPr preferRelativeResize="0"/>
          <p:nvPr/>
        </p:nvPicPr>
        <p:blipFill rotWithShape="1">
          <a:blip r:embed="rId2">
            <a:alphaModFix/>
          </a:blip>
          <a:srcRect b="0" l="0" r="0" t="0"/>
          <a:stretch/>
        </p:blipFill>
        <p:spPr>
          <a:xfrm>
            <a:off x="5400933" y="240101"/>
            <a:ext cx="1209933" cy="328091"/>
          </a:xfrm>
          <a:prstGeom prst="rect">
            <a:avLst/>
          </a:prstGeom>
          <a:noFill/>
          <a:ln>
            <a:noFill/>
          </a:ln>
        </p:spPr>
      </p:pic>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52" name="Google Shape;52;p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0: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25" name="Google Shape;125;p1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1: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32" name="Google Shape;132;p1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42" name="Google Shape;142;p1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3: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49" name="Google Shape;149;p1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4: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59" name="Google Shape;159;p1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15: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65" name="Google Shape;165;p15: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16: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73" name="Google Shape;173;p16: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80" name="Google Shape;180;p1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8: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88" name="Google Shape;188;p1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96" name="Google Shape;196;p1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57" name="Google Shape;57;p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20: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204" name="Google Shape;204;p2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2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p21: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rPr b="0" i="0" lang="en-US" sz="1100" u="none" cap="none" strike="noStrike">
                <a:solidFill>
                  <a:schemeClr val="dk1"/>
                </a:solidFill>
                <a:latin typeface="Trebuchet MS"/>
                <a:ea typeface="Trebuchet MS"/>
                <a:cs typeface="Trebuchet MS"/>
                <a:sym typeface="Trebuchet MS"/>
              </a:rPr>
              <a:t>Note on the performance bullet:</a:t>
            </a:r>
            <a:endParaRPr/>
          </a:p>
          <a:p>
            <a:pPr indent="0" lvl="0" marL="0" marR="0" rtl="0" algn="l">
              <a:spcBef>
                <a:spcPts val="330"/>
              </a:spcBef>
              <a:spcAft>
                <a:spcPts val="0"/>
              </a:spcAft>
              <a:buNone/>
            </a:pPr>
            <a:r>
              <a:rPr b="0" i="0" lang="en-US" sz="1100" u="none" cap="none" strike="noStrike">
                <a:solidFill>
                  <a:schemeClr val="dk1"/>
                </a:solidFill>
                <a:latin typeface="Trebuchet MS"/>
                <a:ea typeface="Trebuchet MS"/>
                <a:cs typeface="Trebuchet MS"/>
                <a:sym typeface="Trebuchet MS"/>
              </a:rPr>
              <a:t>When scalars are added to a private clause, the compiler must first create an array of the scalars in the device’s global memory.  Each thread then needs to fetch it’s private copy from global memory.  However, when not used in a private clause, the compiler can declare the scalar as local variable in the generated device code making it more likely that the variable will be stored in a local register.</a:t>
            </a:r>
            <a:endParaRPr/>
          </a:p>
        </p:txBody>
      </p:sp>
      <p:sp>
        <p:nvSpPr>
          <p:cNvPr id="213" name="Google Shape;213;p21: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2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220" name="Google Shape;220;p2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23: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225" name="Google Shape;225;p2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4: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233" name="Google Shape;233;p2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5: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241" name="Google Shape;241;p2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6: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265" name="Google Shape;265;p2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289" name="Google Shape;289;p2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28: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297" name="Google Shape;297;p2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2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305" name="Google Shape;305;p2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 name="Google Shape;64;p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65" name="Google Shape;65;p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30: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345" name="Google Shape;345;p3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31: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385" name="Google Shape;385;p3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3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400" name="Google Shape;400;p3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33: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409" name="Google Shape;409;p3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p34: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419" name="Google Shape;419;p3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35: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429" name="Google Shape;429;p3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36: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446" name="Google Shape;446;p3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3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464" name="Google Shape;464;p3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38: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482" name="Google Shape;482;p3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3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514" name="Google Shape;514;p3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 name="Google Shape;73;p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74" name="Google Shape;74;p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40: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547" name="Google Shape;547;p4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p41: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580" name="Google Shape;580;p4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p4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593" name="Google Shape;593;p4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p43: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06" name="Google Shape;606;p4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p44: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13" name="Google Shape;613;p4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45: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20" name="Google Shape;620;p4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p46: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30" name="Google Shape;630;p4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p4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40" name="Google Shape;640;p4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p48: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47" name="Google Shape;647;p4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p4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54" name="Google Shape;654;p4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5: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82" name="Google Shape;82;p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p50: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64" name="Google Shape;664;p5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p51: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74" name="Google Shape;674;p5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p5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698" name="Google Shape;698;p5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p5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2" name="Google Shape;722;p5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723" name="Google Shape;723;p5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p5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8" name="Google Shape;828;p5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829" name="Google Shape;829;p5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p55: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936" name="Google Shape;936;p5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p56: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956" name="Google Shape;956;p5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p5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6" name="Google Shape;976;p57: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977" name="Google Shape;977;p57: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p5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69" name="Google Shape;1069;p58: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070" name="Google Shape;1070;p58: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p5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162" name="Google Shape;1162;p5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7" name="Google Shape;87;p6: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88" name="Google Shape;88;p6: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p60: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187" name="Google Shape;1187;p6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p6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2" name="Google Shape;1212;p61: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213" name="Google Shape;1213;p61: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p6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0" name="Google Shape;1310;p62: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311" name="Google Shape;1311;p62: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6" name="Shape 1406"/>
        <p:cNvGrpSpPr/>
        <p:nvPr/>
      </p:nvGrpSpPr>
      <p:grpSpPr>
        <a:xfrm>
          <a:off x="0" y="0"/>
          <a:ext cx="0" cy="0"/>
          <a:chOff x="0" y="0"/>
          <a:chExt cx="0" cy="0"/>
        </a:xfrm>
      </p:grpSpPr>
      <p:sp>
        <p:nvSpPr>
          <p:cNvPr id="1407" name="Google Shape;1407;p63: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408" name="Google Shape;1408;p6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1" name="Shape 1431"/>
        <p:cNvGrpSpPr/>
        <p:nvPr/>
      </p:nvGrpSpPr>
      <p:grpSpPr>
        <a:xfrm>
          <a:off x="0" y="0"/>
          <a:ext cx="0" cy="0"/>
          <a:chOff x="0" y="0"/>
          <a:chExt cx="0" cy="0"/>
        </a:xfrm>
      </p:grpSpPr>
      <p:sp>
        <p:nvSpPr>
          <p:cNvPr id="1432" name="Google Shape;1432;p64: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433" name="Google Shape;1433;p6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p6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58" name="Google Shape;1458;p65: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459" name="Google Shape;1459;p65: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7" name="Shape 1537"/>
        <p:cNvGrpSpPr/>
        <p:nvPr/>
      </p:nvGrpSpPr>
      <p:grpSpPr>
        <a:xfrm>
          <a:off x="0" y="0"/>
          <a:ext cx="0" cy="0"/>
          <a:chOff x="0" y="0"/>
          <a:chExt cx="0" cy="0"/>
        </a:xfrm>
      </p:grpSpPr>
      <p:sp>
        <p:nvSpPr>
          <p:cNvPr id="1538" name="Google Shape;1538;p6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9" name="Google Shape;1539;p66: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540" name="Google Shape;1540;p66: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8" name="Shape 1618"/>
        <p:cNvGrpSpPr/>
        <p:nvPr/>
      </p:nvGrpSpPr>
      <p:grpSpPr>
        <a:xfrm>
          <a:off x="0" y="0"/>
          <a:ext cx="0" cy="0"/>
          <a:chOff x="0" y="0"/>
          <a:chExt cx="0" cy="0"/>
        </a:xfrm>
      </p:grpSpPr>
      <p:sp>
        <p:nvSpPr>
          <p:cNvPr id="1619" name="Google Shape;1619;p6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620" name="Google Shape;1620;p6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3" name="Shape 1643"/>
        <p:cNvGrpSpPr/>
        <p:nvPr/>
      </p:nvGrpSpPr>
      <p:grpSpPr>
        <a:xfrm>
          <a:off x="0" y="0"/>
          <a:ext cx="0" cy="0"/>
          <a:chOff x="0" y="0"/>
          <a:chExt cx="0" cy="0"/>
        </a:xfrm>
      </p:grpSpPr>
      <p:sp>
        <p:nvSpPr>
          <p:cNvPr id="1644" name="Google Shape;1644;p68: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645" name="Google Shape;1645;p6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8" name="Shape 1668"/>
        <p:cNvGrpSpPr/>
        <p:nvPr/>
      </p:nvGrpSpPr>
      <p:grpSpPr>
        <a:xfrm>
          <a:off x="0" y="0"/>
          <a:ext cx="0" cy="0"/>
          <a:chOff x="0" y="0"/>
          <a:chExt cx="0" cy="0"/>
        </a:xfrm>
      </p:grpSpPr>
      <p:sp>
        <p:nvSpPr>
          <p:cNvPr id="1669" name="Google Shape;1669;p6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0" name="Google Shape;1670;p69: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671" name="Google Shape;1671;p69: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p7: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96" name="Google Shape;96;p7: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4" name="Shape 1734"/>
        <p:cNvGrpSpPr/>
        <p:nvPr/>
      </p:nvGrpSpPr>
      <p:grpSpPr>
        <a:xfrm>
          <a:off x="0" y="0"/>
          <a:ext cx="0" cy="0"/>
          <a:chOff x="0" y="0"/>
          <a:chExt cx="0" cy="0"/>
        </a:xfrm>
      </p:grpSpPr>
      <p:sp>
        <p:nvSpPr>
          <p:cNvPr id="1735" name="Google Shape;1735;p7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6" name="Google Shape;1736;p70: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737" name="Google Shape;1737;p70: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1" name="Shape 1801"/>
        <p:cNvGrpSpPr/>
        <p:nvPr/>
      </p:nvGrpSpPr>
      <p:grpSpPr>
        <a:xfrm>
          <a:off x="0" y="0"/>
          <a:ext cx="0" cy="0"/>
          <a:chOff x="0" y="0"/>
          <a:chExt cx="0" cy="0"/>
        </a:xfrm>
      </p:grpSpPr>
      <p:sp>
        <p:nvSpPr>
          <p:cNvPr id="1802" name="Google Shape;1802;p71: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803" name="Google Shape;1803;p7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5" name="Shape 1825"/>
        <p:cNvGrpSpPr/>
        <p:nvPr/>
      </p:nvGrpSpPr>
      <p:grpSpPr>
        <a:xfrm>
          <a:off x="0" y="0"/>
          <a:ext cx="0" cy="0"/>
          <a:chOff x="0" y="0"/>
          <a:chExt cx="0" cy="0"/>
        </a:xfrm>
      </p:grpSpPr>
      <p:sp>
        <p:nvSpPr>
          <p:cNvPr id="1826" name="Google Shape;1826;p72: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827" name="Google Shape;1827;p72: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9" name="Shape 1849"/>
        <p:cNvGrpSpPr/>
        <p:nvPr/>
      </p:nvGrpSpPr>
      <p:grpSpPr>
        <a:xfrm>
          <a:off x="0" y="0"/>
          <a:ext cx="0" cy="0"/>
          <a:chOff x="0" y="0"/>
          <a:chExt cx="0" cy="0"/>
        </a:xfrm>
      </p:grpSpPr>
      <p:sp>
        <p:nvSpPr>
          <p:cNvPr id="1850" name="Google Shape;1850;p73: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1" name="Google Shape;1851;p73: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852" name="Google Shape;1852;p73: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8" name="Shape 1908"/>
        <p:cNvGrpSpPr/>
        <p:nvPr/>
      </p:nvGrpSpPr>
      <p:grpSpPr>
        <a:xfrm>
          <a:off x="0" y="0"/>
          <a:ext cx="0" cy="0"/>
          <a:chOff x="0" y="0"/>
          <a:chExt cx="0" cy="0"/>
        </a:xfrm>
      </p:grpSpPr>
      <p:sp>
        <p:nvSpPr>
          <p:cNvPr id="1909" name="Google Shape;1909;p74: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0" name="Google Shape;1910;p74: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911" name="Google Shape;1911;p74: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9" name="Shape 1969"/>
        <p:cNvGrpSpPr/>
        <p:nvPr/>
      </p:nvGrpSpPr>
      <p:grpSpPr>
        <a:xfrm>
          <a:off x="0" y="0"/>
          <a:ext cx="0" cy="0"/>
          <a:chOff x="0" y="0"/>
          <a:chExt cx="0" cy="0"/>
        </a:xfrm>
      </p:grpSpPr>
      <p:sp>
        <p:nvSpPr>
          <p:cNvPr id="1970" name="Google Shape;1970;p75: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971" name="Google Shape;1971;p75: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5" name="Shape 1975"/>
        <p:cNvGrpSpPr/>
        <p:nvPr/>
      </p:nvGrpSpPr>
      <p:grpSpPr>
        <a:xfrm>
          <a:off x="0" y="0"/>
          <a:ext cx="0" cy="0"/>
          <a:chOff x="0" y="0"/>
          <a:chExt cx="0" cy="0"/>
        </a:xfrm>
      </p:grpSpPr>
      <p:sp>
        <p:nvSpPr>
          <p:cNvPr id="1976" name="Google Shape;1976;p76: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977" name="Google Shape;1977;p76: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2" name="Shape 1982"/>
        <p:cNvGrpSpPr/>
        <p:nvPr/>
      </p:nvGrpSpPr>
      <p:grpSpPr>
        <a:xfrm>
          <a:off x="0" y="0"/>
          <a:ext cx="0" cy="0"/>
          <a:chOff x="0" y="0"/>
          <a:chExt cx="0" cy="0"/>
        </a:xfrm>
      </p:grpSpPr>
      <p:sp>
        <p:nvSpPr>
          <p:cNvPr id="1983" name="Google Shape;1983;p77: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984" name="Google Shape;1984;p77: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9" name="Shape 1989"/>
        <p:cNvGrpSpPr/>
        <p:nvPr/>
      </p:nvGrpSpPr>
      <p:grpSpPr>
        <a:xfrm>
          <a:off x="0" y="0"/>
          <a:ext cx="0" cy="0"/>
          <a:chOff x="0" y="0"/>
          <a:chExt cx="0" cy="0"/>
        </a:xfrm>
      </p:grpSpPr>
      <p:sp>
        <p:nvSpPr>
          <p:cNvPr id="1990" name="Google Shape;1990;p78: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991" name="Google Shape;1991;p7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6" name="Shape 1996"/>
        <p:cNvGrpSpPr/>
        <p:nvPr/>
      </p:nvGrpSpPr>
      <p:grpSpPr>
        <a:xfrm>
          <a:off x="0" y="0"/>
          <a:ext cx="0" cy="0"/>
          <a:chOff x="0" y="0"/>
          <a:chExt cx="0" cy="0"/>
        </a:xfrm>
      </p:grpSpPr>
      <p:sp>
        <p:nvSpPr>
          <p:cNvPr id="1997" name="Google Shape;1997;p79:notes"/>
          <p:cNvSpPr txBox="1"/>
          <p:nvPr>
            <p:ph idx="1" type="body"/>
          </p:nvPr>
        </p:nvSpPr>
        <p:spPr>
          <a:xfrm>
            <a:off x="701040" y="4415790"/>
            <a:ext cx="5608320" cy="4183380"/>
          </a:xfrm>
          <a:prstGeom prst="rect">
            <a:avLst/>
          </a:prstGeom>
        </p:spPr>
        <p:txBody>
          <a:bodyPr anchorCtr="0" anchor="t" bIns="46575" lIns="93175" spcFirstLastPara="1" rIns="93175" wrap="square" tIns="46575">
            <a:noAutofit/>
          </a:bodyPr>
          <a:lstStyle/>
          <a:p>
            <a:pPr indent="0" lvl="0" marL="0" rtl="0" algn="l">
              <a:spcBef>
                <a:spcPts val="330"/>
              </a:spcBef>
              <a:spcAft>
                <a:spcPts val="0"/>
              </a:spcAft>
              <a:buNone/>
            </a:pPr>
            <a:r>
              <a:t/>
            </a:r>
            <a:endParaRPr/>
          </a:p>
        </p:txBody>
      </p:sp>
      <p:sp>
        <p:nvSpPr>
          <p:cNvPr id="1998" name="Google Shape;1998;p7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8: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6" name="Google Shape;106;p8: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07" name="Google Shape;107;p8: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1" name="Shape 2001"/>
        <p:cNvGrpSpPr/>
        <p:nvPr/>
      </p:nvGrpSpPr>
      <p:grpSpPr>
        <a:xfrm>
          <a:off x="0" y="0"/>
          <a:ext cx="0" cy="0"/>
          <a:chOff x="0" y="0"/>
          <a:chExt cx="0" cy="0"/>
        </a:xfrm>
      </p:grpSpPr>
      <p:sp>
        <p:nvSpPr>
          <p:cNvPr id="2002" name="Google Shape;2002;p80: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3" name="Google Shape;2003;p80: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lnSpc>
                <a:spcPct val="100000"/>
              </a:lnSpc>
              <a:spcBef>
                <a:spcPts val="0"/>
              </a:spcBef>
              <a:spcAft>
                <a:spcPts val="0"/>
              </a:spcAft>
              <a:buClr>
                <a:schemeClr val="dk1"/>
              </a:buClr>
              <a:buSzPts val="1100"/>
              <a:buFont typeface="Trebuchet MS"/>
              <a:buNone/>
            </a:pPr>
            <a:r>
              <a:t/>
            </a:r>
            <a:endParaRPr b="0" i="0" sz="1100" u="none" cap="none" strike="noStrike">
              <a:solidFill>
                <a:schemeClr val="dk1"/>
              </a:solidFill>
              <a:latin typeface="Trebuchet MS"/>
              <a:ea typeface="Trebuchet MS"/>
              <a:cs typeface="Trebuchet MS"/>
              <a:sym typeface="Trebuchet MS"/>
            </a:endParaRPr>
          </a:p>
        </p:txBody>
      </p:sp>
      <p:sp>
        <p:nvSpPr>
          <p:cNvPr id="2004" name="Google Shape;2004;p80: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9: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p9:notes"/>
          <p:cNvSpPr txBox="1"/>
          <p:nvPr>
            <p:ph idx="1" type="body"/>
          </p:nvPr>
        </p:nvSpPr>
        <p:spPr>
          <a:xfrm>
            <a:off x="701040" y="4415790"/>
            <a:ext cx="5608320" cy="4183380"/>
          </a:xfrm>
          <a:prstGeom prst="rect">
            <a:avLst/>
          </a:prstGeom>
          <a:noFill/>
          <a:ln>
            <a:noFill/>
          </a:ln>
        </p:spPr>
        <p:txBody>
          <a:bodyPr anchorCtr="0" anchor="t" bIns="46575" lIns="93175" spcFirstLastPara="1" rIns="93175" wrap="square" tIns="46575">
            <a:noAutofit/>
          </a:bodyPr>
          <a:lstStyle/>
          <a:p>
            <a:pPr indent="0" lvl="0" marL="0" marR="0" rtl="0" algn="l">
              <a:spcBef>
                <a:spcPts val="0"/>
              </a:spcBef>
              <a:spcAft>
                <a:spcPts val="0"/>
              </a:spcAft>
              <a:buNone/>
            </a:pPr>
            <a:r>
              <a:t/>
            </a:r>
            <a:endParaRPr b="0" i="0" sz="1100" u="none" cap="none" strike="noStrike">
              <a:solidFill>
                <a:schemeClr val="dk1"/>
              </a:solidFill>
              <a:latin typeface="Trebuchet MS"/>
              <a:ea typeface="Trebuchet MS"/>
              <a:cs typeface="Trebuchet MS"/>
              <a:sym typeface="Trebuchet MS"/>
            </a:endParaRPr>
          </a:p>
        </p:txBody>
      </p:sp>
      <p:sp>
        <p:nvSpPr>
          <p:cNvPr id="115" name="Google Shape;115;p9:notes"/>
          <p:cNvSpPr txBox="1"/>
          <p:nvPr>
            <p:ph idx="12" type="sldNum"/>
          </p:nvPr>
        </p:nvSpPr>
        <p:spPr>
          <a:xfrm>
            <a:off x="3663170" y="8829967"/>
            <a:ext cx="3037840" cy="464820"/>
          </a:xfrm>
          <a:prstGeom prst="rect">
            <a:avLst/>
          </a:prstGeom>
          <a:noFill/>
          <a:ln>
            <a:noFill/>
          </a:ln>
        </p:spPr>
        <p:txBody>
          <a:bodyPr anchorCtr="0" anchor="ctr"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100" u="none" cap="none" strike="noStrike">
                <a:solidFill>
                  <a:schemeClr val="dk1"/>
                </a:solidFill>
                <a:latin typeface="Trebuchet MS"/>
                <a:ea typeface="Trebuchet MS"/>
                <a:cs typeface="Trebuchet MS"/>
                <a:sym typeface="Trebuchet MS"/>
              </a:rPr>
              <a:t>‹#›</a:t>
            </a:fld>
            <a:endParaRPr b="0" i="0" sz="1100" u="none" cap="none" strike="noStrike">
              <a:solidFill>
                <a:schemeClr val="dk1"/>
              </a:solidFill>
              <a:latin typeface="Trebuchet MS"/>
              <a:ea typeface="Trebuchet MS"/>
              <a:cs typeface="Trebuchet MS"/>
              <a:sym typeface="Trebuchet M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itle Slide " showMasterSp="0">
  <p:cSld name="11_Title Slide ">
    <p:bg>
      <p:bgPr>
        <a:solidFill>
          <a:schemeClr val="lt1"/>
        </a:solidFill>
      </p:bgPr>
    </p:bg>
    <p:spTree>
      <p:nvGrpSpPr>
        <p:cNvPr id="16" name="Shape 16"/>
        <p:cNvGrpSpPr/>
        <p:nvPr/>
      </p:nvGrpSpPr>
      <p:grpSpPr>
        <a:xfrm>
          <a:off x="0" y="0"/>
          <a:ext cx="0" cy="0"/>
          <a:chOff x="0" y="0"/>
          <a:chExt cx="0" cy="0"/>
        </a:xfrm>
      </p:grpSpPr>
      <p:pic>
        <p:nvPicPr>
          <p:cNvPr id="17" name="Google Shape;17;p2"/>
          <p:cNvPicPr preferRelativeResize="0"/>
          <p:nvPr/>
        </p:nvPicPr>
        <p:blipFill rotWithShape="1">
          <a:blip r:embed="rId2">
            <a:alphaModFix/>
          </a:blip>
          <a:srcRect b="21874" l="0" r="0" t="21875"/>
          <a:stretch/>
        </p:blipFill>
        <p:spPr>
          <a:xfrm>
            <a:off x="0" y="0"/>
            <a:ext cx="10972800" cy="6172200"/>
          </a:xfrm>
          <a:prstGeom prst="rect">
            <a:avLst/>
          </a:prstGeom>
          <a:noFill/>
          <a:ln>
            <a:noFill/>
          </a:ln>
        </p:spPr>
      </p:pic>
      <p:sp>
        <p:nvSpPr>
          <p:cNvPr id="18" name="Google Shape;18;p2"/>
          <p:cNvSpPr txBox="1"/>
          <p:nvPr>
            <p:ph idx="1" type="subTitle"/>
          </p:nvPr>
        </p:nvSpPr>
        <p:spPr>
          <a:xfrm>
            <a:off x="433639" y="2349988"/>
            <a:ext cx="8972550" cy="369332"/>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600"/>
              </a:spcBef>
              <a:spcAft>
                <a:spcPts val="0"/>
              </a:spcAft>
              <a:buClr>
                <a:srgbClr val="868686"/>
              </a:buClr>
              <a:buSzPts val="2000"/>
              <a:buFont typeface="Noto Sans Symbols"/>
              <a:buNone/>
              <a:defRPr b="0" i="0" sz="2000" u="none" cap="none" strike="noStrike">
                <a:solidFill>
                  <a:schemeClr val="lt1"/>
                </a:solidFill>
                <a:latin typeface="Arial"/>
                <a:ea typeface="Arial"/>
                <a:cs typeface="Arial"/>
                <a:sym typeface="Arial"/>
              </a:defRPr>
            </a:lvl1pPr>
            <a:lvl2pPr lvl="1"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2pPr>
            <a:lvl3pPr lvl="2"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3pPr>
            <a:lvl4pPr lvl="3" marR="0" rtl="0" algn="l">
              <a:spcBef>
                <a:spcPts val="9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4pPr>
            <a:lvl5pPr lvl="4"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5pPr>
            <a:lvl6pPr lvl="5"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lvl="6"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lvl="7"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lvl="8"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19" name="Google Shape;19;p2"/>
          <p:cNvSpPr txBox="1"/>
          <p:nvPr>
            <p:ph type="title"/>
          </p:nvPr>
        </p:nvSpPr>
        <p:spPr>
          <a:xfrm>
            <a:off x="433639" y="917182"/>
            <a:ext cx="8972550" cy="141968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52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grpSp>
        <p:nvGrpSpPr>
          <p:cNvPr id="20" name="Google Shape;20;p2"/>
          <p:cNvGrpSpPr/>
          <p:nvPr/>
        </p:nvGrpSpPr>
        <p:grpSpPr>
          <a:xfrm>
            <a:off x="-28075" y="0"/>
            <a:ext cx="187005" cy="6172200"/>
            <a:chOff x="311342" y="0"/>
            <a:chExt cx="401443" cy="6172200"/>
          </a:xfrm>
        </p:grpSpPr>
        <p:sp>
          <p:nvSpPr>
            <p:cNvPr id="21" name="Google Shape;21;p2"/>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2" name="Google Shape;22;p2"/>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pic>
        <p:nvPicPr>
          <p:cNvPr id="23" name="Google Shape;23;p2"/>
          <p:cNvPicPr preferRelativeResize="0"/>
          <p:nvPr/>
        </p:nvPicPr>
        <p:blipFill rotWithShape="1">
          <a:blip r:embed="rId3">
            <a:alphaModFix/>
          </a:blip>
          <a:srcRect b="0" l="0" r="0" t="0"/>
          <a:stretch/>
        </p:blipFill>
        <p:spPr>
          <a:xfrm>
            <a:off x="568551" y="5405553"/>
            <a:ext cx="1661097" cy="447845"/>
          </a:xfrm>
          <a:prstGeom prst="rect">
            <a:avLst/>
          </a:prstGeom>
          <a:noFill/>
          <a:ln>
            <a:noFill/>
          </a:ln>
        </p:spPr>
      </p:pic>
      <p:pic>
        <p:nvPicPr>
          <p:cNvPr descr="https://lh4.googleusercontent.com/qPR-t10kD1WbNLKTO4DV4EuuiLI7dSR6k44NfA4-NmhHK_BARSZ7if-6MwkAISf9K9UBJRyUGuXzXZIuqUCzNwOcm58IcfW3llkes5ExAL8Yab9GBR13Gm03JL53ZgIftcrF_2f6SH2IU6IZ" id="24" name="Google Shape;24;p2"/>
          <p:cNvPicPr preferRelativeResize="0"/>
          <p:nvPr/>
        </p:nvPicPr>
        <p:blipFill rotWithShape="1">
          <a:blip r:embed="rId4">
            <a:alphaModFix/>
          </a:blip>
          <a:srcRect b="0" l="0" r="0" t="0"/>
          <a:stretch/>
        </p:blipFill>
        <p:spPr>
          <a:xfrm>
            <a:off x="2639269" y="5270312"/>
            <a:ext cx="1876624" cy="65812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Content">
  <p:cSld name="Title, Subtitle, and Content">
    <p:spTree>
      <p:nvGrpSpPr>
        <p:cNvPr id="25" name="Shape 25"/>
        <p:cNvGrpSpPr/>
        <p:nvPr/>
      </p:nvGrpSpPr>
      <p:grpSpPr>
        <a:xfrm>
          <a:off x="0" y="0"/>
          <a:ext cx="0" cy="0"/>
          <a:chOff x="0" y="0"/>
          <a:chExt cx="0" cy="0"/>
        </a:xfrm>
      </p:grpSpPr>
      <p:sp>
        <p:nvSpPr>
          <p:cNvPr id="26" name="Google Shape;26;p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
        <p:nvSpPr>
          <p:cNvPr id="27" name="Google Shape;27;p3"/>
          <p:cNvSpPr txBox="1"/>
          <p:nvPr>
            <p:ph idx="1" type="body"/>
          </p:nvPr>
        </p:nvSpPr>
        <p:spPr>
          <a:xfrm>
            <a:off x="436740" y="2103035"/>
            <a:ext cx="9948672" cy="3718925"/>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1pPr>
            <a:lvl2pPr indent="-355600" lvl="1" marL="9144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2pPr>
            <a:lvl3pPr indent="-355600" lvl="2" marL="13716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3pPr>
            <a:lvl4pPr indent="-342900" lvl="3" marL="1828800" marR="0" rtl="0" algn="l">
              <a:spcBef>
                <a:spcPts val="900"/>
              </a:spcBef>
              <a:spcAft>
                <a:spcPts val="0"/>
              </a:spcAft>
              <a:buClr>
                <a:schemeClr val="dk1"/>
              </a:buClr>
              <a:buSzPts val="1800"/>
              <a:buFont typeface="Noto Sans Symbols"/>
              <a:buChar char="▪"/>
              <a:defRPr b="0" i="0" sz="1800" u="none" cap="none" strike="noStrike">
                <a:solidFill>
                  <a:schemeClr val="lt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Noto Sans Symbols"/>
              <a:buChar char="▪"/>
              <a:defRPr b="0" i="0" sz="20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28" name="Google Shape;28;p3"/>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rgbClr val="868686"/>
              </a:buClr>
              <a:buSzPts val="2400"/>
              <a:buFont typeface="Noto Sans Symbols"/>
              <a:buNone/>
              <a:defRPr b="0" i="0" sz="2400" u="none" cap="none" strike="noStrike">
                <a:solidFill>
                  <a:schemeClr val="lt2"/>
                </a:solidFill>
                <a:latin typeface="Arial"/>
                <a:ea typeface="Arial"/>
                <a:cs typeface="Arial"/>
                <a:sym typeface="Arial"/>
              </a:defRPr>
            </a:lvl1pPr>
            <a:lvl2pPr indent="-228600" lvl="1" marL="9144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2pPr>
            <a:lvl3pPr indent="-228600" lvl="2" marL="13716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3pPr>
            <a:lvl4pPr indent="-228600" lvl="3" marL="1828800" marR="0" rtl="0" algn="ctr">
              <a:spcBef>
                <a:spcPts val="90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4pPr>
            <a:lvl5pPr indent="-228600" lvl="4" marL="2286000" marR="0" rtl="0" algn="ctr">
              <a:spcBef>
                <a:spcPts val="56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grpSp>
        <p:nvGrpSpPr>
          <p:cNvPr id="29" name="Google Shape;29;p3"/>
          <p:cNvGrpSpPr/>
          <p:nvPr/>
        </p:nvGrpSpPr>
        <p:grpSpPr>
          <a:xfrm>
            <a:off x="-28075" y="0"/>
            <a:ext cx="187005" cy="6172200"/>
            <a:chOff x="311342" y="0"/>
            <a:chExt cx="401443" cy="6172200"/>
          </a:xfrm>
        </p:grpSpPr>
        <p:sp>
          <p:nvSpPr>
            <p:cNvPr id="30" name="Google Shape;30;p3"/>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1" name="Google Shape;31;p3"/>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 Blue">
  <p:cSld name="Transition - Blue">
    <p:spTree>
      <p:nvGrpSpPr>
        <p:cNvPr id="32" name="Shape 32"/>
        <p:cNvGrpSpPr/>
        <p:nvPr/>
      </p:nvGrpSpPr>
      <p:grpSpPr>
        <a:xfrm>
          <a:off x="0" y="0"/>
          <a:ext cx="0" cy="0"/>
          <a:chOff x="0" y="0"/>
          <a:chExt cx="0" cy="0"/>
        </a:xfrm>
      </p:grpSpPr>
      <p:sp>
        <p:nvSpPr>
          <p:cNvPr id="33" name="Google Shape;33;p4"/>
          <p:cNvSpPr/>
          <p:nvPr/>
        </p:nvSpPr>
        <p:spPr>
          <a:xfrm>
            <a:off x="0" y="0"/>
            <a:ext cx="10972800" cy="5346409"/>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4" name="Google Shape;34;p4"/>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0"/>
              </a:spcBef>
              <a:spcAft>
                <a:spcPts val="0"/>
              </a:spcAft>
              <a:buSzPts val="1400"/>
              <a:buNone/>
              <a:defRPr b="0" i="0" sz="36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grpSp>
        <p:nvGrpSpPr>
          <p:cNvPr id="35" name="Google Shape;35;p4"/>
          <p:cNvGrpSpPr/>
          <p:nvPr/>
        </p:nvGrpSpPr>
        <p:grpSpPr>
          <a:xfrm>
            <a:off x="-28075" y="0"/>
            <a:ext cx="187005" cy="6172200"/>
            <a:chOff x="311342" y="0"/>
            <a:chExt cx="401443" cy="6172200"/>
          </a:xfrm>
        </p:grpSpPr>
        <p:sp>
          <p:nvSpPr>
            <p:cNvPr id="36" name="Google Shape;36;p4"/>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7" name="Google Shape;37;p4"/>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8" name="Shape 38"/>
        <p:cNvGrpSpPr/>
        <p:nvPr/>
      </p:nvGrpSpPr>
      <p:grpSpPr>
        <a:xfrm>
          <a:off x="0" y="0"/>
          <a:ext cx="0" cy="0"/>
          <a:chOff x="0" y="0"/>
          <a:chExt cx="0" cy="0"/>
        </a:xfrm>
      </p:grpSpPr>
      <p:sp>
        <p:nvSpPr>
          <p:cNvPr id="39" name="Google Shape;39;p5"/>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lide">
  <p:cSld name="Quote slide">
    <p:spTree>
      <p:nvGrpSpPr>
        <p:cNvPr id="40" name="Shape 40"/>
        <p:cNvGrpSpPr/>
        <p:nvPr/>
      </p:nvGrpSpPr>
      <p:grpSpPr>
        <a:xfrm>
          <a:off x="0" y="0"/>
          <a:ext cx="0" cy="0"/>
          <a:chOff x="0" y="0"/>
          <a:chExt cx="0" cy="0"/>
        </a:xfrm>
      </p:grpSpPr>
      <p:sp>
        <p:nvSpPr>
          <p:cNvPr id="41" name="Google Shape;41;p6"/>
          <p:cNvSpPr/>
          <p:nvPr/>
        </p:nvSpPr>
        <p:spPr>
          <a:xfrm>
            <a:off x="160020" y="2165063"/>
            <a:ext cx="10812780" cy="318134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2" name="Google Shape;42;p6"/>
          <p:cNvSpPr txBox="1"/>
          <p:nvPr>
            <p:ph idx="1" type="body"/>
          </p:nvPr>
        </p:nvSpPr>
        <p:spPr>
          <a:xfrm>
            <a:off x="1685408" y="3026024"/>
            <a:ext cx="8805227" cy="624769"/>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chemeClr val="dk1"/>
              </a:buClr>
              <a:buSzPts val="2800"/>
              <a:buFont typeface="Noto Sans Symbols"/>
              <a:buNone/>
              <a:defRPr b="0" i="0" sz="2800" u="none" cap="none" strike="noStrike">
                <a:solidFill>
                  <a:schemeClr val="lt1"/>
                </a:solidFill>
                <a:latin typeface="Arial"/>
                <a:ea typeface="Arial"/>
                <a:cs typeface="Arial"/>
                <a:sym typeface="Arial"/>
              </a:defRPr>
            </a:lvl1pPr>
            <a:lvl2pPr indent="-228600" lvl="1" marL="914400" marR="0" rtl="0" algn="l">
              <a:lnSpc>
                <a:spcPct val="90000"/>
              </a:lnSpc>
              <a:spcBef>
                <a:spcPts val="900"/>
              </a:spcBef>
              <a:spcAft>
                <a:spcPts val="0"/>
              </a:spcAft>
              <a:buClr>
                <a:schemeClr val="dk1"/>
              </a:buClr>
              <a:buSzPts val="2400"/>
              <a:buFont typeface="Noto Sans Symbols"/>
              <a:buNone/>
              <a:defRPr b="0" i="0" sz="2400" u="none" cap="none" strike="noStrike">
                <a:solidFill>
                  <a:schemeClr val="lt1"/>
                </a:solidFill>
                <a:latin typeface="Arial"/>
                <a:ea typeface="Arial"/>
                <a:cs typeface="Arial"/>
                <a:sym typeface="Arial"/>
              </a:defRPr>
            </a:lvl2pPr>
            <a:lvl3pPr indent="-228600" lvl="2" marL="1371600" marR="0" rtl="0" algn="l">
              <a:lnSpc>
                <a:spcPct val="90000"/>
              </a:lnSpc>
              <a:spcBef>
                <a:spcPts val="900"/>
              </a:spcBef>
              <a:spcAft>
                <a:spcPts val="0"/>
              </a:spcAft>
              <a:buClr>
                <a:schemeClr val="dk1"/>
              </a:buClr>
              <a:buSzPts val="2400"/>
              <a:buFont typeface="Noto Sans Symbols"/>
              <a:buNone/>
              <a:defRPr b="0" i="0" sz="2400" u="none" cap="none" strike="noStrike">
                <a:solidFill>
                  <a:schemeClr val="lt1"/>
                </a:solidFill>
                <a:latin typeface="Arial"/>
                <a:ea typeface="Arial"/>
                <a:cs typeface="Arial"/>
                <a:sym typeface="Arial"/>
              </a:defRPr>
            </a:lvl3pPr>
            <a:lvl4pPr indent="-342900" lvl="3" marL="1828800" marR="0" rtl="0" algn="l">
              <a:spcBef>
                <a:spcPts val="900"/>
              </a:spcBef>
              <a:spcAft>
                <a:spcPts val="0"/>
              </a:spcAft>
              <a:buClr>
                <a:schemeClr val="dk1"/>
              </a:buClr>
              <a:buSzPts val="1800"/>
              <a:buFont typeface="Noto Sans Symbols"/>
              <a:buChar char="▪"/>
              <a:defRPr b="0" i="0" sz="1800" u="none" cap="none" strike="noStrike">
                <a:solidFill>
                  <a:schemeClr val="lt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Noto Sans Symbols"/>
              <a:buChar char="▪"/>
              <a:defRPr b="0" i="0" sz="20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43" name="Google Shape;43;p6"/>
          <p:cNvSpPr txBox="1"/>
          <p:nvPr>
            <p:ph idx="2" type="body"/>
          </p:nvPr>
        </p:nvSpPr>
        <p:spPr>
          <a:xfrm>
            <a:off x="1685408" y="4039406"/>
            <a:ext cx="8805227" cy="5254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rgbClr val="868686"/>
              </a:buClr>
              <a:buSzPts val="1800"/>
              <a:buFont typeface="Noto Sans Symbols"/>
              <a:buNone/>
              <a:defRPr b="0" i="0" sz="1800" u="none" cap="none" strike="noStrike">
                <a:solidFill>
                  <a:schemeClr val="lt1"/>
                </a:solidFill>
                <a:latin typeface="Arial"/>
                <a:ea typeface="Arial"/>
                <a:cs typeface="Arial"/>
                <a:sym typeface="Arial"/>
              </a:defRPr>
            </a:lvl1pPr>
            <a:lvl2pPr indent="-228600" lvl="1" marL="9144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2pPr>
            <a:lvl3pPr indent="-228600" lvl="2" marL="13716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3pPr>
            <a:lvl4pPr indent="-228600" lvl="3" marL="1828800" marR="0" rtl="0" algn="ctr">
              <a:spcBef>
                <a:spcPts val="90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4pPr>
            <a:lvl5pPr indent="-228600" lvl="4" marL="2286000" marR="0" rtl="0" algn="ctr">
              <a:spcBef>
                <a:spcPts val="56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44" name="Google Shape;44;p6"/>
          <p:cNvSpPr/>
          <p:nvPr/>
        </p:nvSpPr>
        <p:spPr>
          <a:xfrm>
            <a:off x="39303" y="1274332"/>
            <a:ext cx="1603324" cy="147501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9900" u="none" cap="none" strike="noStrike">
                <a:solidFill>
                  <a:schemeClr val="lt2"/>
                </a:solidFill>
                <a:latin typeface="Arial"/>
                <a:ea typeface="Arial"/>
                <a:cs typeface="Arial"/>
                <a:sym typeface="Arial"/>
              </a:rPr>
              <a:t>“</a:t>
            </a:r>
            <a:endParaRPr b="0" i="0" sz="19900" u="none" cap="none" strike="noStrike">
              <a:solidFill>
                <a:schemeClr val="lt2"/>
              </a:solidFill>
              <a:latin typeface="Arial"/>
              <a:ea typeface="Arial"/>
              <a:cs typeface="Arial"/>
              <a:sym typeface="Arial"/>
            </a:endParaRPr>
          </a:p>
        </p:txBody>
      </p:sp>
      <p:sp>
        <p:nvSpPr>
          <p:cNvPr id="45" name="Google Shape;45;p6"/>
          <p:cNvSpPr/>
          <p:nvPr/>
        </p:nvSpPr>
        <p:spPr>
          <a:xfrm rot="10800000">
            <a:off x="9303106" y="4972804"/>
            <a:ext cx="1603324" cy="126402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9900" u="none" cap="none" strike="noStrike">
                <a:solidFill>
                  <a:schemeClr val="lt2"/>
                </a:solidFill>
                <a:latin typeface="Arial"/>
                <a:ea typeface="Arial"/>
                <a:cs typeface="Arial"/>
                <a:sym typeface="Arial"/>
              </a:rPr>
              <a:t>“</a:t>
            </a:r>
            <a:endParaRPr b="0" i="0" sz="19900" u="none" cap="none" strike="noStrike">
              <a:solidFill>
                <a:schemeClr val="lt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Photograph">
  <p:cSld name="Content with Photograph">
    <p:spTree>
      <p:nvGrpSpPr>
        <p:cNvPr id="46" name="Shape 46"/>
        <p:cNvGrpSpPr/>
        <p:nvPr/>
      </p:nvGrpSpPr>
      <p:grpSpPr>
        <a:xfrm>
          <a:off x="0" y="0"/>
          <a:ext cx="0" cy="0"/>
          <a:chOff x="0" y="0"/>
          <a:chExt cx="0" cy="0"/>
        </a:xfrm>
      </p:grpSpPr>
      <p:sp>
        <p:nvSpPr>
          <p:cNvPr id="47" name="Google Shape;47;p7"/>
          <p:cNvSpPr txBox="1"/>
          <p:nvPr>
            <p:ph type="title"/>
          </p:nvPr>
        </p:nvSpPr>
        <p:spPr>
          <a:xfrm>
            <a:off x="476791" y="633526"/>
            <a:ext cx="5922117" cy="6186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
        <p:nvSpPr>
          <p:cNvPr id="48" name="Google Shape;48;p7"/>
          <p:cNvSpPr txBox="1"/>
          <p:nvPr>
            <p:ph idx="1" type="body"/>
          </p:nvPr>
        </p:nvSpPr>
        <p:spPr>
          <a:xfrm>
            <a:off x="512064" y="2103035"/>
            <a:ext cx="5905833" cy="369375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chemeClr val="dk1"/>
              </a:buClr>
              <a:buSzPts val="2000"/>
              <a:buFont typeface="Noto Sans Symbols"/>
              <a:buNone/>
              <a:defRPr b="0" i="0" sz="2000" u="none" cap="none" strike="noStrike">
                <a:solidFill>
                  <a:schemeClr val="dk2"/>
                </a:solidFill>
                <a:latin typeface="Arial"/>
                <a:ea typeface="Arial"/>
                <a:cs typeface="Arial"/>
                <a:sym typeface="Arial"/>
              </a:defRPr>
            </a:lvl1pPr>
            <a:lvl2pPr indent="-228600" lvl="1" marL="914400" marR="0" rtl="0" algn="l">
              <a:lnSpc>
                <a:spcPct val="90000"/>
              </a:lnSpc>
              <a:spcBef>
                <a:spcPts val="900"/>
              </a:spcBef>
              <a:spcAft>
                <a:spcPts val="0"/>
              </a:spcAft>
              <a:buClr>
                <a:schemeClr val="dk1"/>
              </a:buClr>
              <a:buSzPts val="1800"/>
              <a:buFont typeface="Noto Sans Symbols"/>
              <a:buNone/>
              <a:defRPr b="0" i="0" sz="1800" u="none" cap="none" strike="noStrike">
                <a:solidFill>
                  <a:schemeClr val="dk2"/>
                </a:solidFill>
                <a:latin typeface="Arial"/>
                <a:ea typeface="Arial"/>
                <a:cs typeface="Arial"/>
                <a:sym typeface="Arial"/>
              </a:defRPr>
            </a:lvl2pPr>
            <a:lvl3pPr indent="-228600" lvl="2" marL="1371600" marR="0" rtl="0" algn="l">
              <a:lnSpc>
                <a:spcPct val="90000"/>
              </a:lnSpc>
              <a:spcBef>
                <a:spcPts val="900"/>
              </a:spcBef>
              <a:spcAft>
                <a:spcPts val="0"/>
              </a:spcAft>
              <a:buClr>
                <a:schemeClr val="dk1"/>
              </a:buClr>
              <a:buSzPts val="1800"/>
              <a:buFont typeface="Noto Sans Symbols"/>
              <a:buNone/>
              <a:defRPr b="0" i="0" sz="1800" u="none" cap="none" strike="noStrike">
                <a:solidFill>
                  <a:schemeClr val="dk2"/>
                </a:solidFill>
                <a:latin typeface="Arial"/>
                <a:ea typeface="Arial"/>
                <a:cs typeface="Arial"/>
                <a:sym typeface="Arial"/>
              </a:defRPr>
            </a:lvl3pPr>
            <a:lvl4pPr indent="-342900" lvl="3" marL="1828800" marR="0" rtl="0" algn="l">
              <a:spcBef>
                <a:spcPts val="900"/>
              </a:spcBef>
              <a:spcAft>
                <a:spcPts val="0"/>
              </a:spcAft>
              <a:buClr>
                <a:schemeClr val="dk1"/>
              </a:buClr>
              <a:buSzPts val="1800"/>
              <a:buFont typeface="Noto Sans Symbols"/>
              <a:buChar char="▪"/>
              <a:defRPr b="0" i="0" sz="1800" u="none" cap="none" strike="noStrike">
                <a:solidFill>
                  <a:schemeClr val="lt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Noto Sans Symbols"/>
              <a:buChar char="▪"/>
              <a:defRPr b="0" i="0" sz="20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
        <p:nvSpPr>
          <p:cNvPr id="49" name="Google Shape;49;p7"/>
          <p:cNvSpPr txBox="1"/>
          <p:nvPr>
            <p:ph idx="2" type="body"/>
          </p:nvPr>
        </p:nvSpPr>
        <p:spPr>
          <a:xfrm>
            <a:off x="476791" y="1183333"/>
            <a:ext cx="5922117" cy="525463"/>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900"/>
              </a:spcBef>
              <a:spcAft>
                <a:spcPts val="0"/>
              </a:spcAft>
              <a:buClr>
                <a:srgbClr val="868686"/>
              </a:buClr>
              <a:buSzPts val="2400"/>
              <a:buFont typeface="Noto Sans Symbols"/>
              <a:buNone/>
              <a:defRPr b="0" i="0" sz="2400" u="none" cap="none" strike="noStrike">
                <a:solidFill>
                  <a:schemeClr val="lt2"/>
                </a:solidFill>
                <a:latin typeface="Trebuchet MS"/>
                <a:ea typeface="Trebuchet MS"/>
                <a:cs typeface="Trebuchet MS"/>
                <a:sym typeface="Trebuchet MS"/>
              </a:defRPr>
            </a:lvl1pPr>
            <a:lvl2pPr indent="-228600" lvl="1" marL="9144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2pPr>
            <a:lvl3pPr indent="-228600" lvl="2" marL="1371600" marR="0" rtl="0" algn="ctr">
              <a:lnSpc>
                <a:spcPct val="90000"/>
              </a:lnSpc>
              <a:spcBef>
                <a:spcPts val="900"/>
              </a:spcBef>
              <a:spcAft>
                <a:spcPts val="0"/>
              </a:spcAft>
              <a:buClr>
                <a:srgbClr val="868686"/>
              </a:buClr>
              <a:buSzPts val="2800"/>
              <a:buFont typeface="Noto Sans Symbols"/>
              <a:buNone/>
              <a:defRPr b="0" i="0" sz="2800" u="none" cap="none" strike="noStrike">
                <a:solidFill>
                  <a:schemeClr val="lt2"/>
                </a:solidFill>
                <a:latin typeface="Trebuchet MS"/>
                <a:ea typeface="Trebuchet MS"/>
                <a:cs typeface="Trebuchet MS"/>
                <a:sym typeface="Trebuchet MS"/>
              </a:defRPr>
            </a:lvl3pPr>
            <a:lvl4pPr indent="-228600" lvl="3" marL="1828800" marR="0" rtl="0" algn="ctr">
              <a:spcBef>
                <a:spcPts val="90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4pPr>
            <a:lvl5pPr indent="-228600" lvl="4" marL="2286000" marR="0" rtl="0" algn="ctr">
              <a:spcBef>
                <a:spcPts val="560"/>
              </a:spcBef>
              <a:spcAft>
                <a:spcPts val="0"/>
              </a:spcAft>
              <a:buClr>
                <a:schemeClr val="lt2"/>
              </a:buClr>
              <a:buSzPts val="2800"/>
              <a:buFont typeface="Trebuchet MS"/>
              <a:buNone/>
              <a:defRPr b="0" i="0" sz="2800" u="none" cap="none" strike="noStrike">
                <a:solidFill>
                  <a:schemeClr val="lt2"/>
                </a:solidFill>
                <a:latin typeface="Trebuchet MS"/>
                <a:ea typeface="Trebuchet MS"/>
                <a:cs typeface="Trebuchet MS"/>
                <a:sym typeface="Trebuchet MS"/>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 name="Shape 8"/>
        <p:cNvGrpSpPr/>
        <p:nvPr/>
      </p:nvGrpSpPr>
      <p:grpSpPr>
        <a:xfrm>
          <a:off x="0" y="0"/>
          <a:ext cx="0" cy="0"/>
          <a:chOff x="0" y="0"/>
          <a:chExt cx="0" cy="0"/>
        </a:xfrm>
      </p:grpSpPr>
      <p:sp>
        <p:nvSpPr>
          <p:cNvPr id="9" name="Google Shape;9;p1"/>
          <p:cNvSpPr txBox="1"/>
          <p:nvPr>
            <p:ph type="title"/>
          </p:nvPr>
        </p:nvSpPr>
        <p:spPr>
          <a:xfrm>
            <a:off x="421036" y="653532"/>
            <a:ext cx="9973315" cy="590931"/>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SzPts val="1400"/>
              <a:buNone/>
              <a:defRPr b="0" i="0" sz="36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2pPr>
            <a:lvl3pPr lvl="2"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3pPr>
            <a:lvl4pPr lvl="3"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4pPr>
            <a:lvl5pPr lvl="4"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5pPr>
            <a:lvl6pPr lvl="5"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6pPr>
            <a:lvl7pPr lvl="6"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7pPr>
            <a:lvl8pPr lvl="7"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8pPr>
            <a:lvl9pPr lvl="8" marR="0" rtl="0" algn="l">
              <a:spcBef>
                <a:spcPts val="0"/>
              </a:spcBef>
              <a:spcAft>
                <a:spcPts val="0"/>
              </a:spcAft>
              <a:buSzPts val="1400"/>
              <a:buNone/>
              <a:defRPr b="1" i="0" sz="3200" u="none" cap="none" strike="noStrike">
                <a:solidFill>
                  <a:srgbClr val="73B900"/>
                </a:solidFill>
                <a:latin typeface="Arial"/>
                <a:ea typeface="Arial"/>
                <a:cs typeface="Arial"/>
                <a:sym typeface="Arial"/>
              </a:defRPr>
            </a:lvl9pPr>
          </a:lstStyle>
          <a:p/>
        </p:txBody>
      </p:sp>
      <p:sp>
        <p:nvSpPr>
          <p:cNvPr id="10" name="Google Shape;10;p1"/>
          <p:cNvSpPr txBox="1"/>
          <p:nvPr>
            <p:ph idx="1" type="body"/>
          </p:nvPr>
        </p:nvSpPr>
        <p:spPr>
          <a:xfrm>
            <a:off x="437392" y="2105237"/>
            <a:ext cx="9948931" cy="3908047"/>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1pPr>
            <a:lvl2pPr indent="-355600" lvl="1" marL="9144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2pPr>
            <a:lvl3pPr indent="-355600" lvl="2" marL="1371600" marR="0" rtl="0" algn="l">
              <a:lnSpc>
                <a:spcPct val="90000"/>
              </a:lnSpc>
              <a:spcBef>
                <a:spcPts val="900"/>
              </a:spcBef>
              <a:spcAft>
                <a:spcPts val="0"/>
              </a:spcAft>
              <a:buClr>
                <a:srgbClr val="868686"/>
              </a:buClr>
              <a:buSzPts val="2000"/>
              <a:buFont typeface="Noto Sans Symbols"/>
              <a:buChar char="▪"/>
              <a:defRPr b="0" i="0" sz="2000" u="none" cap="none" strike="noStrike">
                <a:solidFill>
                  <a:schemeClr val="dk2"/>
                </a:solidFill>
                <a:latin typeface="Arial"/>
                <a:ea typeface="Arial"/>
                <a:cs typeface="Arial"/>
                <a:sym typeface="Arial"/>
              </a:defRPr>
            </a:lvl3pPr>
            <a:lvl4pPr indent="-355600" lvl="3" marL="1828800" marR="0" rtl="0" algn="l">
              <a:spcBef>
                <a:spcPts val="9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4pPr>
            <a:lvl5pPr indent="-355600" lvl="4" marL="22860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5pPr>
            <a:lvl6pPr indent="-355600" lvl="5" marL="27432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6pPr>
            <a:lvl7pPr indent="-355600" lvl="6" marL="32004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7pPr>
            <a:lvl8pPr indent="-355600" lvl="7" marL="36576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8pPr>
            <a:lvl9pPr indent="-355600" lvl="8" marL="4114800" marR="0" rtl="0" algn="l">
              <a:spcBef>
                <a:spcPts val="400"/>
              </a:spcBef>
              <a:spcAft>
                <a:spcPts val="0"/>
              </a:spcAft>
              <a:buClr>
                <a:schemeClr val="dk2"/>
              </a:buClr>
              <a:buSzPts val="2000"/>
              <a:buFont typeface="Arial"/>
              <a:buChar char="»"/>
              <a:defRPr b="0" i="0" sz="2000" u="none" cap="none" strike="noStrike">
                <a:solidFill>
                  <a:schemeClr val="dk2"/>
                </a:solidFill>
                <a:latin typeface="Arial"/>
                <a:ea typeface="Arial"/>
                <a:cs typeface="Arial"/>
                <a:sym typeface="Arial"/>
              </a:defRPr>
            </a:lvl9pPr>
          </a:lstStyle>
          <a:p/>
        </p:txBody>
      </p:sp>
      <p:grpSp>
        <p:nvGrpSpPr>
          <p:cNvPr id="11" name="Google Shape;11;p1"/>
          <p:cNvGrpSpPr/>
          <p:nvPr/>
        </p:nvGrpSpPr>
        <p:grpSpPr>
          <a:xfrm>
            <a:off x="-28075" y="0"/>
            <a:ext cx="187005" cy="6172200"/>
            <a:chOff x="311342" y="0"/>
            <a:chExt cx="401443" cy="6172200"/>
          </a:xfrm>
        </p:grpSpPr>
        <p:sp>
          <p:nvSpPr>
            <p:cNvPr id="12" name="Google Shape;12;p1"/>
            <p:cNvSpPr/>
            <p:nvPr/>
          </p:nvSpPr>
          <p:spPr>
            <a:xfrm>
              <a:off x="311342" y="4638907"/>
              <a:ext cx="401443" cy="1533293"/>
            </a:xfrm>
            <a:prstGeom prst="rect">
              <a:avLst/>
            </a:prstGeom>
            <a:solidFill>
              <a:srgbClr val="F1562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 name="Google Shape;13;p1"/>
            <p:cNvSpPr/>
            <p:nvPr/>
          </p:nvSpPr>
          <p:spPr>
            <a:xfrm>
              <a:off x="311342" y="0"/>
              <a:ext cx="401443" cy="5346409"/>
            </a:xfrm>
            <a:prstGeom prst="rect">
              <a:avLst/>
            </a:prstGeom>
            <a:solidFill>
              <a:srgbClr val="298E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grpSp>
      <p:pic>
        <p:nvPicPr>
          <p:cNvPr id="14" name="Google Shape;14;p1"/>
          <p:cNvPicPr preferRelativeResize="0"/>
          <p:nvPr/>
        </p:nvPicPr>
        <p:blipFill rotWithShape="1">
          <a:blip r:embed="rId1">
            <a:alphaModFix/>
          </a:blip>
          <a:srcRect b="0" l="0" r="0" t="0"/>
          <a:stretch/>
        </p:blipFill>
        <p:spPr>
          <a:xfrm>
            <a:off x="496574" y="5769221"/>
            <a:ext cx="770828" cy="207821"/>
          </a:xfrm>
          <a:prstGeom prst="rect">
            <a:avLst/>
          </a:prstGeom>
          <a:noFill/>
          <a:ln>
            <a:noFill/>
          </a:ln>
        </p:spPr>
      </p:pic>
      <p:pic>
        <p:nvPicPr>
          <p:cNvPr descr="https://lh3.googleusercontent.com/crPaglf53Ty0hsyrgg1HbtW8NdJ_JRSs4_LvKWniRAYbcJURkGDAUfSn2YrSLXcUpCK-6bhtQ8o_X6plTcmyAgUOdWKWVhR74i0LE7CN9Z6dSrBW8JyfunwZ1LJVTuFHQeGclSxaNzAxDKsi" id="15" name="Google Shape;15;p1"/>
          <p:cNvPicPr preferRelativeResize="0"/>
          <p:nvPr/>
        </p:nvPicPr>
        <p:blipFill rotWithShape="1">
          <a:blip r:embed="rId2">
            <a:alphaModFix/>
          </a:blip>
          <a:srcRect b="0" l="0" r="0" t="0"/>
          <a:stretch/>
        </p:blipFill>
        <p:spPr>
          <a:xfrm>
            <a:off x="1423447" y="5719745"/>
            <a:ext cx="723528" cy="25729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8"/>
          <p:cNvSpPr txBox="1"/>
          <p:nvPr>
            <p:ph type="title"/>
          </p:nvPr>
        </p:nvSpPr>
        <p:spPr>
          <a:xfrm>
            <a:off x="433639" y="917182"/>
            <a:ext cx="8972550" cy="141968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br>
              <a:rPr b="0" i="0" lang="en-US" sz="5200" u="none" cap="none" strike="noStrike">
                <a:solidFill>
                  <a:schemeClr val="lt1"/>
                </a:solidFill>
                <a:latin typeface="Arial"/>
                <a:ea typeface="Arial"/>
                <a:cs typeface="Arial"/>
                <a:sym typeface="Arial"/>
              </a:rPr>
            </a:br>
            <a:r>
              <a:rPr b="0" i="0" lang="en-US" sz="5200" u="none" cap="none" strike="noStrike">
                <a:solidFill>
                  <a:schemeClr val="lt1"/>
                </a:solidFill>
                <a:latin typeface="Arial"/>
                <a:ea typeface="Arial"/>
                <a:cs typeface="Arial"/>
                <a:sym typeface="Arial"/>
              </a:rPr>
              <a:t>LOOP OPTIMIZATIONS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7"/>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INDEPENDENT CLAUSE</a:t>
            </a:r>
            <a:endParaRPr/>
          </a:p>
        </p:txBody>
      </p:sp>
      <p:sp>
        <p:nvSpPr>
          <p:cNvPr id="128" name="Google Shape;128;p17"/>
          <p:cNvSpPr txBox="1"/>
          <p:nvPr>
            <p:ph idx="1" type="body"/>
          </p:nvPr>
        </p:nvSpPr>
        <p:spPr>
          <a:xfrm>
            <a:off x="419641" y="1720786"/>
            <a:ext cx="489116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FF0000"/>
                </a:solidFill>
                <a:latin typeface="Arial"/>
                <a:ea typeface="Arial"/>
                <a:cs typeface="Arial"/>
                <a:sym typeface="Arial"/>
              </a:rPr>
              <a:t>independent</a:t>
            </a:r>
            <a:r>
              <a:rPr b="0" i="0" lang="en-US" sz="2000" u="none" cap="none" strike="noStrike">
                <a:solidFill>
                  <a:schemeClr val="dk2"/>
                </a:solidFill>
                <a:latin typeface="Arial"/>
                <a:ea typeface="Arial"/>
                <a:cs typeface="Arial"/>
                <a:sym typeface="Arial"/>
              </a:rPr>
              <a:t> clause asserts to the compiler that the loop is parallelizable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will overwrite any decision that the compiler makes about the 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Adding the independent clause could force the compiler to parallelize a non-parallel 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Allows the programmer to force parallelism when using the kernels directive</a:t>
            </a:r>
            <a:endParaRPr/>
          </a:p>
        </p:txBody>
      </p:sp>
      <p:sp>
        <p:nvSpPr>
          <p:cNvPr id="129" name="Google Shape;129;p17"/>
          <p:cNvSpPr txBox="1"/>
          <p:nvPr/>
        </p:nvSpPr>
        <p:spPr>
          <a:xfrm>
            <a:off x="5589048" y="1982739"/>
            <a:ext cx="4871687" cy="13388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independent</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size;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k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k &lt; size; k</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a[i][k] * b[k][j];</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INDEPENDENT CLAUSE</a:t>
            </a:r>
            <a:endParaRPr/>
          </a:p>
        </p:txBody>
      </p:sp>
      <p:sp>
        <p:nvSpPr>
          <p:cNvPr id="135" name="Google Shape;135;p18"/>
          <p:cNvSpPr txBox="1"/>
          <p:nvPr>
            <p:ph idx="1" type="body"/>
          </p:nvPr>
        </p:nvSpPr>
        <p:spPr>
          <a:xfrm>
            <a:off x="387137" y="1720786"/>
            <a:ext cx="5088209"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a:t>
            </a:r>
            <a:r>
              <a:rPr b="1" i="0" lang="en-US" sz="2000" u="none" cap="none" strike="noStrike">
                <a:solidFill>
                  <a:srgbClr val="0C4E9B"/>
                </a:solidFill>
                <a:latin typeface="Arial"/>
                <a:ea typeface="Arial"/>
                <a:cs typeface="Arial"/>
                <a:sym typeface="Arial"/>
              </a:rPr>
              <a:t>parallel directive</a:t>
            </a:r>
            <a:r>
              <a:rPr b="0" i="0" lang="en-US" sz="2000" u="none" cap="none" strike="noStrike">
                <a:solidFill>
                  <a:schemeClr val="dk2"/>
                </a:solidFill>
                <a:latin typeface="Arial"/>
                <a:ea typeface="Arial"/>
                <a:cs typeface="Arial"/>
                <a:sym typeface="Arial"/>
              </a:rPr>
              <a:t>, the independent clause is </a:t>
            </a:r>
            <a:r>
              <a:rPr b="1" i="0" lang="en-US" sz="2000" u="none" cap="none" strike="noStrike">
                <a:solidFill>
                  <a:srgbClr val="0C4E9B"/>
                </a:solidFill>
                <a:latin typeface="Arial"/>
                <a:ea typeface="Arial"/>
                <a:cs typeface="Arial"/>
                <a:sym typeface="Arial"/>
              </a:rPr>
              <a:t>implied</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With the parallel directive, the programmer is determining which loops are parallelizable and thus the independent clause is not needed</a:t>
            </a:r>
            <a:endParaRPr/>
          </a:p>
        </p:txBody>
      </p:sp>
      <p:sp>
        <p:nvSpPr>
          <p:cNvPr id="136" name="Google Shape;136;p18"/>
          <p:cNvSpPr txBox="1"/>
          <p:nvPr/>
        </p:nvSpPr>
        <p:spPr>
          <a:xfrm>
            <a:off x="5761436" y="2312523"/>
            <a:ext cx="4870796" cy="13388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 independent</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size;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k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k &lt; size; k</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a[i][k] * b[k][j];</a:t>
            </a:r>
            <a:endParaRPr/>
          </a:p>
        </p:txBody>
      </p:sp>
      <p:sp>
        <p:nvSpPr>
          <p:cNvPr id="137" name="Google Shape;137;p18"/>
          <p:cNvSpPr/>
          <p:nvPr/>
        </p:nvSpPr>
        <p:spPr>
          <a:xfrm>
            <a:off x="7294299" y="2312523"/>
            <a:ext cx="1137425" cy="321846"/>
          </a:xfrm>
          <a:prstGeom prst="ellipse">
            <a:avLst/>
          </a:prstGeom>
          <a:noFill/>
          <a:ln cap="flat" cmpd="sng" w="127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8" name="Google Shape;138;p18"/>
          <p:cNvSpPr/>
          <p:nvPr/>
        </p:nvSpPr>
        <p:spPr>
          <a:xfrm>
            <a:off x="9015304" y="2312523"/>
            <a:ext cx="1552828" cy="321846"/>
          </a:xfrm>
          <a:prstGeom prst="ellipse">
            <a:avLst/>
          </a:prstGeom>
          <a:noFill/>
          <a:ln cap="flat" cmpd="sng" w="127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cxnSp>
        <p:nvCxnSpPr>
          <p:cNvPr id="139" name="Google Shape;139;p18"/>
          <p:cNvCxnSpPr>
            <a:stCxn id="138" idx="3"/>
            <a:endCxn id="138" idx="7"/>
          </p:cNvCxnSpPr>
          <p:nvPr/>
        </p:nvCxnSpPr>
        <p:spPr>
          <a:xfrm flipH="1" rot="10800000">
            <a:off x="9242710" y="2359536"/>
            <a:ext cx="1098000" cy="227700"/>
          </a:xfrm>
          <a:prstGeom prst="straightConnector1">
            <a:avLst/>
          </a:prstGeom>
          <a:noFill/>
          <a:ln cap="flat" cmpd="sng" w="12700">
            <a:solidFill>
              <a:schemeClr val="accent4"/>
            </a:solidFill>
            <a:prstDash val="solid"/>
            <a:round/>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2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2000"/>
                                        <p:tgtEl>
                                          <p:spTgt spid="13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3" name="Shape 143"/>
        <p:cNvGrpSpPr/>
        <p:nvPr/>
      </p:nvGrpSpPr>
      <p:grpSpPr>
        <a:xfrm>
          <a:off x="0" y="0"/>
          <a:ext cx="0" cy="0"/>
          <a:chOff x="0" y="0"/>
          <a:chExt cx="0" cy="0"/>
        </a:xfrm>
      </p:grpSpPr>
      <p:sp>
        <p:nvSpPr>
          <p:cNvPr id="144" name="Google Shape;144;p19"/>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INDEPENDENT CLAUSE</a:t>
            </a:r>
            <a:endParaRPr/>
          </a:p>
        </p:txBody>
      </p:sp>
      <p:sp>
        <p:nvSpPr>
          <p:cNvPr id="145" name="Google Shape;145;p19"/>
          <p:cNvSpPr txBox="1"/>
          <p:nvPr>
            <p:ph idx="1" type="body"/>
          </p:nvPr>
        </p:nvSpPr>
        <p:spPr>
          <a:xfrm>
            <a:off x="419641" y="1720786"/>
            <a:ext cx="489116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FF0000"/>
                </a:solidFill>
                <a:latin typeface="Arial"/>
                <a:ea typeface="Arial"/>
                <a:cs typeface="Arial"/>
                <a:sym typeface="Arial"/>
              </a:rPr>
              <a:t>independent</a:t>
            </a:r>
            <a:r>
              <a:rPr b="0" i="0" lang="en-US" sz="2000" u="none" cap="none" strike="noStrike">
                <a:solidFill>
                  <a:schemeClr val="dk2"/>
                </a:solidFill>
                <a:latin typeface="Arial"/>
                <a:ea typeface="Arial"/>
                <a:cs typeface="Arial"/>
                <a:sym typeface="Arial"/>
              </a:rPr>
              <a:t> clause asserts to the compiler that the loop is parallelizable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will overwrite any decision that the compiler makes about the 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Adding the independent clause could force the compiler to parallelize a non-parallel 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Allows the programmer to force parallelism when using the kernels directive</a:t>
            </a:r>
            <a:endParaRPr/>
          </a:p>
        </p:txBody>
      </p:sp>
      <p:sp>
        <p:nvSpPr>
          <p:cNvPr id="146" name="Google Shape;146;p19"/>
          <p:cNvSpPr txBox="1"/>
          <p:nvPr/>
        </p:nvSpPr>
        <p:spPr>
          <a:xfrm>
            <a:off x="5661997" y="1773853"/>
            <a:ext cx="5100596" cy="2336024"/>
          </a:xfrm>
          <a:prstGeom prst="rect">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independent</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k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c(i,j) + a(i,k)*b(k,j)</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rgbClr val="3051FF"/>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0" name="Shape 150"/>
        <p:cNvGrpSpPr/>
        <p:nvPr/>
      </p:nvGrpSpPr>
      <p:grpSpPr>
        <a:xfrm>
          <a:off x="0" y="0"/>
          <a:ext cx="0" cy="0"/>
          <a:chOff x="0" y="0"/>
          <a:chExt cx="0" cy="0"/>
        </a:xfrm>
      </p:grpSpPr>
      <p:sp>
        <p:nvSpPr>
          <p:cNvPr id="151" name="Google Shape;151;p2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INDEPENDENT CLAUSE</a:t>
            </a:r>
            <a:endParaRPr/>
          </a:p>
        </p:txBody>
      </p:sp>
      <p:sp>
        <p:nvSpPr>
          <p:cNvPr id="152" name="Google Shape;152;p20"/>
          <p:cNvSpPr txBox="1"/>
          <p:nvPr>
            <p:ph idx="1" type="body"/>
          </p:nvPr>
        </p:nvSpPr>
        <p:spPr>
          <a:xfrm>
            <a:off x="387137" y="1720786"/>
            <a:ext cx="5088209"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a:t>
            </a:r>
            <a:r>
              <a:rPr b="1" i="0" lang="en-US" sz="2000" u="none" cap="none" strike="noStrike">
                <a:solidFill>
                  <a:srgbClr val="0C4E9B"/>
                </a:solidFill>
                <a:latin typeface="Arial"/>
                <a:ea typeface="Arial"/>
                <a:cs typeface="Arial"/>
                <a:sym typeface="Arial"/>
              </a:rPr>
              <a:t>parallel directive</a:t>
            </a:r>
            <a:r>
              <a:rPr b="0" i="0" lang="en-US" sz="2000" u="none" cap="none" strike="noStrike">
                <a:solidFill>
                  <a:schemeClr val="dk2"/>
                </a:solidFill>
                <a:latin typeface="Arial"/>
                <a:ea typeface="Arial"/>
                <a:cs typeface="Arial"/>
                <a:sym typeface="Arial"/>
              </a:rPr>
              <a:t>, the independent clause is </a:t>
            </a:r>
            <a:r>
              <a:rPr b="1" i="0" lang="en-US" sz="2000" u="none" cap="none" strike="noStrike">
                <a:solidFill>
                  <a:srgbClr val="0C4E9B"/>
                </a:solidFill>
                <a:latin typeface="Arial"/>
                <a:ea typeface="Arial"/>
                <a:cs typeface="Arial"/>
                <a:sym typeface="Arial"/>
              </a:rPr>
              <a:t>implied</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With the parallel directive, the programmer is determining which loops are parallelizable and thus the independent clause is not needed</a:t>
            </a:r>
            <a:endParaRPr/>
          </a:p>
        </p:txBody>
      </p:sp>
      <p:sp>
        <p:nvSpPr>
          <p:cNvPr id="153" name="Google Shape;153;p20"/>
          <p:cNvSpPr txBox="1"/>
          <p:nvPr/>
        </p:nvSpPr>
        <p:spPr>
          <a:xfrm>
            <a:off x="5544023" y="1938574"/>
            <a:ext cx="5176529" cy="2086725"/>
          </a:xfrm>
          <a:prstGeom prst="rect">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 independent</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k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c(i,j) + a(i,k)*b(k,j)</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end do</a:t>
            </a:r>
            <a:endParaRPr/>
          </a:p>
        </p:txBody>
      </p:sp>
      <p:sp>
        <p:nvSpPr>
          <p:cNvPr id="154" name="Google Shape;154;p20"/>
          <p:cNvSpPr/>
          <p:nvPr/>
        </p:nvSpPr>
        <p:spPr>
          <a:xfrm>
            <a:off x="6321832" y="1955381"/>
            <a:ext cx="1137425" cy="321846"/>
          </a:xfrm>
          <a:prstGeom prst="ellipse">
            <a:avLst/>
          </a:prstGeom>
          <a:noFill/>
          <a:ln cap="flat" cmpd="sng" w="127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5" name="Google Shape;155;p20"/>
          <p:cNvSpPr/>
          <p:nvPr/>
        </p:nvSpPr>
        <p:spPr>
          <a:xfrm>
            <a:off x="8095400" y="1944873"/>
            <a:ext cx="1552828" cy="321846"/>
          </a:xfrm>
          <a:prstGeom prst="ellipse">
            <a:avLst/>
          </a:prstGeom>
          <a:noFill/>
          <a:ln cap="flat" cmpd="sng" w="127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cxnSp>
        <p:nvCxnSpPr>
          <p:cNvPr id="156" name="Google Shape;156;p20"/>
          <p:cNvCxnSpPr>
            <a:stCxn id="155" idx="3"/>
            <a:endCxn id="155" idx="7"/>
          </p:cNvCxnSpPr>
          <p:nvPr/>
        </p:nvCxnSpPr>
        <p:spPr>
          <a:xfrm flipH="1" rot="10800000">
            <a:off x="8322806" y="1991886"/>
            <a:ext cx="1098000" cy="227700"/>
          </a:xfrm>
          <a:prstGeom prst="straightConnector1">
            <a:avLst/>
          </a:prstGeom>
          <a:noFill/>
          <a:ln cap="flat" cmpd="sng" w="12700">
            <a:solidFill>
              <a:schemeClr val="accent4"/>
            </a:solidFill>
            <a:prstDash val="solid"/>
            <a:round/>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2000"/>
                                        <p:tgtEl>
                                          <p:spTgt spid="1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2000"/>
                                        <p:tgtEl>
                                          <p:spTgt spid="155"/>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500"/>
                                        <p:tgtEl>
                                          <p:spTgt spid="1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1"/>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LOOP CORRECTNESS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2"/>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SEQ CLAUSE</a:t>
            </a:r>
            <a:endParaRPr/>
          </a:p>
        </p:txBody>
      </p:sp>
      <p:sp>
        <p:nvSpPr>
          <p:cNvPr id="168" name="Google Shape;168;p22"/>
          <p:cNvSpPr txBox="1"/>
          <p:nvPr>
            <p:ph idx="1" type="body"/>
          </p:nvPr>
        </p:nvSpPr>
        <p:spPr>
          <a:xfrm>
            <a:off x="419641" y="1585875"/>
            <a:ext cx="489116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FF0000"/>
                </a:solidFill>
                <a:latin typeface="Arial"/>
                <a:ea typeface="Arial"/>
                <a:cs typeface="Arial"/>
                <a:sym typeface="Arial"/>
              </a:rPr>
              <a:t>seq</a:t>
            </a:r>
            <a:r>
              <a:rPr b="0" i="0" lang="en-US" sz="2000" u="none" cap="none" strike="noStrike">
                <a:solidFill>
                  <a:schemeClr val="dk2"/>
                </a:solidFill>
                <a:latin typeface="Arial"/>
                <a:ea typeface="Arial"/>
                <a:cs typeface="Arial"/>
                <a:sym typeface="Arial"/>
              </a:rPr>
              <a:t> clause (short for sequential) will tell the compiler to run the loop sequentially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the sample code, the compiler will parallelize the outer loops across the parallel threads, but each thread will run the inner-most loop sequentially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compiler may automatically apply the seq clause to loops that have too many dimensions</a:t>
            </a:r>
            <a:endParaRPr/>
          </a:p>
        </p:txBody>
      </p:sp>
      <p:sp>
        <p:nvSpPr>
          <p:cNvPr id="169" name="Google Shape;169;p22"/>
          <p:cNvSpPr txBox="1"/>
          <p:nvPr/>
        </p:nvSpPr>
        <p:spPr>
          <a:xfrm>
            <a:off x="5590478" y="2397481"/>
            <a:ext cx="4805267"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a:t>
            </a:r>
            <a:endParaRPr b="0" i="0" sz="1800" u="none" cap="none" strike="noStrike">
              <a:solidFill>
                <a:srgbClr val="3051FF"/>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size;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seq</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k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k &lt; size; k</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a[i][k] * b[k][j];</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4" name="Shape 174"/>
        <p:cNvGrpSpPr/>
        <p:nvPr/>
      </p:nvGrpSpPr>
      <p:grpSpPr>
        <a:xfrm>
          <a:off x="0" y="0"/>
          <a:ext cx="0" cy="0"/>
          <a:chOff x="0" y="0"/>
          <a:chExt cx="0" cy="0"/>
        </a:xfrm>
      </p:grpSpPr>
      <p:sp>
        <p:nvSpPr>
          <p:cNvPr id="175" name="Google Shape;175;p2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SEQ CLAUSE</a:t>
            </a:r>
            <a:endParaRPr/>
          </a:p>
        </p:txBody>
      </p:sp>
      <p:sp>
        <p:nvSpPr>
          <p:cNvPr id="176" name="Google Shape;176;p23"/>
          <p:cNvSpPr txBox="1"/>
          <p:nvPr>
            <p:ph idx="1" type="body"/>
          </p:nvPr>
        </p:nvSpPr>
        <p:spPr>
          <a:xfrm>
            <a:off x="419641" y="1585875"/>
            <a:ext cx="489116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FF0000"/>
                </a:solidFill>
                <a:latin typeface="Arial"/>
                <a:ea typeface="Arial"/>
                <a:cs typeface="Arial"/>
                <a:sym typeface="Arial"/>
              </a:rPr>
              <a:t>seq</a:t>
            </a:r>
            <a:r>
              <a:rPr b="0" i="0" lang="en-US" sz="2000" u="none" cap="none" strike="noStrike">
                <a:solidFill>
                  <a:schemeClr val="dk2"/>
                </a:solidFill>
                <a:latin typeface="Arial"/>
                <a:ea typeface="Arial"/>
                <a:cs typeface="Arial"/>
                <a:sym typeface="Arial"/>
              </a:rPr>
              <a:t> clause (short for sequential) will tell the compiler to run the loop sequentially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the sample code, the compiler will parallelize the outer loops across the parallel threads, but each thread will run the inner-most loop sequentially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compiler may automatically apply the seq clause to loops that have too many dimensions</a:t>
            </a:r>
            <a:endParaRPr/>
          </a:p>
        </p:txBody>
      </p:sp>
      <p:sp>
        <p:nvSpPr>
          <p:cNvPr id="177" name="Google Shape;177;p23"/>
          <p:cNvSpPr txBox="1"/>
          <p:nvPr/>
        </p:nvSpPr>
        <p:spPr>
          <a:xfrm>
            <a:off x="5590478" y="2023533"/>
            <a:ext cx="4805267" cy="2585323"/>
          </a:xfrm>
          <a:prstGeom prst="rect">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a:t>
            </a:r>
            <a:endParaRPr b="0" i="0" sz="1800" u="none" cap="none" strike="noStrike">
              <a:solidFill>
                <a:srgbClr val="3051FF"/>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k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!$acc loop</a:t>
            </a:r>
            <a:endParaRPr b="0" i="0" sz="1800" u="none" cap="none" strike="noStrike">
              <a:solidFill>
                <a:srgbClr val="3051FF"/>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seq</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c(i,j) + a(i,k)*b(k,j)</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4"/>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PRIVATE AND FIRSTPRIVATE CLAUSES</a:t>
            </a:r>
            <a:endParaRPr/>
          </a:p>
        </p:txBody>
      </p:sp>
      <p:sp>
        <p:nvSpPr>
          <p:cNvPr id="183" name="Google Shape;183;p24"/>
          <p:cNvSpPr txBox="1"/>
          <p:nvPr>
            <p:ph idx="1" type="body"/>
          </p:nvPr>
        </p:nvSpPr>
        <p:spPr>
          <a:xfrm>
            <a:off x="335106" y="2121408"/>
            <a:ext cx="4864466" cy="3895344"/>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a:t>
            </a:r>
            <a:r>
              <a:rPr b="1" i="0" lang="en-US" sz="2000" u="none" cap="none" strike="noStrike">
                <a:solidFill>
                  <a:srgbClr val="FF0000"/>
                </a:solidFill>
                <a:latin typeface="Arial"/>
                <a:ea typeface="Arial"/>
                <a:cs typeface="Arial"/>
                <a:sym typeface="Arial"/>
              </a:rPr>
              <a:t> private</a:t>
            </a:r>
            <a:r>
              <a:rPr b="0" i="0" lang="en-US" sz="2000" u="none" cap="none" strike="noStrike">
                <a:solidFill>
                  <a:srgbClr val="FF0000"/>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clause allows the programmer to define a list of variables as “thread-private”.  </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Each thread will be given a private copy of every variable in the comma-separated list</a:t>
            </a:r>
            <a:endParaRPr/>
          </a:p>
          <a:p>
            <a:pPr indent="-228600" lvl="0" marL="228600" marR="0" rtl="0" algn="l">
              <a:lnSpc>
                <a:spcPct val="90000"/>
              </a:lnSpc>
              <a:spcBef>
                <a:spcPts val="1800"/>
              </a:spcBef>
              <a:spcAft>
                <a:spcPts val="0"/>
              </a:spcAft>
              <a:buClr>
                <a:srgbClr val="868686"/>
              </a:buClr>
              <a:buSzPts val="2000"/>
              <a:buFont typeface="Noto Sans Symbols"/>
              <a:buChar char="▪"/>
            </a:pPr>
            <a:r>
              <a:rPr b="1" i="0" lang="en-US" sz="2000" u="none" cap="none" strike="noStrike">
                <a:solidFill>
                  <a:srgbClr val="FF0000"/>
                </a:solidFill>
                <a:latin typeface="Arial"/>
                <a:ea typeface="Arial"/>
                <a:cs typeface="Arial"/>
                <a:sym typeface="Arial"/>
              </a:rPr>
              <a:t>firstprivate </a:t>
            </a:r>
            <a:r>
              <a:rPr b="0" i="0" lang="en-US" sz="2000" u="none" cap="none" strike="noStrike">
                <a:solidFill>
                  <a:schemeClr val="dk2"/>
                </a:solidFill>
                <a:latin typeface="Arial"/>
                <a:ea typeface="Arial"/>
                <a:cs typeface="Arial"/>
                <a:sym typeface="Arial"/>
              </a:rPr>
              <a:t>is like private except that the private values are initialized to the same value used on the host.  </a:t>
            </a:r>
            <a:r>
              <a:rPr b="1" i="0" lang="en-US" sz="2000" u="none" cap="none" strike="noStrike">
                <a:solidFill>
                  <a:srgbClr val="FF0000"/>
                </a:solidFill>
                <a:latin typeface="Arial"/>
                <a:ea typeface="Arial"/>
                <a:cs typeface="Arial"/>
                <a:sym typeface="Arial"/>
              </a:rPr>
              <a:t>private</a:t>
            </a:r>
            <a:r>
              <a:rPr b="0" i="0" lang="en-US" sz="2000" u="none" cap="none" strike="noStrike">
                <a:solidFill>
                  <a:schemeClr val="dk2"/>
                </a:solidFill>
                <a:latin typeface="Arial"/>
                <a:ea typeface="Arial"/>
                <a:cs typeface="Arial"/>
                <a:sym typeface="Arial"/>
              </a:rPr>
              <a:t> variables are uninitialized.</a:t>
            </a:r>
            <a:endParaRPr b="1" i="0" sz="2000" u="none" cap="none" strike="noStrike">
              <a:solidFill>
                <a:srgbClr val="FF0000"/>
              </a:solidFill>
              <a:latin typeface="Arial"/>
              <a:ea typeface="Arial"/>
              <a:cs typeface="Arial"/>
              <a:sym typeface="Arial"/>
            </a:endParaRPr>
          </a:p>
        </p:txBody>
      </p:sp>
      <p:sp>
        <p:nvSpPr>
          <p:cNvPr id="184" name="Google Shape;184;p24"/>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p:txBody>
      </p:sp>
      <p:sp>
        <p:nvSpPr>
          <p:cNvPr id="185" name="Google Shape;185;p24"/>
          <p:cNvSpPr txBox="1"/>
          <p:nvPr/>
        </p:nvSpPr>
        <p:spPr>
          <a:xfrm>
            <a:off x="5199572" y="2130041"/>
            <a:ext cx="5613815" cy="3083921"/>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A64CFF"/>
                </a:solidFill>
                <a:latin typeface="Consolas"/>
                <a:ea typeface="Consolas"/>
                <a:cs typeface="Consolas"/>
                <a:sym typeface="Consolas"/>
              </a:rPr>
              <a:t>double</a:t>
            </a: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3</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private(tmp[0:3])</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2</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F8FF0"/>
                </a:solidFill>
                <a:latin typeface="Consolas"/>
                <a:ea typeface="Consolas"/>
                <a:cs typeface="Consolas"/>
                <a:sym typeface="Consolas"/>
              </a:rPr>
              <a:t>// note that the host value of “tmp”</a:t>
            </a:r>
            <a:endParaRPr/>
          </a:p>
          <a:p>
            <a:pPr indent="0" lvl="0" marL="0" marR="0" rtl="0" algn="l">
              <a:lnSpc>
                <a:spcPct val="90000"/>
              </a:lnSpc>
              <a:spcBef>
                <a:spcPts val="0"/>
              </a:spcBef>
              <a:spcAft>
                <a:spcPts val="0"/>
              </a:spcAft>
              <a:buNone/>
            </a:pPr>
            <a:r>
              <a:rPr b="0" i="0" lang="en-US" sz="1800" u="none" cap="none" strike="noStrike">
                <a:solidFill>
                  <a:srgbClr val="3F8FF0"/>
                </a:solidFill>
                <a:latin typeface="Consolas"/>
                <a:ea typeface="Consolas"/>
                <a:cs typeface="Consolas"/>
                <a:sym typeface="Consolas"/>
              </a:rPr>
              <a:t>// remains unchanged.</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5"/>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PRIVATE AND FIRSTPRIVATE CLAUSES</a:t>
            </a:r>
            <a:endParaRPr/>
          </a:p>
        </p:txBody>
      </p:sp>
      <p:sp>
        <p:nvSpPr>
          <p:cNvPr id="191" name="Google Shape;191;p25"/>
          <p:cNvSpPr txBox="1"/>
          <p:nvPr>
            <p:ph idx="1" type="body"/>
          </p:nvPr>
        </p:nvSpPr>
        <p:spPr>
          <a:xfrm>
            <a:off x="436740" y="1903610"/>
            <a:ext cx="3312300"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Variables in </a:t>
            </a:r>
            <a:r>
              <a:rPr b="1" i="0" lang="en-US" sz="2000" u="none" cap="none" strike="noStrike">
                <a:solidFill>
                  <a:srgbClr val="FF0000"/>
                </a:solidFill>
                <a:latin typeface="Arial"/>
                <a:ea typeface="Arial"/>
                <a:cs typeface="Arial"/>
                <a:sym typeface="Arial"/>
              </a:rPr>
              <a:t>private</a:t>
            </a:r>
            <a:r>
              <a:rPr b="0" i="0" lang="en-US" sz="2000" u="none" cap="none" strike="noStrike">
                <a:solidFill>
                  <a:srgbClr val="FF0000"/>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or </a:t>
            </a:r>
            <a:r>
              <a:rPr b="1" i="0" lang="en-US" sz="2000" u="none" cap="none" strike="noStrike">
                <a:solidFill>
                  <a:srgbClr val="FF0000"/>
                </a:solidFill>
                <a:latin typeface="Arial"/>
                <a:ea typeface="Arial"/>
                <a:cs typeface="Arial"/>
                <a:sym typeface="Arial"/>
              </a:rPr>
              <a:t>firstprivate</a:t>
            </a:r>
            <a:r>
              <a:rPr b="0" i="0" lang="en-US" sz="2000" u="none" cap="none" strike="noStrike">
                <a:solidFill>
                  <a:schemeClr val="dk2"/>
                </a:solidFill>
                <a:latin typeface="Arial"/>
                <a:ea typeface="Arial"/>
                <a:cs typeface="Arial"/>
                <a:sym typeface="Arial"/>
              </a:rPr>
              <a:t> clause are private to the loop level on which the clause appears.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Private variables on an outer loop are shared within inner loops.</a:t>
            </a:r>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p:txBody>
      </p:sp>
      <p:sp>
        <p:nvSpPr>
          <p:cNvPr id="192" name="Google Shape;192;p25"/>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p:txBody>
      </p:sp>
      <p:sp>
        <p:nvSpPr>
          <p:cNvPr id="193" name="Google Shape;193;p25"/>
          <p:cNvSpPr txBox="1"/>
          <p:nvPr/>
        </p:nvSpPr>
        <p:spPr>
          <a:xfrm>
            <a:off x="4038493" y="1778961"/>
            <a:ext cx="6357252" cy="4081117"/>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A64CFF"/>
                </a:solidFill>
                <a:latin typeface="Consolas"/>
                <a:ea typeface="Consolas"/>
                <a:cs typeface="Consolas"/>
                <a:sym typeface="Consolas"/>
              </a:rPr>
              <a:t>double</a:t>
            </a: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3</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private(tmp[0:3])</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F8FF0"/>
                </a:solidFill>
                <a:latin typeface="Consolas"/>
                <a:ea typeface="Consolas"/>
                <a:cs typeface="Consolas"/>
                <a:sym typeface="Consolas"/>
              </a:rPr>
              <a:t>// the tmp array is private to each iteration</a:t>
            </a:r>
            <a:endParaRPr/>
          </a:p>
          <a:p>
            <a:pPr indent="0" lvl="0" marL="0" marR="0" rtl="0" algn="l">
              <a:lnSpc>
                <a:spcPct val="90000"/>
              </a:lnSpc>
              <a:spcBef>
                <a:spcPts val="0"/>
              </a:spcBef>
              <a:spcAft>
                <a:spcPts val="0"/>
              </a:spcAft>
              <a:buNone/>
            </a:pPr>
            <a:r>
              <a:rPr b="0" i="0" lang="en-US" sz="1800" u="none" cap="none" strike="noStrike">
                <a:solidFill>
                  <a:srgbClr val="3F8FF0"/>
                </a:solidFill>
                <a:latin typeface="Consolas"/>
                <a:ea typeface="Consolas"/>
                <a:cs typeface="Consolas"/>
                <a:sym typeface="Consolas"/>
              </a:rPr>
              <a:t>	// of the outer loop</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2</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7F2A00"/>
                </a:solidFill>
                <a:latin typeface="Consolas"/>
                <a:ea typeface="Consolas"/>
                <a:cs typeface="Consolas"/>
                <a:sym typeface="Consolas"/>
              </a:rPr>
              <a:t>#pragma acc loop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for ( j = 0; j &lt; size2; j++)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F8FF0"/>
                </a:solidFill>
                <a:latin typeface="Consolas"/>
                <a:ea typeface="Consolas"/>
                <a:cs typeface="Consolas"/>
                <a:sym typeface="Consolas"/>
              </a:rPr>
              <a:t>// but tmp is shared amongst the threads </a:t>
            </a:r>
            <a:endParaRPr/>
          </a:p>
          <a:p>
            <a:pPr indent="0" lvl="0" marL="0" marR="0" rtl="0" algn="l">
              <a:lnSpc>
                <a:spcPct val="90000"/>
              </a:lnSpc>
              <a:spcBef>
                <a:spcPts val="0"/>
              </a:spcBef>
              <a:spcAft>
                <a:spcPts val="0"/>
              </a:spcAft>
              <a:buNone/>
            </a:pPr>
            <a:r>
              <a:rPr b="0" i="0" lang="en-US" sz="1800" u="none" cap="none" strike="noStrike">
                <a:solidFill>
                  <a:srgbClr val="3F8FF0"/>
                </a:solidFill>
                <a:latin typeface="Consolas"/>
                <a:ea typeface="Consolas"/>
                <a:cs typeface="Consolas"/>
                <a:sym typeface="Consolas"/>
              </a:rPr>
              <a:t>		  // in the inner loop</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array[i][j] = tmp[0]+tmp[1]+tmp[2];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7" name="Shape 197"/>
        <p:cNvGrpSpPr/>
        <p:nvPr/>
      </p:nvGrpSpPr>
      <p:grpSpPr>
        <a:xfrm>
          <a:off x="0" y="0"/>
          <a:ext cx="0" cy="0"/>
          <a:chOff x="0" y="0"/>
          <a:chExt cx="0" cy="0"/>
        </a:xfrm>
      </p:grpSpPr>
      <p:sp>
        <p:nvSpPr>
          <p:cNvPr id="198" name="Google Shape;198;p26"/>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PRIVATE AND FIRSTPRIVATE CLAUSES</a:t>
            </a:r>
            <a:endParaRPr/>
          </a:p>
        </p:txBody>
      </p:sp>
      <p:sp>
        <p:nvSpPr>
          <p:cNvPr id="199" name="Google Shape;199;p26"/>
          <p:cNvSpPr txBox="1"/>
          <p:nvPr>
            <p:ph idx="1" type="body"/>
          </p:nvPr>
        </p:nvSpPr>
        <p:spPr>
          <a:xfrm>
            <a:off x="335106" y="2121408"/>
            <a:ext cx="4864466" cy="3895344"/>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a:t>
            </a:r>
            <a:r>
              <a:rPr b="1" i="0" lang="en-US" sz="2000" u="none" cap="none" strike="noStrike">
                <a:solidFill>
                  <a:srgbClr val="FF0000"/>
                </a:solidFill>
                <a:latin typeface="Arial"/>
                <a:ea typeface="Arial"/>
                <a:cs typeface="Arial"/>
                <a:sym typeface="Arial"/>
              </a:rPr>
              <a:t> private</a:t>
            </a:r>
            <a:r>
              <a:rPr b="0" i="0" lang="en-US" sz="2000" u="none" cap="none" strike="noStrike">
                <a:solidFill>
                  <a:srgbClr val="FF0000"/>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clause allows the programmer to define a list of variables as “thread-private”.  </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Each thread will be given a private copy of every variable in the comma-separated list</a:t>
            </a:r>
            <a:endParaRPr/>
          </a:p>
          <a:p>
            <a:pPr indent="-228600" lvl="0" marL="228600" marR="0" rtl="0" algn="l">
              <a:lnSpc>
                <a:spcPct val="90000"/>
              </a:lnSpc>
              <a:spcBef>
                <a:spcPts val="1800"/>
              </a:spcBef>
              <a:spcAft>
                <a:spcPts val="0"/>
              </a:spcAft>
              <a:buClr>
                <a:srgbClr val="868686"/>
              </a:buClr>
              <a:buSzPts val="2000"/>
              <a:buFont typeface="Noto Sans Symbols"/>
              <a:buChar char="▪"/>
            </a:pPr>
            <a:r>
              <a:rPr b="1" i="0" lang="en-US" sz="2000" u="none" cap="none" strike="noStrike">
                <a:solidFill>
                  <a:srgbClr val="FF0000"/>
                </a:solidFill>
                <a:latin typeface="Arial"/>
                <a:ea typeface="Arial"/>
                <a:cs typeface="Arial"/>
                <a:sym typeface="Arial"/>
              </a:rPr>
              <a:t>firstprivate </a:t>
            </a:r>
            <a:r>
              <a:rPr b="0" i="0" lang="en-US" sz="2000" u="none" cap="none" strike="noStrike">
                <a:solidFill>
                  <a:schemeClr val="dk2"/>
                </a:solidFill>
                <a:latin typeface="Arial"/>
                <a:ea typeface="Arial"/>
                <a:cs typeface="Arial"/>
                <a:sym typeface="Arial"/>
              </a:rPr>
              <a:t>is like private except that the private values are initialized to the same value used on the host.  </a:t>
            </a:r>
            <a:r>
              <a:rPr b="1" i="0" lang="en-US" sz="2000" u="none" cap="none" strike="noStrike">
                <a:solidFill>
                  <a:srgbClr val="FF0000"/>
                </a:solidFill>
                <a:latin typeface="Arial"/>
                <a:ea typeface="Arial"/>
                <a:cs typeface="Arial"/>
                <a:sym typeface="Arial"/>
              </a:rPr>
              <a:t>private</a:t>
            </a:r>
            <a:r>
              <a:rPr b="0" i="0" lang="en-US" sz="2000" u="none" cap="none" strike="noStrike">
                <a:solidFill>
                  <a:schemeClr val="dk2"/>
                </a:solidFill>
                <a:latin typeface="Arial"/>
                <a:ea typeface="Arial"/>
                <a:cs typeface="Arial"/>
                <a:sym typeface="Arial"/>
              </a:rPr>
              <a:t> variables are uninitialized.</a:t>
            </a:r>
            <a:endParaRPr b="1" i="0" sz="2000" u="none" cap="none" strike="noStrike">
              <a:solidFill>
                <a:srgbClr val="FF0000"/>
              </a:solidFill>
              <a:latin typeface="Arial"/>
              <a:ea typeface="Arial"/>
              <a:cs typeface="Arial"/>
              <a:sym typeface="Arial"/>
            </a:endParaRPr>
          </a:p>
        </p:txBody>
      </p:sp>
      <p:sp>
        <p:nvSpPr>
          <p:cNvPr id="200" name="Google Shape;200;p26"/>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p:txBody>
      </p:sp>
      <p:sp>
        <p:nvSpPr>
          <p:cNvPr id="201" name="Google Shape;201;p26"/>
          <p:cNvSpPr txBox="1"/>
          <p:nvPr/>
        </p:nvSpPr>
        <p:spPr>
          <a:xfrm>
            <a:off x="5199572" y="2130041"/>
            <a:ext cx="5613815" cy="3083921"/>
          </a:xfrm>
          <a:prstGeom prst="rect">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A64CFF"/>
                </a:solidFill>
                <a:latin typeface="Consolas"/>
                <a:ea typeface="Consolas"/>
                <a:cs typeface="Consolas"/>
                <a:sym typeface="Consolas"/>
              </a:rPr>
              <a:t>real ::</a:t>
            </a: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3</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private(tmp(0:3))</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do</a:t>
            </a:r>
            <a:r>
              <a:rPr b="0" i="0" lang="en-US" sz="1800" u="none" cap="none" strike="noStrike">
                <a:solidFill>
                  <a:srgbClr val="5570FD"/>
                </a:solidFill>
                <a:latin typeface="Consolas"/>
                <a:ea typeface="Consolas"/>
                <a:cs typeface="Consolas"/>
                <a:sym typeface="Consolas"/>
              </a:rPr>
              <a:t> </a:t>
            </a:r>
            <a:r>
              <a:rPr b="0" i="0" lang="en-US" sz="1800" u="none" cap="none" strike="noStrike">
                <a:solidFill>
                  <a:schemeClr val="dk2"/>
                </a:solidFill>
                <a:latin typeface="Consolas"/>
                <a:ea typeface="Consolas"/>
                <a:cs typeface="Consolas"/>
                <a:sym typeface="Consolas"/>
              </a:rPr>
              <a:t>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2</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note that the host value of “tmp”</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remains unchanged.</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9"/>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LOOP OPTIMIZATIONS</a:t>
            </a:r>
            <a:endParaRPr/>
          </a:p>
        </p:txBody>
      </p:sp>
      <p:sp>
        <p:nvSpPr>
          <p:cNvPr id="60" name="Google Shape;60;p9"/>
          <p:cNvSpPr txBox="1"/>
          <p:nvPr>
            <p:ph idx="1" type="body"/>
          </p:nvPr>
        </p:nvSpPr>
        <p:spPr>
          <a:xfrm>
            <a:off x="436740" y="2103035"/>
            <a:ext cx="9948672"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Majority of program runtime is spent in loops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Every loop can execute in a very different way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Using OpenACC loop optimization, we can speed-up our most time-consuming portions of code</a:t>
            </a:r>
            <a:endParaRPr/>
          </a:p>
          <a:p>
            <a:pPr indent="0" lvl="0" marL="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p:txBody>
      </p:sp>
      <p:sp>
        <p:nvSpPr>
          <p:cNvPr id="61" name="Google Shape;61;p9"/>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5" name="Shape 205"/>
        <p:cNvGrpSpPr/>
        <p:nvPr/>
      </p:nvGrpSpPr>
      <p:grpSpPr>
        <a:xfrm>
          <a:off x="0" y="0"/>
          <a:ext cx="0" cy="0"/>
          <a:chOff x="0" y="0"/>
          <a:chExt cx="0" cy="0"/>
        </a:xfrm>
      </p:grpSpPr>
      <p:sp>
        <p:nvSpPr>
          <p:cNvPr id="206" name="Google Shape;206;p27"/>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PRIVATE AND FIRSTPRIVATE CLAUSES</a:t>
            </a:r>
            <a:endParaRPr/>
          </a:p>
        </p:txBody>
      </p:sp>
      <p:sp>
        <p:nvSpPr>
          <p:cNvPr id="207" name="Google Shape;207;p27"/>
          <p:cNvSpPr txBox="1"/>
          <p:nvPr>
            <p:ph idx="1" type="body"/>
          </p:nvPr>
        </p:nvSpPr>
        <p:spPr>
          <a:xfrm>
            <a:off x="436740" y="1903610"/>
            <a:ext cx="3312300"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Variables in </a:t>
            </a:r>
            <a:r>
              <a:rPr b="1" i="0" lang="en-US" sz="2000" u="none" cap="none" strike="noStrike">
                <a:solidFill>
                  <a:srgbClr val="FF0000"/>
                </a:solidFill>
                <a:latin typeface="Arial"/>
                <a:ea typeface="Arial"/>
                <a:cs typeface="Arial"/>
                <a:sym typeface="Arial"/>
              </a:rPr>
              <a:t>private</a:t>
            </a:r>
            <a:r>
              <a:rPr b="0" i="0" lang="en-US" sz="2000" u="none" cap="none" strike="noStrike">
                <a:solidFill>
                  <a:srgbClr val="FF0000"/>
                </a:solidFill>
                <a:latin typeface="Arial"/>
                <a:ea typeface="Arial"/>
                <a:cs typeface="Arial"/>
                <a:sym typeface="Arial"/>
              </a:rPr>
              <a:t> </a:t>
            </a:r>
            <a:r>
              <a:rPr b="0" i="0" lang="en-US" sz="2000" u="none" cap="none" strike="noStrike">
                <a:solidFill>
                  <a:schemeClr val="dk2"/>
                </a:solidFill>
                <a:latin typeface="Arial"/>
                <a:ea typeface="Arial"/>
                <a:cs typeface="Arial"/>
                <a:sym typeface="Arial"/>
              </a:rPr>
              <a:t>or </a:t>
            </a:r>
            <a:r>
              <a:rPr b="1" i="0" lang="en-US" sz="2000" u="none" cap="none" strike="noStrike">
                <a:solidFill>
                  <a:srgbClr val="FF0000"/>
                </a:solidFill>
                <a:latin typeface="Arial"/>
                <a:ea typeface="Arial"/>
                <a:cs typeface="Arial"/>
                <a:sym typeface="Arial"/>
              </a:rPr>
              <a:t>firstprivate</a:t>
            </a:r>
            <a:r>
              <a:rPr b="0" i="0" lang="en-US" sz="2000" u="none" cap="none" strike="noStrike">
                <a:solidFill>
                  <a:schemeClr val="dk2"/>
                </a:solidFill>
                <a:latin typeface="Arial"/>
                <a:ea typeface="Arial"/>
                <a:cs typeface="Arial"/>
                <a:sym typeface="Arial"/>
              </a:rPr>
              <a:t> clause are private to the loop level on which the clause appears.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Private variables on an outer loop are shared within inner loops.</a:t>
            </a:r>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p:txBody>
      </p:sp>
      <p:sp>
        <p:nvSpPr>
          <p:cNvPr id="208" name="Google Shape;208;p27"/>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p:txBody>
      </p:sp>
      <p:sp>
        <p:nvSpPr>
          <p:cNvPr id="209" name="Google Shape;209;p27"/>
          <p:cNvSpPr txBox="1"/>
          <p:nvPr/>
        </p:nvSpPr>
        <p:spPr>
          <a:xfrm>
            <a:off x="4038493" y="1654312"/>
            <a:ext cx="6357252" cy="4330416"/>
          </a:xfrm>
          <a:prstGeom prst="rect">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A64CFF"/>
                </a:solidFill>
                <a:latin typeface="Consolas"/>
                <a:ea typeface="Consolas"/>
                <a:cs typeface="Consolas"/>
                <a:sym typeface="Consolas"/>
              </a:rPr>
              <a:t>real ::</a:t>
            </a: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3</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private(tmp(0:3))</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F8FF0"/>
                </a:solidFill>
                <a:latin typeface="Consolas"/>
                <a:ea typeface="Consolas"/>
                <a:cs typeface="Consolas"/>
                <a:sym typeface="Consolas"/>
              </a:rPr>
              <a:t>! the tmp array is private to each iteration</a:t>
            </a:r>
            <a:endParaRPr/>
          </a:p>
          <a:p>
            <a:pPr indent="0" lvl="0" marL="0" marR="0" rtl="0" algn="l">
              <a:lnSpc>
                <a:spcPct val="90000"/>
              </a:lnSpc>
              <a:spcBef>
                <a:spcPts val="0"/>
              </a:spcBef>
              <a:spcAft>
                <a:spcPts val="0"/>
              </a:spcAft>
              <a:buNone/>
            </a:pPr>
            <a:r>
              <a:rPr b="0" i="0" lang="en-US" sz="1800" u="none" cap="none" strike="noStrike">
                <a:solidFill>
                  <a:srgbClr val="3F8FF0"/>
                </a:solidFill>
                <a:latin typeface="Consolas"/>
                <a:ea typeface="Consolas"/>
                <a:cs typeface="Consolas"/>
                <a:sym typeface="Consolas"/>
              </a:rPr>
              <a:t>  ! of the outer loop</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a:t>
            </a:r>
            <a:r>
              <a:rPr b="0" i="0" lang="en-US" sz="1800" u="none" cap="none" strike="noStrike">
                <a:solidFill>
                  <a:srgbClr val="FF8738"/>
                </a:solidFill>
                <a:latin typeface="Consolas"/>
                <a:ea typeface="Consolas"/>
                <a:cs typeface="Consolas"/>
                <a:sym typeface="Consolas"/>
              </a:rPr>
              <a:t>2</a:t>
            </a:r>
            <a:r>
              <a:rPr b="0" i="0" lang="en-US" sz="1800" u="none" cap="none" strike="noStrike">
                <a:solidFill>
                  <a:schemeClr val="dk2"/>
                </a:solidFill>
                <a:latin typeface="Consolas"/>
                <a:ea typeface="Consolas"/>
                <a:cs typeface="Consolas"/>
                <a:sym typeface="Consolas"/>
              </a:rPr>
              <a:t>) = </a:t>
            </a:r>
            <a:r>
              <a:rPr b="0" i="0" lang="en-US" sz="1800" u="none" cap="none" strike="noStrike">
                <a:solidFill>
                  <a:srgbClr val="FF8738"/>
                </a:solidFill>
                <a:latin typeface="Consolas"/>
                <a:ea typeface="Consolas"/>
                <a:cs typeface="Consolas"/>
                <a:sym typeface="Consolas"/>
              </a:rPr>
              <a:t>&lt;value&gt;</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7F2A00"/>
                </a:solidFill>
                <a:latin typeface="Consolas"/>
                <a:ea typeface="Consolas"/>
                <a:cs typeface="Consolas"/>
                <a:sym typeface="Consolas"/>
              </a:rPr>
              <a:t>!$acc loop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F8FF0"/>
                </a:solidFill>
                <a:latin typeface="Consolas"/>
                <a:ea typeface="Consolas"/>
                <a:cs typeface="Consolas"/>
                <a:sym typeface="Consolas"/>
              </a:rPr>
              <a:t>! but tmp is shared amongst the threads </a:t>
            </a:r>
            <a:endParaRPr/>
          </a:p>
          <a:p>
            <a:pPr indent="0" lvl="0" marL="0" marR="0" rtl="0" algn="l">
              <a:lnSpc>
                <a:spcPct val="90000"/>
              </a:lnSpc>
              <a:spcBef>
                <a:spcPts val="0"/>
              </a:spcBef>
              <a:spcAft>
                <a:spcPts val="0"/>
              </a:spcAft>
              <a:buNone/>
            </a:pPr>
            <a:r>
              <a:rPr b="0" i="0" lang="en-US" sz="1800" u="none" cap="none" strike="noStrike">
                <a:solidFill>
                  <a:srgbClr val="3F8FF0"/>
                </a:solidFill>
                <a:latin typeface="Consolas"/>
                <a:ea typeface="Consolas"/>
                <a:cs typeface="Consolas"/>
                <a:sym typeface="Consolas"/>
              </a:rPr>
              <a:t>      ! in the inner loop</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array(i,j) = tmp(0)+tmp(1)+tmp(2)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SCALARS AND PRIVATE CLAUSE</a:t>
            </a:r>
            <a:endParaRPr/>
          </a:p>
        </p:txBody>
      </p:sp>
      <p:sp>
        <p:nvSpPr>
          <p:cNvPr id="216" name="Google Shape;216;p28"/>
          <p:cNvSpPr txBox="1"/>
          <p:nvPr>
            <p:ph idx="1" type="body"/>
          </p:nvPr>
        </p:nvSpPr>
        <p:spPr>
          <a:xfrm>
            <a:off x="419640" y="1906513"/>
            <a:ext cx="10205687"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By default, scalars are </a:t>
            </a:r>
            <a:r>
              <a:rPr b="1" i="0" lang="en-US" sz="2000" u="none" cap="none" strike="noStrike">
                <a:solidFill>
                  <a:srgbClr val="FF0000"/>
                </a:solidFill>
                <a:latin typeface="Arial"/>
                <a:ea typeface="Arial"/>
                <a:cs typeface="Arial"/>
                <a:sym typeface="Arial"/>
              </a:rPr>
              <a:t>firstprivate</a:t>
            </a:r>
            <a:r>
              <a:rPr b="0" i="0" lang="en-US" sz="2000" u="none" cap="none" strike="noStrike">
                <a:solidFill>
                  <a:schemeClr val="dk2"/>
                </a:solidFill>
                <a:latin typeface="Arial"/>
                <a:ea typeface="Arial"/>
                <a:cs typeface="Arial"/>
                <a:sym typeface="Arial"/>
              </a:rPr>
              <a:t> when used in a parallel region and </a:t>
            </a:r>
            <a:r>
              <a:rPr b="1" i="0" lang="en-US" sz="2000" u="none" cap="none" strike="noStrike">
                <a:solidFill>
                  <a:srgbClr val="FF0000"/>
                </a:solidFill>
                <a:latin typeface="Arial"/>
                <a:ea typeface="Arial"/>
                <a:cs typeface="Arial"/>
                <a:sym typeface="Arial"/>
              </a:rPr>
              <a:t>private</a:t>
            </a:r>
            <a:r>
              <a:rPr b="0" i="0" lang="en-US" sz="2000" u="none" cap="none" strike="noStrike">
                <a:solidFill>
                  <a:schemeClr val="dk2"/>
                </a:solidFill>
                <a:latin typeface="Arial"/>
                <a:ea typeface="Arial"/>
                <a:cs typeface="Arial"/>
                <a:sym typeface="Arial"/>
              </a:rPr>
              <a:t> when used in a kernels region.</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Except in some cases, scalars do not need to be added to a private clause.  These cases may include but are not limited to:</a:t>
            </a:r>
            <a:endParaRPr/>
          </a:p>
          <a:p>
            <a:pPr indent="-457200" lvl="2" marL="457200" marR="0" rtl="0" algn="l">
              <a:lnSpc>
                <a:spcPct val="90000"/>
              </a:lnSpc>
              <a:spcBef>
                <a:spcPts val="1800"/>
              </a:spcBef>
              <a:spcAft>
                <a:spcPts val="0"/>
              </a:spcAft>
              <a:buClr>
                <a:srgbClr val="868686"/>
              </a:buClr>
              <a:buSzPts val="2000"/>
              <a:buFont typeface="Arial"/>
              <a:buAutoNum type="arabicPeriod"/>
            </a:pPr>
            <a:r>
              <a:rPr b="0" i="0" lang="en-US" sz="2000" u="none" cap="none" strike="noStrike">
                <a:solidFill>
                  <a:schemeClr val="dk2"/>
                </a:solidFill>
                <a:latin typeface="Arial"/>
                <a:ea typeface="Arial"/>
                <a:cs typeface="Arial"/>
                <a:sym typeface="Arial"/>
              </a:rPr>
              <a:t>Scalars with global storage such as global variables in C/C++, Module variables in Fortran</a:t>
            </a:r>
            <a:endParaRPr/>
          </a:p>
          <a:p>
            <a:pPr indent="-457200" lvl="2" marL="457200" marR="0" rtl="0" algn="l">
              <a:lnSpc>
                <a:spcPct val="90000"/>
              </a:lnSpc>
              <a:spcBef>
                <a:spcPts val="1800"/>
              </a:spcBef>
              <a:spcAft>
                <a:spcPts val="0"/>
              </a:spcAft>
              <a:buClr>
                <a:srgbClr val="868686"/>
              </a:buClr>
              <a:buSzPts val="2000"/>
              <a:buFont typeface="Arial"/>
              <a:buAutoNum type="arabicPeriod"/>
            </a:pPr>
            <a:r>
              <a:rPr b="0" i="0" lang="en-US" sz="2000" u="none" cap="none" strike="noStrike">
                <a:solidFill>
                  <a:schemeClr val="dk2"/>
                </a:solidFill>
                <a:latin typeface="Arial"/>
                <a:ea typeface="Arial"/>
                <a:cs typeface="Arial"/>
                <a:sym typeface="Arial"/>
              </a:rPr>
              <a:t>When the scalar is passed by reference to a device subroutine</a:t>
            </a:r>
            <a:endParaRPr/>
          </a:p>
          <a:p>
            <a:pPr indent="-457200" lvl="2" marL="457200" marR="0" rtl="0" algn="l">
              <a:lnSpc>
                <a:spcPct val="90000"/>
              </a:lnSpc>
              <a:spcBef>
                <a:spcPts val="1800"/>
              </a:spcBef>
              <a:spcAft>
                <a:spcPts val="0"/>
              </a:spcAft>
              <a:buClr>
                <a:srgbClr val="868686"/>
              </a:buClr>
              <a:buSzPts val="2000"/>
              <a:buFont typeface="Arial"/>
              <a:buAutoNum type="arabicPeriod"/>
            </a:pPr>
            <a:r>
              <a:rPr b="0" i="0" lang="en-US" sz="2000" u="none" cap="none" strike="noStrike">
                <a:solidFill>
                  <a:schemeClr val="dk2"/>
                </a:solidFill>
                <a:latin typeface="Arial"/>
                <a:ea typeface="Arial"/>
                <a:cs typeface="Arial"/>
                <a:sym typeface="Arial"/>
              </a:rPr>
              <a:t>When the scalar is used as an rvalue after the compute region, aka “live-out”</a:t>
            </a:r>
            <a:endParaRPr b="0" i="0" sz="2000" u="none" cap="none" strike="noStrike">
              <a:solidFill>
                <a:schemeClr val="dk2"/>
              </a:solidFill>
              <a:latin typeface="Arial"/>
              <a:ea typeface="Arial"/>
              <a:cs typeface="Arial"/>
              <a:sym typeface="Arial"/>
            </a:endParaRPr>
          </a:p>
          <a:p>
            <a:pPr indent="-228600" lvl="1"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Note that putting scalars in a private clause may actually hurt performance!</a:t>
            </a:r>
            <a:endParaRPr/>
          </a:p>
          <a:p>
            <a:pPr indent="-101600" lvl="2" marL="22860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a:p>
            <a:pPr indent="-101600" lvl="1" marL="228600" marR="0" rtl="0" algn="l">
              <a:lnSpc>
                <a:spcPct val="90000"/>
              </a:lnSpc>
              <a:spcBef>
                <a:spcPts val="1800"/>
              </a:spcBef>
              <a:spcAft>
                <a:spcPts val="0"/>
              </a:spcAft>
              <a:buClr>
                <a:srgbClr val="868686"/>
              </a:buClr>
              <a:buSzPts val="2000"/>
              <a:buFont typeface="Noto Sans Symbols"/>
              <a:buNone/>
            </a:pPr>
            <a:r>
              <a:t/>
            </a:r>
            <a:endParaRPr b="0" i="0" sz="2000" u="none" cap="none" strike="noStrike">
              <a:solidFill>
                <a:schemeClr val="dk2"/>
              </a:solidFill>
              <a:latin typeface="Arial"/>
              <a:ea typeface="Arial"/>
              <a:cs typeface="Arial"/>
              <a:sym typeface="Arial"/>
            </a:endParaRPr>
          </a:p>
        </p:txBody>
      </p:sp>
      <p:sp>
        <p:nvSpPr>
          <p:cNvPr id="217" name="Google Shape;217;p28"/>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9"/>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LOOP OPTIMIZATIONS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COLLAPSE CLAUSE</a:t>
            </a:r>
            <a:endParaRPr/>
          </a:p>
        </p:txBody>
      </p:sp>
      <p:sp>
        <p:nvSpPr>
          <p:cNvPr id="228" name="Google Shape;228;p30"/>
          <p:cNvSpPr txBox="1"/>
          <p:nvPr>
            <p:ph idx="1" type="body"/>
          </p:nvPr>
        </p:nvSpPr>
        <p:spPr>
          <a:xfrm>
            <a:off x="436740" y="2103035"/>
            <a:ext cx="4939932"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1" i="0" lang="en-US" sz="2000" u="none" cap="none" strike="noStrike">
                <a:solidFill>
                  <a:srgbClr val="FF0000"/>
                </a:solidFill>
                <a:latin typeface="Consolas"/>
                <a:ea typeface="Consolas"/>
                <a:cs typeface="Consolas"/>
                <a:sym typeface="Consolas"/>
              </a:rPr>
              <a:t>collapse( N )</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Combine the next N tightly nested loops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Can turn a multidimensional loop nest into a single-dimension 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can be extremely useful for increasing memory locality, as well as creating larger loops to expose more parallelism</a:t>
            </a:r>
            <a:endParaRPr/>
          </a:p>
        </p:txBody>
      </p:sp>
      <p:sp>
        <p:nvSpPr>
          <p:cNvPr id="229" name="Google Shape;229;p30"/>
          <p:cNvSpPr txBox="1"/>
          <p:nvPr/>
        </p:nvSpPr>
        <p:spPr>
          <a:xfrm>
            <a:off x="5521124" y="2103035"/>
            <a:ext cx="4874621" cy="2086725"/>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 collapse(2)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size;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A64CFF"/>
                </a:solidFill>
                <a:latin typeface="Consolas"/>
                <a:ea typeface="Consolas"/>
                <a:cs typeface="Consolas"/>
                <a:sym typeface="Consolas"/>
              </a:rPr>
              <a:t>double</a:t>
            </a:r>
            <a:r>
              <a:rPr b="0" i="0" lang="en-US" sz="1800" u="none" cap="none" strike="noStrike">
                <a:solidFill>
                  <a:schemeClr val="dk2"/>
                </a:solidFill>
                <a:latin typeface="Consolas"/>
                <a:ea typeface="Consolas"/>
                <a:cs typeface="Consolas"/>
                <a:sym typeface="Consolas"/>
              </a:rPr>
              <a:t> tmp = </a:t>
            </a:r>
            <a:r>
              <a:rPr b="0" i="0" lang="en-US" sz="1800" u="none" cap="none" strike="noStrike">
                <a:solidFill>
                  <a:srgbClr val="FF8738"/>
                </a:solidFill>
                <a:latin typeface="Consolas"/>
                <a:ea typeface="Consolas"/>
                <a:cs typeface="Consolas"/>
                <a:sym typeface="Consolas"/>
              </a:rPr>
              <a:t>0.0f</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rgbClr val="C00000"/>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reduction(+:tmp)</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k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k &lt; size; k</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 += a[i][k] * b[k][j];</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tmp;</a:t>
            </a:r>
            <a:endParaRPr/>
          </a:p>
        </p:txBody>
      </p:sp>
      <p:sp>
        <p:nvSpPr>
          <p:cNvPr id="230" name="Google Shape;230;p30"/>
          <p:cNvSpPr/>
          <p:nvPr/>
        </p:nvSpPr>
        <p:spPr>
          <a:xfrm>
            <a:off x="5583116" y="2148005"/>
            <a:ext cx="4698308" cy="767582"/>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4" name="Shape 234"/>
        <p:cNvGrpSpPr/>
        <p:nvPr/>
      </p:nvGrpSpPr>
      <p:grpSpPr>
        <a:xfrm>
          <a:off x="0" y="0"/>
          <a:ext cx="0" cy="0"/>
          <a:chOff x="0" y="0"/>
          <a:chExt cx="0" cy="0"/>
        </a:xfrm>
      </p:grpSpPr>
      <p:sp>
        <p:nvSpPr>
          <p:cNvPr id="235" name="Google Shape;235;p31"/>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COLLAPSE CLAUSE</a:t>
            </a:r>
            <a:endParaRPr/>
          </a:p>
        </p:txBody>
      </p:sp>
      <p:sp>
        <p:nvSpPr>
          <p:cNvPr id="236" name="Google Shape;236;p31"/>
          <p:cNvSpPr txBox="1"/>
          <p:nvPr>
            <p:ph idx="1" type="body"/>
          </p:nvPr>
        </p:nvSpPr>
        <p:spPr>
          <a:xfrm>
            <a:off x="436740" y="2103035"/>
            <a:ext cx="4939932"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1" i="0" lang="en-US" sz="2000" u="none" cap="none" strike="noStrike">
                <a:solidFill>
                  <a:srgbClr val="FF0000"/>
                </a:solidFill>
                <a:latin typeface="Consolas"/>
                <a:ea typeface="Consolas"/>
                <a:cs typeface="Consolas"/>
                <a:sym typeface="Consolas"/>
              </a:rPr>
              <a:t>collapse( N )</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Combine the next N tightly nested loops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Can turn a multidimensional loop nest into a single-dimension 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can be extremely useful for increasing memory locality, as well as creating larger loops to expose more parallelism</a:t>
            </a:r>
            <a:endParaRPr/>
          </a:p>
        </p:txBody>
      </p:sp>
      <p:sp>
        <p:nvSpPr>
          <p:cNvPr id="237" name="Google Shape;237;p31"/>
          <p:cNvSpPr txBox="1"/>
          <p:nvPr/>
        </p:nvSpPr>
        <p:spPr>
          <a:xfrm>
            <a:off x="5521124" y="1729088"/>
            <a:ext cx="4874621" cy="2834622"/>
          </a:xfrm>
          <a:prstGeom prst="rect">
            <a:avLst/>
          </a:prstGeom>
          <a:solidFill>
            <a:srgbClr val="F2F2F2"/>
          </a:solidFill>
          <a:ln cap="flat" cmpd="sng" w="381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 collapse(2)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i =</a:t>
            </a:r>
            <a:r>
              <a:rPr b="0" i="0" lang="en-US" sz="1800" u="none" cap="none" strike="noStrike">
                <a:solidFill>
                  <a:srgbClr val="5570FD"/>
                </a:solidFill>
                <a:latin typeface="Consolas"/>
                <a:ea typeface="Consolas"/>
                <a:cs typeface="Consolas"/>
                <a:sym typeface="Consolas"/>
              </a:rPr>
              <a:t>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5570FD"/>
                </a:solidFill>
                <a:latin typeface="Consolas"/>
                <a:ea typeface="Consolas"/>
                <a:cs typeface="Consolas"/>
                <a:sym typeface="Consolas"/>
              </a:rPr>
              <a:t> </a:t>
            </a:r>
            <a:r>
              <a:rPr b="0" i="0" lang="en-US" sz="1800" u="none" cap="none" strike="noStrike">
                <a:solidFill>
                  <a:schemeClr val="dk2"/>
                </a:solidFill>
                <a:latin typeface="Consolas"/>
                <a:ea typeface="Consolas"/>
                <a:cs typeface="Consolas"/>
                <a:sym typeface="Consolas"/>
              </a:rPr>
              <a:t>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 = </a:t>
            </a:r>
            <a:r>
              <a:rPr b="0" i="0" lang="en-US" sz="1800" u="none" cap="none" strike="noStrike">
                <a:solidFill>
                  <a:srgbClr val="FF8738"/>
                </a:solidFill>
                <a:latin typeface="Consolas"/>
                <a:ea typeface="Consolas"/>
                <a:cs typeface="Consolas"/>
                <a:sym typeface="Consolas"/>
              </a:rPr>
              <a:t>0.0</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rgbClr val="C00000"/>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reduction(+:tmp)</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k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tmp = temp + a(i,k) * b(k,j)</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tmp;</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p:txBody>
      </p:sp>
      <p:sp>
        <p:nvSpPr>
          <p:cNvPr id="238" name="Google Shape;238;p31"/>
          <p:cNvSpPr/>
          <p:nvPr/>
        </p:nvSpPr>
        <p:spPr>
          <a:xfrm>
            <a:off x="5583116" y="1743341"/>
            <a:ext cx="4698308" cy="803916"/>
          </a:xfrm>
          <a:prstGeom prst="rect">
            <a:avLst/>
          </a:prstGeom>
          <a:noFill/>
          <a:ln cap="flat" cmpd="sng" w="28575">
            <a:solidFill>
              <a:srgbClr val="0070C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2"/>
          <p:cNvSpPr txBox="1"/>
          <p:nvPr/>
        </p:nvSpPr>
        <p:spPr>
          <a:xfrm>
            <a:off x="3437323" y="4884153"/>
            <a:ext cx="4874621" cy="1089529"/>
          </a:xfrm>
          <a:prstGeom prst="rect">
            <a:avLst/>
          </a:prstGeom>
          <a:solidFill>
            <a:srgbClr val="F2F2F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1800" u="none" cap="none" strike="noStrike">
              <a:solidFill>
                <a:srgbClr val="5570FD"/>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4;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4;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array[i][j] = </a:t>
            </a:r>
            <a:r>
              <a:rPr b="0" i="0" lang="en-US" sz="1800" u="none" cap="none" strike="noStrike">
                <a:solidFill>
                  <a:srgbClr val="FF8738"/>
                </a:solidFill>
                <a:latin typeface="Consolas"/>
                <a:ea typeface="Consolas"/>
                <a:cs typeface="Consolas"/>
                <a:sym typeface="Consolas"/>
              </a:rPr>
              <a:t>0.0f</a:t>
            </a:r>
            <a:r>
              <a:rPr b="0" i="0" lang="en-US" sz="1800" u="none" cap="none" strike="noStrike">
                <a:solidFill>
                  <a:schemeClr val="dk2"/>
                </a:solidFill>
                <a:latin typeface="Consolas"/>
                <a:ea typeface="Consolas"/>
                <a:cs typeface="Consolas"/>
                <a:sym typeface="Consolas"/>
              </a:rPr>
              <a:t>;</a:t>
            </a:r>
            <a:endParaRPr/>
          </a:p>
        </p:txBody>
      </p:sp>
      <p:sp>
        <p:nvSpPr>
          <p:cNvPr id="244" name="Google Shape;244;p32"/>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COLLAPSE CLAUSE</a:t>
            </a:r>
            <a:endParaRPr/>
          </a:p>
        </p:txBody>
      </p:sp>
      <p:sp>
        <p:nvSpPr>
          <p:cNvPr id="245" name="Google Shape;245;p32"/>
          <p:cNvSpPr/>
          <p:nvPr/>
        </p:nvSpPr>
        <p:spPr>
          <a:xfrm>
            <a:off x="502595" y="22594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(0,0)</a:t>
            </a:r>
            <a:endParaRPr/>
          </a:p>
        </p:txBody>
      </p:sp>
      <p:sp>
        <p:nvSpPr>
          <p:cNvPr id="246" name="Google Shape;246;p32"/>
          <p:cNvSpPr/>
          <p:nvPr/>
        </p:nvSpPr>
        <p:spPr>
          <a:xfrm>
            <a:off x="1051235" y="22594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(0,1)</a:t>
            </a:r>
            <a:endParaRPr/>
          </a:p>
        </p:txBody>
      </p:sp>
      <p:sp>
        <p:nvSpPr>
          <p:cNvPr id="247" name="Google Shape;247;p32"/>
          <p:cNvSpPr/>
          <p:nvPr/>
        </p:nvSpPr>
        <p:spPr>
          <a:xfrm>
            <a:off x="1599875" y="22594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(0,2)</a:t>
            </a:r>
            <a:endParaRPr/>
          </a:p>
        </p:txBody>
      </p:sp>
      <p:sp>
        <p:nvSpPr>
          <p:cNvPr id="248" name="Google Shape;248;p32"/>
          <p:cNvSpPr/>
          <p:nvPr/>
        </p:nvSpPr>
        <p:spPr>
          <a:xfrm>
            <a:off x="2148515" y="22594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(0,3)</a:t>
            </a:r>
            <a:endParaRPr/>
          </a:p>
        </p:txBody>
      </p:sp>
      <p:sp>
        <p:nvSpPr>
          <p:cNvPr id="249" name="Google Shape;249;p32"/>
          <p:cNvSpPr/>
          <p:nvPr/>
        </p:nvSpPr>
        <p:spPr>
          <a:xfrm>
            <a:off x="502595" y="28081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(1,0)</a:t>
            </a:r>
            <a:endParaRPr/>
          </a:p>
        </p:txBody>
      </p:sp>
      <p:sp>
        <p:nvSpPr>
          <p:cNvPr id="250" name="Google Shape;250;p32"/>
          <p:cNvSpPr/>
          <p:nvPr/>
        </p:nvSpPr>
        <p:spPr>
          <a:xfrm>
            <a:off x="1051235" y="28081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(1,1)</a:t>
            </a:r>
            <a:endParaRPr/>
          </a:p>
        </p:txBody>
      </p:sp>
      <p:sp>
        <p:nvSpPr>
          <p:cNvPr id="251" name="Google Shape;251;p32"/>
          <p:cNvSpPr/>
          <p:nvPr/>
        </p:nvSpPr>
        <p:spPr>
          <a:xfrm>
            <a:off x="1599875" y="28081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(1,2)</a:t>
            </a:r>
            <a:endParaRPr/>
          </a:p>
        </p:txBody>
      </p:sp>
      <p:sp>
        <p:nvSpPr>
          <p:cNvPr id="252" name="Google Shape;252;p32"/>
          <p:cNvSpPr/>
          <p:nvPr/>
        </p:nvSpPr>
        <p:spPr>
          <a:xfrm>
            <a:off x="2148515" y="28081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(1,3)</a:t>
            </a:r>
            <a:endParaRPr/>
          </a:p>
        </p:txBody>
      </p:sp>
      <p:sp>
        <p:nvSpPr>
          <p:cNvPr id="253" name="Google Shape;253;p32"/>
          <p:cNvSpPr/>
          <p:nvPr/>
        </p:nvSpPr>
        <p:spPr>
          <a:xfrm>
            <a:off x="502364" y="33552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(2,0)</a:t>
            </a:r>
            <a:endParaRPr/>
          </a:p>
        </p:txBody>
      </p:sp>
      <p:sp>
        <p:nvSpPr>
          <p:cNvPr id="254" name="Google Shape;254;p32"/>
          <p:cNvSpPr/>
          <p:nvPr/>
        </p:nvSpPr>
        <p:spPr>
          <a:xfrm>
            <a:off x="1051119" y="33552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(2,1)</a:t>
            </a:r>
            <a:endParaRPr/>
          </a:p>
        </p:txBody>
      </p:sp>
      <p:sp>
        <p:nvSpPr>
          <p:cNvPr id="255" name="Google Shape;255;p32"/>
          <p:cNvSpPr/>
          <p:nvPr/>
        </p:nvSpPr>
        <p:spPr>
          <a:xfrm>
            <a:off x="1599759" y="33552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(2,2)</a:t>
            </a:r>
            <a:endParaRPr/>
          </a:p>
        </p:txBody>
      </p:sp>
      <p:sp>
        <p:nvSpPr>
          <p:cNvPr id="256" name="Google Shape;256;p32"/>
          <p:cNvSpPr/>
          <p:nvPr/>
        </p:nvSpPr>
        <p:spPr>
          <a:xfrm>
            <a:off x="2148283" y="33552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(2,3)</a:t>
            </a:r>
            <a:endParaRPr/>
          </a:p>
        </p:txBody>
      </p:sp>
      <p:sp>
        <p:nvSpPr>
          <p:cNvPr id="257" name="Google Shape;257;p32"/>
          <p:cNvSpPr/>
          <p:nvPr/>
        </p:nvSpPr>
        <p:spPr>
          <a:xfrm>
            <a:off x="502247" y="39024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(3,0)</a:t>
            </a:r>
            <a:endParaRPr/>
          </a:p>
        </p:txBody>
      </p:sp>
      <p:sp>
        <p:nvSpPr>
          <p:cNvPr id="258" name="Google Shape;258;p32"/>
          <p:cNvSpPr/>
          <p:nvPr/>
        </p:nvSpPr>
        <p:spPr>
          <a:xfrm>
            <a:off x="1050655" y="39024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(3,1)</a:t>
            </a:r>
            <a:endParaRPr/>
          </a:p>
        </p:txBody>
      </p:sp>
      <p:sp>
        <p:nvSpPr>
          <p:cNvPr id="259" name="Google Shape;259;p32"/>
          <p:cNvSpPr/>
          <p:nvPr/>
        </p:nvSpPr>
        <p:spPr>
          <a:xfrm>
            <a:off x="1598946" y="39024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(3,2)</a:t>
            </a:r>
            <a:endParaRPr/>
          </a:p>
        </p:txBody>
      </p:sp>
      <p:sp>
        <p:nvSpPr>
          <p:cNvPr id="260" name="Google Shape;260;p32"/>
          <p:cNvSpPr/>
          <p:nvPr/>
        </p:nvSpPr>
        <p:spPr>
          <a:xfrm>
            <a:off x="2148283" y="39024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(3,3)</a:t>
            </a:r>
            <a:endParaRPr/>
          </a:p>
        </p:txBody>
      </p:sp>
      <p:sp>
        <p:nvSpPr>
          <p:cNvPr id="261" name="Google Shape;261;p32"/>
          <p:cNvSpPr txBox="1"/>
          <p:nvPr/>
        </p:nvSpPr>
        <p:spPr>
          <a:xfrm>
            <a:off x="419641" y="1900277"/>
            <a:ext cx="1830950"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1800" u="none" cap="none" strike="noStrike">
                <a:solidFill>
                  <a:srgbClr val="FF0000"/>
                </a:solidFill>
                <a:latin typeface="Consolas"/>
                <a:ea typeface="Consolas"/>
                <a:cs typeface="Consolas"/>
                <a:sym typeface="Consolas"/>
              </a:rPr>
              <a:t>collapse( 2 )</a:t>
            </a:r>
            <a:endParaRPr/>
          </a:p>
        </p:txBody>
      </p:sp>
      <p:sp>
        <p:nvSpPr>
          <p:cNvPr id="262" name="Google Shape;262;p32"/>
          <p:cNvSpPr txBox="1"/>
          <p:nvPr/>
        </p:nvSpPr>
        <p:spPr>
          <a:xfrm>
            <a:off x="3437323" y="4884153"/>
            <a:ext cx="4874621" cy="1089529"/>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 collapse(2)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4;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4;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array[i][j] = </a:t>
            </a:r>
            <a:r>
              <a:rPr b="0" i="0" lang="en-US" sz="1800" u="none" cap="none" strike="noStrike">
                <a:solidFill>
                  <a:srgbClr val="FF8738"/>
                </a:solidFill>
                <a:latin typeface="Consolas"/>
                <a:ea typeface="Consolas"/>
                <a:cs typeface="Consolas"/>
                <a:sym typeface="Consolas"/>
              </a:rPr>
              <a:t>0.0f</a:t>
            </a:r>
            <a:r>
              <a:rPr b="0" i="0" lang="en-US" sz="1800" u="none" cap="none" strike="noStrike">
                <a:solidFill>
                  <a:schemeClr val="dk2"/>
                </a:solidFill>
                <a:latin typeface="Consolas"/>
                <a:ea typeface="Consolas"/>
                <a:cs typeface="Consolas"/>
                <a:sym typeface="Consolas"/>
              </a:rPr>
              <a:t>;</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500"/>
                                        <p:tgtEl>
                                          <p:spTgt spid="261"/>
                                        </p:tgtEl>
                                      </p:cBhvr>
                                    </p:animEffect>
                                  </p:childTnLst>
                                </p:cTn>
                              </p:par>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500"/>
                                        <p:tgtEl>
                                          <p:spTgt spid="2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6" name="Shape 266"/>
        <p:cNvGrpSpPr/>
        <p:nvPr/>
      </p:nvGrpSpPr>
      <p:grpSpPr>
        <a:xfrm>
          <a:off x="0" y="0"/>
          <a:ext cx="0" cy="0"/>
          <a:chOff x="0" y="0"/>
          <a:chExt cx="0" cy="0"/>
        </a:xfrm>
      </p:grpSpPr>
      <p:sp>
        <p:nvSpPr>
          <p:cNvPr id="267" name="Google Shape;267;p33"/>
          <p:cNvSpPr txBox="1"/>
          <p:nvPr/>
        </p:nvSpPr>
        <p:spPr>
          <a:xfrm>
            <a:off x="3437323" y="4479214"/>
            <a:ext cx="4874621" cy="1588127"/>
          </a:xfrm>
          <a:prstGeom prst="rect">
            <a:avLst/>
          </a:prstGeom>
          <a:solidFill>
            <a:srgbClr val="F2F2F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1800" u="none" cap="none" strike="noStrike">
              <a:solidFill>
                <a:srgbClr val="5570FD"/>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array(i,j) = </a:t>
            </a:r>
            <a:r>
              <a:rPr b="0" i="0" lang="en-US" sz="1800" u="none" cap="none" strike="noStrike">
                <a:solidFill>
                  <a:srgbClr val="FF8738"/>
                </a:solidFill>
                <a:latin typeface="Consolas"/>
                <a:ea typeface="Consolas"/>
                <a:cs typeface="Consolas"/>
                <a:sym typeface="Consolas"/>
              </a:rPr>
              <a:t>0.0</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p:txBody>
      </p:sp>
      <p:sp>
        <p:nvSpPr>
          <p:cNvPr id="268" name="Google Shape;268;p33"/>
          <p:cNvSpPr txBox="1"/>
          <p:nvPr/>
        </p:nvSpPr>
        <p:spPr>
          <a:xfrm>
            <a:off x="3437323" y="4475324"/>
            <a:ext cx="4874621" cy="1588127"/>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 collapse(2)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array(i,j) = </a:t>
            </a:r>
            <a:r>
              <a:rPr b="0" i="0" lang="en-US" sz="1800" u="none" cap="none" strike="noStrike">
                <a:solidFill>
                  <a:srgbClr val="FF8738"/>
                </a:solidFill>
                <a:latin typeface="Consolas"/>
                <a:ea typeface="Consolas"/>
                <a:cs typeface="Consolas"/>
                <a:sym typeface="Consolas"/>
              </a:rPr>
              <a:t>0.0</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p:txBody>
      </p:sp>
      <p:sp>
        <p:nvSpPr>
          <p:cNvPr id="269" name="Google Shape;269;p3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COLLAPSE CLAUSE</a:t>
            </a:r>
            <a:endParaRPr/>
          </a:p>
        </p:txBody>
      </p:sp>
      <p:sp>
        <p:nvSpPr>
          <p:cNvPr id="270" name="Google Shape;270;p33"/>
          <p:cNvSpPr/>
          <p:nvPr/>
        </p:nvSpPr>
        <p:spPr>
          <a:xfrm>
            <a:off x="502595" y="22594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(1,1)</a:t>
            </a:r>
            <a:endParaRPr/>
          </a:p>
        </p:txBody>
      </p:sp>
      <p:sp>
        <p:nvSpPr>
          <p:cNvPr id="271" name="Google Shape;271;p33"/>
          <p:cNvSpPr/>
          <p:nvPr/>
        </p:nvSpPr>
        <p:spPr>
          <a:xfrm>
            <a:off x="1051235" y="22594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(1,2)</a:t>
            </a:r>
            <a:endParaRPr/>
          </a:p>
        </p:txBody>
      </p:sp>
      <p:sp>
        <p:nvSpPr>
          <p:cNvPr id="272" name="Google Shape;272;p33"/>
          <p:cNvSpPr/>
          <p:nvPr/>
        </p:nvSpPr>
        <p:spPr>
          <a:xfrm>
            <a:off x="1599875" y="22594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(1,3)</a:t>
            </a:r>
            <a:endParaRPr/>
          </a:p>
        </p:txBody>
      </p:sp>
      <p:sp>
        <p:nvSpPr>
          <p:cNvPr id="273" name="Google Shape;273;p33"/>
          <p:cNvSpPr/>
          <p:nvPr/>
        </p:nvSpPr>
        <p:spPr>
          <a:xfrm>
            <a:off x="2148515" y="22594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(1,4)</a:t>
            </a:r>
            <a:endParaRPr/>
          </a:p>
        </p:txBody>
      </p:sp>
      <p:sp>
        <p:nvSpPr>
          <p:cNvPr id="274" name="Google Shape;274;p33"/>
          <p:cNvSpPr/>
          <p:nvPr/>
        </p:nvSpPr>
        <p:spPr>
          <a:xfrm>
            <a:off x="502595" y="28081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(2,1)</a:t>
            </a:r>
            <a:endParaRPr/>
          </a:p>
        </p:txBody>
      </p:sp>
      <p:sp>
        <p:nvSpPr>
          <p:cNvPr id="275" name="Google Shape;275;p33"/>
          <p:cNvSpPr/>
          <p:nvPr/>
        </p:nvSpPr>
        <p:spPr>
          <a:xfrm>
            <a:off x="1051235" y="28081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(2,2)</a:t>
            </a:r>
            <a:endParaRPr/>
          </a:p>
        </p:txBody>
      </p:sp>
      <p:sp>
        <p:nvSpPr>
          <p:cNvPr id="276" name="Google Shape;276;p33"/>
          <p:cNvSpPr/>
          <p:nvPr/>
        </p:nvSpPr>
        <p:spPr>
          <a:xfrm>
            <a:off x="1599875" y="28081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(2,3)</a:t>
            </a:r>
            <a:endParaRPr/>
          </a:p>
        </p:txBody>
      </p:sp>
      <p:sp>
        <p:nvSpPr>
          <p:cNvPr id="277" name="Google Shape;277;p33"/>
          <p:cNvSpPr/>
          <p:nvPr/>
        </p:nvSpPr>
        <p:spPr>
          <a:xfrm>
            <a:off x="2148515" y="28081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(2,4)</a:t>
            </a:r>
            <a:endParaRPr/>
          </a:p>
        </p:txBody>
      </p:sp>
      <p:sp>
        <p:nvSpPr>
          <p:cNvPr id="278" name="Google Shape;278;p33"/>
          <p:cNvSpPr/>
          <p:nvPr/>
        </p:nvSpPr>
        <p:spPr>
          <a:xfrm>
            <a:off x="502364" y="33552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(3,1)</a:t>
            </a:r>
            <a:endParaRPr/>
          </a:p>
        </p:txBody>
      </p:sp>
      <p:sp>
        <p:nvSpPr>
          <p:cNvPr id="279" name="Google Shape;279;p33"/>
          <p:cNvSpPr/>
          <p:nvPr/>
        </p:nvSpPr>
        <p:spPr>
          <a:xfrm>
            <a:off x="1051119" y="33552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(3,2)</a:t>
            </a:r>
            <a:endParaRPr/>
          </a:p>
        </p:txBody>
      </p:sp>
      <p:sp>
        <p:nvSpPr>
          <p:cNvPr id="280" name="Google Shape;280;p33"/>
          <p:cNvSpPr/>
          <p:nvPr/>
        </p:nvSpPr>
        <p:spPr>
          <a:xfrm>
            <a:off x="1599759" y="33552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(3,3)</a:t>
            </a:r>
            <a:endParaRPr/>
          </a:p>
        </p:txBody>
      </p:sp>
      <p:sp>
        <p:nvSpPr>
          <p:cNvPr id="281" name="Google Shape;281;p33"/>
          <p:cNvSpPr/>
          <p:nvPr/>
        </p:nvSpPr>
        <p:spPr>
          <a:xfrm>
            <a:off x="2148283" y="33552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(3,4)</a:t>
            </a:r>
            <a:endParaRPr/>
          </a:p>
        </p:txBody>
      </p:sp>
      <p:sp>
        <p:nvSpPr>
          <p:cNvPr id="282" name="Google Shape;282;p33"/>
          <p:cNvSpPr/>
          <p:nvPr/>
        </p:nvSpPr>
        <p:spPr>
          <a:xfrm>
            <a:off x="502247" y="39024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(4,1)</a:t>
            </a:r>
            <a:endParaRPr/>
          </a:p>
        </p:txBody>
      </p:sp>
      <p:sp>
        <p:nvSpPr>
          <p:cNvPr id="283" name="Google Shape;283;p33"/>
          <p:cNvSpPr/>
          <p:nvPr/>
        </p:nvSpPr>
        <p:spPr>
          <a:xfrm>
            <a:off x="1050655" y="39024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(4,2)</a:t>
            </a:r>
            <a:endParaRPr/>
          </a:p>
        </p:txBody>
      </p:sp>
      <p:sp>
        <p:nvSpPr>
          <p:cNvPr id="284" name="Google Shape;284;p33"/>
          <p:cNvSpPr/>
          <p:nvPr/>
        </p:nvSpPr>
        <p:spPr>
          <a:xfrm>
            <a:off x="1598946" y="39024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(4,3)</a:t>
            </a:r>
            <a:endParaRPr/>
          </a:p>
        </p:txBody>
      </p:sp>
      <p:sp>
        <p:nvSpPr>
          <p:cNvPr id="285" name="Google Shape;285;p33"/>
          <p:cNvSpPr/>
          <p:nvPr/>
        </p:nvSpPr>
        <p:spPr>
          <a:xfrm>
            <a:off x="2148283" y="39024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(4,4)</a:t>
            </a:r>
            <a:endParaRPr/>
          </a:p>
        </p:txBody>
      </p:sp>
      <p:sp>
        <p:nvSpPr>
          <p:cNvPr id="286" name="Google Shape;286;p33"/>
          <p:cNvSpPr txBox="1"/>
          <p:nvPr/>
        </p:nvSpPr>
        <p:spPr>
          <a:xfrm>
            <a:off x="419641" y="1900277"/>
            <a:ext cx="1830950"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1800" u="none" cap="none" strike="noStrike">
                <a:solidFill>
                  <a:srgbClr val="FF0000"/>
                </a:solidFill>
                <a:latin typeface="Consolas"/>
                <a:ea typeface="Consolas"/>
                <a:cs typeface="Consolas"/>
                <a:sym typeface="Consolas"/>
              </a:rPr>
              <a:t>collapse( 2 )</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500"/>
                                        <p:tgtEl>
                                          <p:spTgt spid="286"/>
                                        </p:tgtEl>
                                      </p:cBhvr>
                                    </p:animEffect>
                                  </p:childTnLst>
                                </p:cTn>
                              </p:par>
                              <p:par>
                                <p:cTn fill="hold" nodeType="with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500"/>
                                        <p:tgtEl>
                                          <p:spTgt spid="2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4"/>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TILE CLAUSE</a:t>
            </a:r>
            <a:endParaRPr/>
          </a:p>
        </p:txBody>
      </p:sp>
      <p:sp>
        <p:nvSpPr>
          <p:cNvPr id="292" name="Google Shape;292;p34"/>
          <p:cNvSpPr txBox="1"/>
          <p:nvPr>
            <p:ph idx="1" type="body"/>
          </p:nvPr>
        </p:nvSpPr>
        <p:spPr>
          <a:xfrm>
            <a:off x="436740" y="2103035"/>
            <a:ext cx="495212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1" i="0" lang="en-US" sz="2000" u="none" cap="none" strike="noStrike">
                <a:solidFill>
                  <a:srgbClr val="FF0000"/>
                </a:solidFill>
                <a:latin typeface="Consolas"/>
                <a:ea typeface="Consolas"/>
                <a:cs typeface="Consolas"/>
                <a:sym typeface="Consolas"/>
              </a:rPr>
              <a:t>tile ( x , y , z, ...)</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Breaks multidimensional loops into “tiles” or “blocks”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Can increase data locality in some codes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Will be able to execute multiple “tiles” simultaneously</a:t>
            </a:r>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1" i="0" sz="2000" u="none" cap="none" strike="noStrike">
              <a:solidFill>
                <a:srgbClr val="FF0000"/>
              </a:solidFill>
              <a:latin typeface="Consolas"/>
              <a:ea typeface="Consolas"/>
              <a:cs typeface="Consolas"/>
              <a:sym typeface="Consolas"/>
            </a:endParaRPr>
          </a:p>
        </p:txBody>
      </p:sp>
      <p:sp>
        <p:nvSpPr>
          <p:cNvPr id="293" name="Google Shape;293;p34"/>
          <p:cNvSpPr txBox="1"/>
          <p:nvPr/>
        </p:nvSpPr>
        <p:spPr>
          <a:xfrm>
            <a:off x="5528202" y="2777898"/>
            <a:ext cx="5006881" cy="13388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tile(32, 32)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size;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k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k &lt; size; k</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a[i][k] * b[k][j];</a:t>
            </a:r>
            <a:endParaRPr/>
          </a:p>
        </p:txBody>
      </p:sp>
      <p:sp>
        <p:nvSpPr>
          <p:cNvPr id="294" name="Google Shape;294;p34"/>
          <p:cNvSpPr/>
          <p:nvPr/>
        </p:nvSpPr>
        <p:spPr>
          <a:xfrm>
            <a:off x="5575338" y="2828037"/>
            <a:ext cx="4691848" cy="762107"/>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8" name="Shape 298"/>
        <p:cNvGrpSpPr/>
        <p:nvPr/>
      </p:nvGrpSpPr>
      <p:grpSpPr>
        <a:xfrm>
          <a:off x="0" y="0"/>
          <a:ext cx="0" cy="0"/>
          <a:chOff x="0" y="0"/>
          <a:chExt cx="0" cy="0"/>
        </a:xfrm>
      </p:grpSpPr>
      <p:sp>
        <p:nvSpPr>
          <p:cNvPr id="299" name="Google Shape;299;p35"/>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TILE CLAUSE</a:t>
            </a:r>
            <a:endParaRPr/>
          </a:p>
        </p:txBody>
      </p:sp>
      <p:sp>
        <p:nvSpPr>
          <p:cNvPr id="300" name="Google Shape;300;p35"/>
          <p:cNvSpPr txBox="1"/>
          <p:nvPr>
            <p:ph idx="1" type="body"/>
          </p:nvPr>
        </p:nvSpPr>
        <p:spPr>
          <a:xfrm>
            <a:off x="436740" y="2103035"/>
            <a:ext cx="495212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1" i="0" lang="en-US" sz="2000" u="none" cap="none" strike="noStrike">
                <a:solidFill>
                  <a:srgbClr val="FF0000"/>
                </a:solidFill>
                <a:latin typeface="Consolas"/>
                <a:ea typeface="Consolas"/>
                <a:cs typeface="Consolas"/>
                <a:sym typeface="Consolas"/>
              </a:rPr>
              <a:t>tile ( x , y , z, ...)</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Breaks multidimensional loops into “tiles” or “blocks”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Can increase data locality in some codes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Will be able to execute multiple “tiles” simultaneously</a:t>
            </a:r>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1" i="0" sz="2000" u="none" cap="none" strike="noStrike">
              <a:solidFill>
                <a:srgbClr val="FF0000"/>
              </a:solidFill>
              <a:latin typeface="Consolas"/>
              <a:ea typeface="Consolas"/>
              <a:cs typeface="Consolas"/>
              <a:sym typeface="Consolas"/>
            </a:endParaRPr>
          </a:p>
        </p:txBody>
      </p:sp>
      <p:sp>
        <p:nvSpPr>
          <p:cNvPr id="301" name="Google Shape;301;p35"/>
          <p:cNvSpPr txBox="1"/>
          <p:nvPr/>
        </p:nvSpPr>
        <p:spPr>
          <a:xfrm>
            <a:off x="5528202" y="2279302"/>
            <a:ext cx="5234905" cy="2336024"/>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tile(32, 32)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k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c(i,j) + a(i,k) * b(k,j)</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302" name="Google Shape;302;p35"/>
          <p:cNvSpPr/>
          <p:nvPr/>
        </p:nvSpPr>
        <p:spPr>
          <a:xfrm>
            <a:off x="5575337" y="2290475"/>
            <a:ext cx="5153393" cy="790647"/>
          </a:xfrm>
          <a:prstGeom prst="rect">
            <a:avLst/>
          </a:prstGeom>
          <a:noFill/>
          <a:ln cap="flat" cmpd="sng" w="28575">
            <a:solidFill>
              <a:srgbClr val="0C4E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6"/>
          <p:cNvSpPr txBox="1"/>
          <p:nvPr>
            <p:ph type="title"/>
          </p:nvPr>
        </p:nvSpPr>
        <p:spPr>
          <a:xfrm>
            <a:off x="415828" y="65251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TILE CLAUSE</a:t>
            </a:r>
            <a:endParaRPr/>
          </a:p>
        </p:txBody>
      </p:sp>
      <p:sp>
        <p:nvSpPr>
          <p:cNvPr id="308" name="Google Shape;308;p36"/>
          <p:cNvSpPr/>
          <p:nvPr/>
        </p:nvSpPr>
        <p:spPr>
          <a:xfrm>
            <a:off x="6791325" y="231019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(0,0)</a:t>
            </a:r>
            <a:endParaRPr/>
          </a:p>
        </p:txBody>
      </p:sp>
      <p:sp>
        <p:nvSpPr>
          <p:cNvPr id="309" name="Google Shape;309;p36"/>
          <p:cNvSpPr/>
          <p:nvPr/>
        </p:nvSpPr>
        <p:spPr>
          <a:xfrm>
            <a:off x="7543800" y="231019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(0,1)</a:t>
            </a:r>
            <a:endParaRPr/>
          </a:p>
        </p:txBody>
      </p:sp>
      <p:sp>
        <p:nvSpPr>
          <p:cNvPr id="310" name="Google Shape;310;p36"/>
          <p:cNvSpPr/>
          <p:nvPr/>
        </p:nvSpPr>
        <p:spPr>
          <a:xfrm>
            <a:off x="9048750" y="231019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(0,3)</a:t>
            </a:r>
            <a:endParaRPr/>
          </a:p>
        </p:txBody>
      </p:sp>
      <p:sp>
        <p:nvSpPr>
          <p:cNvPr id="311" name="Google Shape;311;p36"/>
          <p:cNvSpPr/>
          <p:nvPr/>
        </p:nvSpPr>
        <p:spPr>
          <a:xfrm>
            <a:off x="8296275" y="231019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(0,2)</a:t>
            </a:r>
            <a:endParaRPr/>
          </a:p>
        </p:txBody>
      </p:sp>
      <p:sp>
        <p:nvSpPr>
          <p:cNvPr id="312" name="Google Shape;312;p36"/>
          <p:cNvSpPr/>
          <p:nvPr/>
        </p:nvSpPr>
        <p:spPr>
          <a:xfrm>
            <a:off x="6791325" y="3062668"/>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(1,0)</a:t>
            </a:r>
            <a:endParaRPr/>
          </a:p>
        </p:txBody>
      </p:sp>
      <p:sp>
        <p:nvSpPr>
          <p:cNvPr id="313" name="Google Shape;313;p36"/>
          <p:cNvSpPr/>
          <p:nvPr/>
        </p:nvSpPr>
        <p:spPr>
          <a:xfrm>
            <a:off x="7543800" y="3062668"/>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(1,1)</a:t>
            </a:r>
            <a:endParaRPr/>
          </a:p>
        </p:txBody>
      </p:sp>
      <p:sp>
        <p:nvSpPr>
          <p:cNvPr id="314" name="Google Shape;314;p36"/>
          <p:cNvSpPr/>
          <p:nvPr/>
        </p:nvSpPr>
        <p:spPr>
          <a:xfrm>
            <a:off x="9048750" y="3062668"/>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(1,3)</a:t>
            </a:r>
            <a:endParaRPr/>
          </a:p>
        </p:txBody>
      </p:sp>
      <p:sp>
        <p:nvSpPr>
          <p:cNvPr id="315" name="Google Shape;315;p36"/>
          <p:cNvSpPr/>
          <p:nvPr/>
        </p:nvSpPr>
        <p:spPr>
          <a:xfrm>
            <a:off x="8296275" y="3062668"/>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(1,2)</a:t>
            </a:r>
            <a:endParaRPr/>
          </a:p>
        </p:txBody>
      </p:sp>
      <p:sp>
        <p:nvSpPr>
          <p:cNvPr id="316" name="Google Shape;316;p36"/>
          <p:cNvSpPr/>
          <p:nvPr/>
        </p:nvSpPr>
        <p:spPr>
          <a:xfrm>
            <a:off x="6791325" y="381514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(2,0)</a:t>
            </a:r>
            <a:endParaRPr/>
          </a:p>
        </p:txBody>
      </p:sp>
      <p:sp>
        <p:nvSpPr>
          <p:cNvPr id="317" name="Google Shape;317;p36"/>
          <p:cNvSpPr/>
          <p:nvPr/>
        </p:nvSpPr>
        <p:spPr>
          <a:xfrm>
            <a:off x="7543800" y="381514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(2,1)</a:t>
            </a:r>
            <a:endParaRPr/>
          </a:p>
        </p:txBody>
      </p:sp>
      <p:sp>
        <p:nvSpPr>
          <p:cNvPr id="318" name="Google Shape;318;p36"/>
          <p:cNvSpPr/>
          <p:nvPr/>
        </p:nvSpPr>
        <p:spPr>
          <a:xfrm>
            <a:off x="9048750" y="381514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(2,3)</a:t>
            </a:r>
            <a:endParaRPr/>
          </a:p>
        </p:txBody>
      </p:sp>
      <p:sp>
        <p:nvSpPr>
          <p:cNvPr id="319" name="Google Shape;319;p36"/>
          <p:cNvSpPr/>
          <p:nvPr/>
        </p:nvSpPr>
        <p:spPr>
          <a:xfrm>
            <a:off x="8296275" y="381514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(2,2)</a:t>
            </a:r>
            <a:endParaRPr/>
          </a:p>
        </p:txBody>
      </p:sp>
      <p:sp>
        <p:nvSpPr>
          <p:cNvPr id="320" name="Google Shape;320;p36"/>
          <p:cNvSpPr/>
          <p:nvPr/>
        </p:nvSpPr>
        <p:spPr>
          <a:xfrm>
            <a:off x="6791325" y="4572761"/>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(3,0)</a:t>
            </a:r>
            <a:endParaRPr/>
          </a:p>
        </p:txBody>
      </p:sp>
      <p:sp>
        <p:nvSpPr>
          <p:cNvPr id="321" name="Google Shape;321;p36"/>
          <p:cNvSpPr/>
          <p:nvPr/>
        </p:nvSpPr>
        <p:spPr>
          <a:xfrm>
            <a:off x="7543800" y="4572761"/>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(3,1)</a:t>
            </a:r>
            <a:endParaRPr/>
          </a:p>
        </p:txBody>
      </p:sp>
      <p:sp>
        <p:nvSpPr>
          <p:cNvPr id="322" name="Google Shape;322;p36"/>
          <p:cNvSpPr/>
          <p:nvPr/>
        </p:nvSpPr>
        <p:spPr>
          <a:xfrm>
            <a:off x="9048750" y="4572761"/>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(3,3)</a:t>
            </a:r>
            <a:endParaRPr/>
          </a:p>
        </p:txBody>
      </p:sp>
      <p:sp>
        <p:nvSpPr>
          <p:cNvPr id="323" name="Google Shape;323;p36"/>
          <p:cNvSpPr/>
          <p:nvPr/>
        </p:nvSpPr>
        <p:spPr>
          <a:xfrm>
            <a:off x="8296275" y="4572761"/>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(3,2)</a:t>
            </a:r>
            <a:endParaRPr/>
          </a:p>
        </p:txBody>
      </p:sp>
      <p:sp>
        <p:nvSpPr>
          <p:cNvPr id="324" name="Google Shape;324;p36"/>
          <p:cNvSpPr txBox="1"/>
          <p:nvPr/>
        </p:nvSpPr>
        <p:spPr>
          <a:xfrm>
            <a:off x="391066" y="2644841"/>
            <a:ext cx="4590974" cy="1588127"/>
          </a:xfrm>
          <a:prstGeom prst="rect">
            <a:avLst/>
          </a:prstGeom>
          <a:solidFill>
            <a:srgbClr val="F2F2F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1800" u="none" cap="none" strike="noStrike">
              <a:solidFill>
                <a:srgbClr val="5570FD"/>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325" name="Google Shape;325;p36"/>
          <p:cNvSpPr txBox="1"/>
          <p:nvPr/>
        </p:nvSpPr>
        <p:spPr>
          <a:xfrm>
            <a:off x="391066" y="2644841"/>
            <a:ext cx="4590974" cy="1588127"/>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tile(2,2)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326" name="Google Shape;326;p36"/>
          <p:cNvSpPr txBox="1"/>
          <p:nvPr/>
        </p:nvSpPr>
        <p:spPr>
          <a:xfrm>
            <a:off x="7246607" y="1421508"/>
            <a:ext cx="1957588"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1800" u="none" cap="none" strike="noStrike">
                <a:solidFill>
                  <a:srgbClr val="FF0000"/>
                </a:solidFill>
                <a:latin typeface="Consolas"/>
                <a:ea typeface="Consolas"/>
                <a:cs typeface="Consolas"/>
                <a:sym typeface="Consolas"/>
              </a:rPr>
              <a:t>tile ( 2 , 2 )</a:t>
            </a:r>
            <a:endParaRPr/>
          </a:p>
        </p:txBody>
      </p:sp>
      <p:sp>
        <p:nvSpPr>
          <p:cNvPr id="327" name="Google Shape;327;p36"/>
          <p:cNvSpPr/>
          <p:nvPr/>
        </p:nvSpPr>
        <p:spPr>
          <a:xfrm>
            <a:off x="6494132" y="2004632"/>
            <a:ext cx="752475" cy="752475"/>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(0,0)</a:t>
            </a:r>
            <a:endParaRPr/>
          </a:p>
        </p:txBody>
      </p:sp>
      <p:sp>
        <p:nvSpPr>
          <p:cNvPr id="328" name="Google Shape;328;p36"/>
          <p:cNvSpPr/>
          <p:nvPr/>
        </p:nvSpPr>
        <p:spPr>
          <a:xfrm>
            <a:off x="7246607" y="2004632"/>
            <a:ext cx="752475" cy="752475"/>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(0,1)</a:t>
            </a:r>
            <a:endParaRPr/>
          </a:p>
        </p:txBody>
      </p:sp>
      <p:sp>
        <p:nvSpPr>
          <p:cNvPr id="329" name="Google Shape;329;p36"/>
          <p:cNvSpPr/>
          <p:nvPr/>
        </p:nvSpPr>
        <p:spPr>
          <a:xfrm>
            <a:off x="9424987" y="2004632"/>
            <a:ext cx="752475" cy="752475"/>
          </a:xfrm>
          <a:prstGeom prst="rect">
            <a:avLst/>
          </a:prstGeom>
          <a:solidFill>
            <a:srgbClr val="F1562D"/>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(0,3)</a:t>
            </a:r>
            <a:endParaRPr/>
          </a:p>
        </p:txBody>
      </p:sp>
      <p:sp>
        <p:nvSpPr>
          <p:cNvPr id="330" name="Google Shape;330;p36"/>
          <p:cNvSpPr/>
          <p:nvPr/>
        </p:nvSpPr>
        <p:spPr>
          <a:xfrm>
            <a:off x="8672512" y="2004632"/>
            <a:ext cx="752475" cy="752475"/>
          </a:xfrm>
          <a:prstGeom prst="rect">
            <a:avLst/>
          </a:prstGeom>
          <a:solidFill>
            <a:srgbClr val="F1562D"/>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(0,2)</a:t>
            </a:r>
            <a:endParaRPr/>
          </a:p>
        </p:txBody>
      </p:sp>
      <p:sp>
        <p:nvSpPr>
          <p:cNvPr id="331" name="Google Shape;331;p36"/>
          <p:cNvSpPr/>
          <p:nvPr/>
        </p:nvSpPr>
        <p:spPr>
          <a:xfrm>
            <a:off x="6494132" y="2757107"/>
            <a:ext cx="752475" cy="752475"/>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(1,0)</a:t>
            </a:r>
            <a:endParaRPr/>
          </a:p>
        </p:txBody>
      </p:sp>
      <p:sp>
        <p:nvSpPr>
          <p:cNvPr id="332" name="Google Shape;332;p36"/>
          <p:cNvSpPr/>
          <p:nvPr/>
        </p:nvSpPr>
        <p:spPr>
          <a:xfrm>
            <a:off x="7246607" y="2757107"/>
            <a:ext cx="752475" cy="752475"/>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(1,1)</a:t>
            </a:r>
            <a:endParaRPr/>
          </a:p>
        </p:txBody>
      </p:sp>
      <p:sp>
        <p:nvSpPr>
          <p:cNvPr id="333" name="Google Shape;333;p36"/>
          <p:cNvSpPr/>
          <p:nvPr/>
        </p:nvSpPr>
        <p:spPr>
          <a:xfrm>
            <a:off x="9424987" y="2757107"/>
            <a:ext cx="752475" cy="752475"/>
          </a:xfrm>
          <a:prstGeom prst="rect">
            <a:avLst/>
          </a:prstGeom>
          <a:solidFill>
            <a:srgbClr val="F1562D"/>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(1,3)</a:t>
            </a:r>
            <a:endParaRPr/>
          </a:p>
        </p:txBody>
      </p:sp>
      <p:sp>
        <p:nvSpPr>
          <p:cNvPr id="334" name="Google Shape;334;p36"/>
          <p:cNvSpPr/>
          <p:nvPr/>
        </p:nvSpPr>
        <p:spPr>
          <a:xfrm>
            <a:off x="8672512" y="2757107"/>
            <a:ext cx="752475" cy="752475"/>
          </a:xfrm>
          <a:prstGeom prst="rect">
            <a:avLst/>
          </a:prstGeom>
          <a:solidFill>
            <a:srgbClr val="F1562D"/>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(1,2)</a:t>
            </a:r>
            <a:endParaRPr/>
          </a:p>
        </p:txBody>
      </p:sp>
      <p:sp>
        <p:nvSpPr>
          <p:cNvPr id="335" name="Google Shape;335;p36"/>
          <p:cNvSpPr/>
          <p:nvPr/>
        </p:nvSpPr>
        <p:spPr>
          <a:xfrm>
            <a:off x="6485423" y="4191380"/>
            <a:ext cx="752475" cy="752475"/>
          </a:xfrm>
          <a:prstGeom prst="rect">
            <a:avLst/>
          </a:prstGeom>
          <a:solidFill>
            <a:srgbClr val="0C4E9B"/>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(2,0)</a:t>
            </a:r>
            <a:endParaRPr/>
          </a:p>
        </p:txBody>
      </p:sp>
      <p:sp>
        <p:nvSpPr>
          <p:cNvPr id="336" name="Google Shape;336;p36"/>
          <p:cNvSpPr/>
          <p:nvPr/>
        </p:nvSpPr>
        <p:spPr>
          <a:xfrm>
            <a:off x="7237898" y="4191380"/>
            <a:ext cx="752475" cy="752475"/>
          </a:xfrm>
          <a:prstGeom prst="rect">
            <a:avLst/>
          </a:prstGeom>
          <a:solidFill>
            <a:srgbClr val="0C4E9B"/>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(2,1)</a:t>
            </a:r>
            <a:endParaRPr/>
          </a:p>
        </p:txBody>
      </p:sp>
      <p:sp>
        <p:nvSpPr>
          <p:cNvPr id="337" name="Google Shape;337;p36"/>
          <p:cNvSpPr/>
          <p:nvPr/>
        </p:nvSpPr>
        <p:spPr>
          <a:xfrm>
            <a:off x="9424987" y="4191380"/>
            <a:ext cx="752475" cy="752475"/>
          </a:xfrm>
          <a:prstGeom prst="rect">
            <a:avLst/>
          </a:prstGeom>
          <a:solidFill>
            <a:srgbClr val="F0047F"/>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(2,3)</a:t>
            </a:r>
            <a:endParaRPr/>
          </a:p>
        </p:txBody>
      </p:sp>
      <p:sp>
        <p:nvSpPr>
          <p:cNvPr id="338" name="Google Shape;338;p36"/>
          <p:cNvSpPr/>
          <p:nvPr/>
        </p:nvSpPr>
        <p:spPr>
          <a:xfrm>
            <a:off x="8672512" y="4191380"/>
            <a:ext cx="752475" cy="752475"/>
          </a:xfrm>
          <a:prstGeom prst="rect">
            <a:avLst/>
          </a:prstGeom>
          <a:solidFill>
            <a:srgbClr val="F0047F"/>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(2,2)</a:t>
            </a:r>
            <a:endParaRPr/>
          </a:p>
        </p:txBody>
      </p:sp>
      <p:sp>
        <p:nvSpPr>
          <p:cNvPr id="339" name="Google Shape;339;p36"/>
          <p:cNvSpPr/>
          <p:nvPr/>
        </p:nvSpPr>
        <p:spPr>
          <a:xfrm>
            <a:off x="6485423" y="4948998"/>
            <a:ext cx="752475" cy="752475"/>
          </a:xfrm>
          <a:prstGeom prst="rect">
            <a:avLst/>
          </a:prstGeom>
          <a:solidFill>
            <a:srgbClr val="0C4E9B"/>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(3,0)</a:t>
            </a:r>
            <a:endParaRPr/>
          </a:p>
        </p:txBody>
      </p:sp>
      <p:sp>
        <p:nvSpPr>
          <p:cNvPr id="340" name="Google Shape;340;p36"/>
          <p:cNvSpPr/>
          <p:nvPr/>
        </p:nvSpPr>
        <p:spPr>
          <a:xfrm>
            <a:off x="7237898" y="4948998"/>
            <a:ext cx="752475" cy="752475"/>
          </a:xfrm>
          <a:prstGeom prst="rect">
            <a:avLst/>
          </a:prstGeom>
          <a:solidFill>
            <a:srgbClr val="0C4E9B"/>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(3,1)</a:t>
            </a:r>
            <a:endParaRPr/>
          </a:p>
        </p:txBody>
      </p:sp>
      <p:sp>
        <p:nvSpPr>
          <p:cNvPr id="341" name="Google Shape;341;p36"/>
          <p:cNvSpPr/>
          <p:nvPr/>
        </p:nvSpPr>
        <p:spPr>
          <a:xfrm>
            <a:off x="9424987" y="4948998"/>
            <a:ext cx="752475" cy="752475"/>
          </a:xfrm>
          <a:prstGeom prst="rect">
            <a:avLst/>
          </a:prstGeom>
          <a:solidFill>
            <a:srgbClr val="F0047F"/>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(3,3)</a:t>
            </a:r>
            <a:endParaRPr/>
          </a:p>
        </p:txBody>
      </p:sp>
      <p:sp>
        <p:nvSpPr>
          <p:cNvPr id="342" name="Google Shape;342;p36"/>
          <p:cNvSpPr/>
          <p:nvPr/>
        </p:nvSpPr>
        <p:spPr>
          <a:xfrm>
            <a:off x="8672512" y="4948998"/>
            <a:ext cx="752475" cy="752475"/>
          </a:xfrm>
          <a:prstGeom prst="rect">
            <a:avLst/>
          </a:prstGeom>
          <a:solidFill>
            <a:srgbClr val="F0047F"/>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(3,2)</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500"/>
                                        <p:tgtEl>
                                          <p:spTgt spid="325"/>
                                        </p:tgtEl>
                                      </p:cBhvr>
                                    </p:animEffect>
                                  </p:childTnLst>
                                </p:cTn>
                              </p:par>
                              <p:par>
                                <p:cTn fill="hold" nodeType="withEffect" presetClass="entr" presetID="10" presetSubtype="0">
                                  <p:stCondLst>
                                    <p:cond delay="0"/>
                                  </p:stCondLst>
                                  <p:childTnLst>
                                    <p:set>
                                      <p:cBhvr>
                                        <p:cTn dur="1" fill="hold">
                                          <p:stCondLst>
                                            <p:cond delay="0"/>
                                          </p:stCondLst>
                                        </p:cTn>
                                        <p:tgtEl>
                                          <p:spTgt spid="326"/>
                                        </p:tgtEl>
                                        <p:attrNameLst>
                                          <p:attrName>style.visibility</p:attrName>
                                        </p:attrNameLst>
                                      </p:cBhvr>
                                      <p:to>
                                        <p:strVal val="visible"/>
                                      </p:to>
                                    </p:set>
                                    <p:animEffect filter="fade" transition="in">
                                      <p:cBhvr>
                                        <p:cTn dur="500"/>
                                        <p:tgtEl>
                                          <p:spTgt spid="326"/>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500"/>
                                        <p:tgtEl>
                                          <p:spTgt spid="327"/>
                                        </p:tgtEl>
                                      </p:cBhvr>
                                    </p:animEffect>
                                  </p:childTnLst>
                                </p:cTn>
                              </p:par>
                              <p:par>
                                <p:cTn fill="hold" nodeType="with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500"/>
                                        <p:tgtEl>
                                          <p:spTgt spid="328"/>
                                        </p:tgtEl>
                                      </p:cBhvr>
                                    </p:animEffect>
                                  </p:childTnLst>
                                </p:cTn>
                              </p:par>
                              <p:par>
                                <p:cTn fill="hold" nodeType="with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500"/>
                                        <p:tgtEl>
                                          <p:spTgt spid="329"/>
                                        </p:tgtEl>
                                      </p:cBhvr>
                                    </p:animEffect>
                                  </p:childTnLst>
                                </p:cTn>
                              </p:par>
                              <p:par>
                                <p:cTn fill="hold" nodeType="with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500"/>
                                        <p:tgtEl>
                                          <p:spTgt spid="330"/>
                                        </p:tgtEl>
                                      </p:cBhvr>
                                    </p:animEffect>
                                  </p:childTnLst>
                                </p:cTn>
                              </p:par>
                              <p:par>
                                <p:cTn fill="hold" nodeType="with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500"/>
                                        <p:tgtEl>
                                          <p:spTgt spid="331"/>
                                        </p:tgtEl>
                                      </p:cBhvr>
                                    </p:animEffect>
                                  </p:childTnLst>
                                </p:cTn>
                              </p:par>
                              <p:par>
                                <p:cTn fill="hold" nodeType="with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500"/>
                                        <p:tgtEl>
                                          <p:spTgt spid="332"/>
                                        </p:tgtEl>
                                      </p:cBhvr>
                                    </p:animEffect>
                                  </p:childTnLst>
                                </p:cTn>
                              </p:par>
                              <p:par>
                                <p:cTn fill="hold" nodeType="withEffect" presetClass="entr" presetID="10" presetSubtype="0">
                                  <p:stCondLst>
                                    <p:cond delay="0"/>
                                  </p:stCondLst>
                                  <p:childTnLst>
                                    <p:set>
                                      <p:cBhvr>
                                        <p:cTn dur="1" fill="hold">
                                          <p:stCondLst>
                                            <p:cond delay="0"/>
                                          </p:stCondLst>
                                        </p:cTn>
                                        <p:tgtEl>
                                          <p:spTgt spid="333"/>
                                        </p:tgtEl>
                                        <p:attrNameLst>
                                          <p:attrName>style.visibility</p:attrName>
                                        </p:attrNameLst>
                                      </p:cBhvr>
                                      <p:to>
                                        <p:strVal val="visible"/>
                                      </p:to>
                                    </p:set>
                                    <p:animEffect filter="fade" transition="in">
                                      <p:cBhvr>
                                        <p:cTn dur="500"/>
                                        <p:tgtEl>
                                          <p:spTgt spid="333"/>
                                        </p:tgtEl>
                                      </p:cBhvr>
                                    </p:animEffect>
                                  </p:childTnLst>
                                </p:cTn>
                              </p:par>
                              <p:par>
                                <p:cTn fill="hold" nodeType="with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500"/>
                                        <p:tgtEl>
                                          <p:spTgt spid="334"/>
                                        </p:tgtEl>
                                      </p:cBhvr>
                                    </p:animEffect>
                                  </p:childTnLst>
                                </p:cTn>
                              </p:par>
                              <p:par>
                                <p:cTn fill="hold" nodeType="withEffect" presetClass="entr" presetID="10" presetSubtype="0">
                                  <p:stCondLst>
                                    <p:cond delay="0"/>
                                  </p:stCondLst>
                                  <p:childTnLst>
                                    <p:set>
                                      <p:cBhvr>
                                        <p:cTn dur="1" fill="hold">
                                          <p:stCondLst>
                                            <p:cond delay="0"/>
                                          </p:stCondLst>
                                        </p:cTn>
                                        <p:tgtEl>
                                          <p:spTgt spid="335"/>
                                        </p:tgtEl>
                                        <p:attrNameLst>
                                          <p:attrName>style.visibility</p:attrName>
                                        </p:attrNameLst>
                                      </p:cBhvr>
                                      <p:to>
                                        <p:strVal val="visible"/>
                                      </p:to>
                                    </p:set>
                                    <p:animEffect filter="fade" transition="in">
                                      <p:cBhvr>
                                        <p:cTn dur="500"/>
                                        <p:tgtEl>
                                          <p:spTgt spid="335"/>
                                        </p:tgtEl>
                                      </p:cBhvr>
                                    </p:animEffect>
                                  </p:childTnLst>
                                </p:cTn>
                              </p:par>
                              <p:par>
                                <p:cTn fill="hold" nodeType="withEffect" presetClass="entr" presetID="10" presetSubtype="0">
                                  <p:stCondLst>
                                    <p:cond delay="0"/>
                                  </p:stCondLst>
                                  <p:childTnLst>
                                    <p:set>
                                      <p:cBhvr>
                                        <p:cTn dur="1" fill="hold">
                                          <p:stCondLst>
                                            <p:cond delay="0"/>
                                          </p:stCondLst>
                                        </p:cTn>
                                        <p:tgtEl>
                                          <p:spTgt spid="336"/>
                                        </p:tgtEl>
                                        <p:attrNameLst>
                                          <p:attrName>style.visibility</p:attrName>
                                        </p:attrNameLst>
                                      </p:cBhvr>
                                      <p:to>
                                        <p:strVal val="visible"/>
                                      </p:to>
                                    </p:set>
                                    <p:animEffect filter="fade" transition="in">
                                      <p:cBhvr>
                                        <p:cTn dur="500"/>
                                        <p:tgtEl>
                                          <p:spTgt spid="336"/>
                                        </p:tgtEl>
                                      </p:cBhvr>
                                    </p:animEffect>
                                  </p:childTnLst>
                                </p:cTn>
                              </p:par>
                              <p:par>
                                <p:cTn fill="hold" nodeType="withEffect" presetClass="entr" presetID="10" presetSubtype="0">
                                  <p:stCondLst>
                                    <p:cond delay="0"/>
                                  </p:stCondLst>
                                  <p:childTnLst>
                                    <p:set>
                                      <p:cBhvr>
                                        <p:cTn dur="1" fill="hold">
                                          <p:stCondLst>
                                            <p:cond delay="0"/>
                                          </p:stCondLst>
                                        </p:cTn>
                                        <p:tgtEl>
                                          <p:spTgt spid="337"/>
                                        </p:tgtEl>
                                        <p:attrNameLst>
                                          <p:attrName>style.visibility</p:attrName>
                                        </p:attrNameLst>
                                      </p:cBhvr>
                                      <p:to>
                                        <p:strVal val="visible"/>
                                      </p:to>
                                    </p:set>
                                    <p:animEffect filter="fade" transition="in">
                                      <p:cBhvr>
                                        <p:cTn dur="500"/>
                                        <p:tgtEl>
                                          <p:spTgt spid="337"/>
                                        </p:tgtEl>
                                      </p:cBhvr>
                                    </p:animEffect>
                                  </p:childTnLst>
                                </p:cTn>
                              </p:par>
                              <p:par>
                                <p:cTn fill="hold" nodeType="with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500"/>
                                        <p:tgtEl>
                                          <p:spTgt spid="338"/>
                                        </p:tgtEl>
                                      </p:cBhvr>
                                    </p:animEffect>
                                  </p:childTnLst>
                                </p:cTn>
                              </p:par>
                              <p:par>
                                <p:cTn fill="hold" nodeType="with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500"/>
                                        <p:tgtEl>
                                          <p:spTgt spid="339"/>
                                        </p:tgtEl>
                                      </p:cBhvr>
                                    </p:animEffect>
                                  </p:childTnLst>
                                </p:cTn>
                              </p:par>
                              <p:par>
                                <p:cTn fill="hold" nodeType="with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500"/>
                                        <p:tgtEl>
                                          <p:spTgt spid="340"/>
                                        </p:tgtEl>
                                      </p:cBhvr>
                                    </p:animEffect>
                                  </p:childTnLst>
                                </p:cTn>
                              </p:par>
                              <p:par>
                                <p:cTn fill="hold" nodeType="with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500"/>
                                        <p:tgtEl>
                                          <p:spTgt spid="341"/>
                                        </p:tgtEl>
                                      </p:cBhvr>
                                    </p:animEffect>
                                  </p:childTnLst>
                                </p:cTn>
                              </p:par>
                              <p:par>
                                <p:cTn fill="hold" nodeType="with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500"/>
                                        <p:tgtEl>
                                          <p:spTgt spid="3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0"/>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SAMPLE LOOP CODE</a:t>
            </a:r>
            <a:endParaRPr/>
          </a:p>
        </p:txBody>
      </p:sp>
      <p:sp>
        <p:nvSpPr>
          <p:cNvPr id="68" name="Google Shape;68;p10"/>
          <p:cNvSpPr txBox="1"/>
          <p:nvPr>
            <p:ph idx="1" type="body"/>
          </p:nvPr>
        </p:nvSpPr>
        <p:spPr>
          <a:xfrm>
            <a:off x="419641" y="2764884"/>
            <a:ext cx="4891164" cy="1651209"/>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Our code is a 3-Dimensional Matrix Multiplication code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code allows for many different levels and types of parallelism, and works well with all of our loop clauses</a:t>
            </a:r>
            <a:endParaRPr/>
          </a:p>
        </p:txBody>
      </p:sp>
      <p:sp>
        <p:nvSpPr>
          <p:cNvPr id="69" name="Google Shape;69;p10"/>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Matrix multiplication</a:t>
            </a:r>
            <a:endParaRPr/>
          </a:p>
        </p:txBody>
      </p:sp>
      <p:sp>
        <p:nvSpPr>
          <p:cNvPr id="70" name="Google Shape;70;p10"/>
          <p:cNvSpPr txBox="1"/>
          <p:nvPr/>
        </p:nvSpPr>
        <p:spPr>
          <a:xfrm>
            <a:off x="5580606" y="2990325"/>
            <a:ext cx="4957479" cy="1200329"/>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 i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i &lt; size; i</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 j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j &lt; size; j</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for</a:t>
            </a:r>
            <a:r>
              <a:rPr b="0" i="0" lang="en-US" sz="2000" u="none" cap="none" strike="noStrike">
                <a:solidFill>
                  <a:schemeClr val="dk2"/>
                </a:solidFill>
                <a:latin typeface="Consolas"/>
                <a:ea typeface="Consolas"/>
                <a:cs typeface="Consolas"/>
                <a:sym typeface="Consolas"/>
              </a:rPr>
              <a:t>( k = </a:t>
            </a:r>
            <a:r>
              <a:rPr b="0" i="0" lang="en-US" sz="2000" u="none" cap="none" strike="noStrike">
                <a:solidFill>
                  <a:srgbClr val="FF8738"/>
                </a:solidFill>
                <a:latin typeface="Consolas"/>
                <a:ea typeface="Consolas"/>
                <a:cs typeface="Consolas"/>
                <a:sym typeface="Consolas"/>
              </a:rPr>
              <a:t>0</a:t>
            </a:r>
            <a:r>
              <a:rPr b="0" i="0" lang="en-US" sz="2000" u="none" cap="none" strike="noStrike">
                <a:solidFill>
                  <a:schemeClr val="dk2"/>
                </a:solidFill>
                <a:latin typeface="Consolas"/>
                <a:ea typeface="Consolas"/>
                <a:cs typeface="Consolas"/>
                <a:sym typeface="Consolas"/>
              </a:rPr>
              <a:t>; k &lt; size; k</a:t>
            </a:r>
            <a:r>
              <a:rPr b="0" i="0" lang="en-US" sz="2000" u="none" cap="none" strike="noStrike">
                <a:solidFill>
                  <a:srgbClr val="030382"/>
                </a:solidFill>
                <a:latin typeface="Consolas"/>
                <a:ea typeface="Consolas"/>
                <a:cs typeface="Consolas"/>
                <a:sym typeface="Consolas"/>
              </a:rPr>
              <a:t>++</a:t>
            </a:r>
            <a:r>
              <a:rPr b="0" i="0" lang="en-US" sz="20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c[i][j] += a[i][k] * b[k][j];</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6" name="Shape 346"/>
        <p:cNvGrpSpPr/>
        <p:nvPr/>
      </p:nvGrpSpPr>
      <p:grpSpPr>
        <a:xfrm>
          <a:off x="0" y="0"/>
          <a:ext cx="0" cy="0"/>
          <a:chOff x="0" y="0"/>
          <a:chExt cx="0" cy="0"/>
        </a:xfrm>
      </p:grpSpPr>
      <p:sp>
        <p:nvSpPr>
          <p:cNvPr id="347" name="Google Shape;347;p37"/>
          <p:cNvSpPr txBox="1"/>
          <p:nvPr/>
        </p:nvSpPr>
        <p:spPr>
          <a:xfrm>
            <a:off x="391066" y="2520192"/>
            <a:ext cx="4590974" cy="1837426"/>
          </a:xfrm>
          <a:prstGeom prst="rect">
            <a:avLst/>
          </a:prstGeom>
          <a:solidFill>
            <a:srgbClr val="F2F2F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t/>
            </a:r>
            <a:endParaRPr b="0" i="0" sz="1800" u="none" cap="none" strike="noStrike">
              <a:solidFill>
                <a:srgbClr val="5570FD"/>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 </a:t>
            </a:r>
            <a:r>
              <a:rPr b="0" i="0" lang="en-US" sz="1800" u="none" cap="none" strike="noStrike">
                <a:solidFill>
                  <a:schemeClr val="dk2"/>
                </a:solidFill>
                <a:latin typeface="Consolas"/>
                <a:ea typeface="Consolas"/>
                <a:cs typeface="Consolas"/>
                <a:sym typeface="Consolas"/>
              </a:rPr>
              <a:t>= array(x,y) + </a:t>
            </a:r>
            <a:r>
              <a:rPr b="0" i="0" lang="en-US" sz="1800" u="none" cap="none" strike="noStrike">
                <a:solidFill>
                  <a:srgbClr val="030382"/>
                </a:solidFill>
                <a:latin typeface="Consolas"/>
                <a:ea typeface="Consolas"/>
                <a:cs typeface="Consolas"/>
                <a:sym typeface="Consolas"/>
              </a:rPr>
              <a:t>1</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p:txBody>
      </p:sp>
      <p:sp>
        <p:nvSpPr>
          <p:cNvPr id="348" name="Google Shape;348;p37"/>
          <p:cNvSpPr txBox="1"/>
          <p:nvPr/>
        </p:nvSpPr>
        <p:spPr>
          <a:xfrm>
            <a:off x="391066" y="2520192"/>
            <a:ext cx="4590974"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tile(2,2)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1, 4</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 </a:t>
            </a:r>
            <a:r>
              <a:rPr b="0" i="0" lang="en-US" sz="1800" u="none" cap="none" strike="noStrike">
                <a:solidFill>
                  <a:schemeClr val="dk2"/>
                </a:solidFill>
                <a:latin typeface="Consolas"/>
                <a:ea typeface="Consolas"/>
                <a:cs typeface="Consolas"/>
                <a:sym typeface="Consolas"/>
              </a:rPr>
              <a:t>= array(x,y) + </a:t>
            </a:r>
            <a:r>
              <a:rPr b="0" i="0" lang="en-US" sz="1800" u="none" cap="none" strike="noStrike">
                <a:solidFill>
                  <a:srgbClr val="030382"/>
                </a:solidFill>
                <a:latin typeface="Consolas"/>
                <a:ea typeface="Consolas"/>
                <a:cs typeface="Consolas"/>
                <a:sym typeface="Consolas"/>
              </a:rPr>
              <a:t>1</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349" name="Google Shape;349;p37"/>
          <p:cNvSpPr/>
          <p:nvPr/>
        </p:nvSpPr>
        <p:spPr>
          <a:xfrm>
            <a:off x="6791325" y="3062668"/>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(2,1)</a:t>
            </a:r>
            <a:endParaRPr/>
          </a:p>
        </p:txBody>
      </p:sp>
      <p:sp>
        <p:nvSpPr>
          <p:cNvPr id="350" name="Google Shape;350;p37"/>
          <p:cNvSpPr/>
          <p:nvPr/>
        </p:nvSpPr>
        <p:spPr>
          <a:xfrm>
            <a:off x="7543800" y="3062668"/>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(2,2)</a:t>
            </a:r>
            <a:endParaRPr/>
          </a:p>
        </p:txBody>
      </p:sp>
      <p:sp>
        <p:nvSpPr>
          <p:cNvPr id="351" name="Google Shape;351;p37"/>
          <p:cNvSpPr/>
          <p:nvPr/>
        </p:nvSpPr>
        <p:spPr>
          <a:xfrm>
            <a:off x="6791325" y="231019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(1,1)</a:t>
            </a:r>
            <a:endParaRPr/>
          </a:p>
        </p:txBody>
      </p:sp>
      <p:sp>
        <p:nvSpPr>
          <p:cNvPr id="352" name="Google Shape;352;p37"/>
          <p:cNvSpPr/>
          <p:nvPr/>
        </p:nvSpPr>
        <p:spPr>
          <a:xfrm>
            <a:off x="7543800" y="231019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(1,2)</a:t>
            </a:r>
            <a:endParaRPr/>
          </a:p>
        </p:txBody>
      </p:sp>
      <p:sp>
        <p:nvSpPr>
          <p:cNvPr id="353" name="Google Shape;353;p37"/>
          <p:cNvSpPr/>
          <p:nvPr/>
        </p:nvSpPr>
        <p:spPr>
          <a:xfrm>
            <a:off x="9048750" y="231019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(1,4)</a:t>
            </a:r>
            <a:endParaRPr/>
          </a:p>
        </p:txBody>
      </p:sp>
      <p:sp>
        <p:nvSpPr>
          <p:cNvPr id="354" name="Google Shape;354;p37"/>
          <p:cNvSpPr/>
          <p:nvPr/>
        </p:nvSpPr>
        <p:spPr>
          <a:xfrm>
            <a:off x="8296275" y="231019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(1,3)</a:t>
            </a:r>
            <a:endParaRPr/>
          </a:p>
        </p:txBody>
      </p:sp>
      <p:sp>
        <p:nvSpPr>
          <p:cNvPr id="355" name="Google Shape;355;p37"/>
          <p:cNvSpPr/>
          <p:nvPr/>
        </p:nvSpPr>
        <p:spPr>
          <a:xfrm>
            <a:off x="9048750" y="3062668"/>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(2,4)</a:t>
            </a:r>
            <a:endParaRPr/>
          </a:p>
        </p:txBody>
      </p:sp>
      <p:sp>
        <p:nvSpPr>
          <p:cNvPr id="356" name="Google Shape;356;p37"/>
          <p:cNvSpPr/>
          <p:nvPr/>
        </p:nvSpPr>
        <p:spPr>
          <a:xfrm>
            <a:off x="8296275" y="3062668"/>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(2,3)</a:t>
            </a:r>
            <a:endParaRPr/>
          </a:p>
        </p:txBody>
      </p:sp>
      <p:sp>
        <p:nvSpPr>
          <p:cNvPr id="357" name="Google Shape;357;p37"/>
          <p:cNvSpPr/>
          <p:nvPr/>
        </p:nvSpPr>
        <p:spPr>
          <a:xfrm>
            <a:off x="6791325" y="381514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(3,1)</a:t>
            </a:r>
            <a:endParaRPr/>
          </a:p>
        </p:txBody>
      </p:sp>
      <p:sp>
        <p:nvSpPr>
          <p:cNvPr id="358" name="Google Shape;358;p37"/>
          <p:cNvSpPr/>
          <p:nvPr/>
        </p:nvSpPr>
        <p:spPr>
          <a:xfrm>
            <a:off x="7543800" y="381514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(3,2)</a:t>
            </a:r>
            <a:endParaRPr/>
          </a:p>
        </p:txBody>
      </p:sp>
      <p:sp>
        <p:nvSpPr>
          <p:cNvPr id="359" name="Google Shape;359;p37"/>
          <p:cNvSpPr/>
          <p:nvPr/>
        </p:nvSpPr>
        <p:spPr>
          <a:xfrm>
            <a:off x="9424987" y="2004632"/>
            <a:ext cx="752475" cy="752475"/>
          </a:xfrm>
          <a:prstGeom prst="rect">
            <a:avLst/>
          </a:prstGeom>
          <a:solidFill>
            <a:srgbClr val="F1562D"/>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(1,4)</a:t>
            </a:r>
            <a:endParaRPr/>
          </a:p>
        </p:txBody>
      </p:sp>
      <p:sp>
        <p:nvSpPr>
          <p:cNvPr id="360" name="Google Shape;360;p37"/>
          <p:cNvSpPr/>
          <p:nvPr/>
        </p:nvSpPr>
        <p:spPr>
          <a:xfrm>
            <a:off x="8672512" y="2004632"/>
            <a:ext cx="752475" cy="752475"/>
          </a:xfrm>
          <a:prstGeom prst="rect">
            <a:avLst/>
          </a:prstGeom>
          <a:solidFill>
            <a:srgbClr val="F1562D"/>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(1,3)</a:t>
            </a:r>
            <a:endParaRPr/>
          </a:p>
        </p:txBody>
      </p:sp>
      <p:sp>
        <p:nvSpPr>
          <p:cNvPr id="361" name="Google Shape;361;p37"/>
          <p:cNvSpPr/>
          <p:nvPr/>
        </p:nvSpPr>
        <p:spPr>
          <a:xfrm>
            <a:off x="9424987" y="2757107"/>
            <a:ext cx="752475" cy="752475"/>
          </a:xfrm>
          <a:prstGeom prst="rect">
            <a:avLst/>
          </a:prstGeom>
          <a:solidFill>
            <a:srgbClr val="F1562D"/>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(2,4)</a:t>
            </a:r>
            <a:endParaRPr/>
          </a:p>
        </p:txBody>
      </p:sp>
      <p:sp>
        <p:nvSpPr>
          <p:cNvPr id="362" name="Google Shape;362;p37"/>
          <p:cNvSpPr/>
          <p:nvPr/>
        </p:nvSpPr>
        <p:spPr>
          <a:xfrm>
            <a:off x="8672512" y="2757107"/>
            <a:ext cx="752475" cy="752475"/>
          </a:xfrm>
          <a:prstGeom prst="rect">
            <a:avLst/>
          </a:prstGeom>
          <a:solidFill>
            <a:srgbClr val="F1562D"/>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(2,3)</a:t>
            </a:r>
            <a:endParaRPr/>
          </a:p>
        </p:txBody>
      </p:sp>
      <p:sp>
        <p:nvSpPr>
          <p:cNvPr id="363" name="Google Shape;363;p37"/>
          <p:cNvSpPr/>
          <p:nvPr/>
        </p:nvSpPr>
        <p:spPr>
          <a:xfrm>
            <a:off x="6494132" y="2004632"/>
            <a:ext cx="752475" cy="752475"/>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(1,1)</a:t>
            </a:r>
            <a:endParaRPr/>
          </a:p>
        </p:txBody>
      </p:sp>
      <p:sp>
        <p:nvSpPr>
          <p:cNvPr id="364" name="Google Shape;364;p37"/>
          <p:cNvSpPr/>
          <p:nvPr/>
        </p:nvSpPr>
        <p:spPr>
          <a:xfrm>
            <a:off x="7246607" y="2004632"/>
            <a:ext cx="752475" cy="752475"/>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(1,2)</a:t>
            </a:r>
            <a:endParaRPr/>
          </a:p>
        </p:txBody>
      </p:sp>
      <p:sp>
        <p:nvSpPr>
          <p:cNvPr id="365" name="Google Shape;365;p37"/>
          <p:cNvSpPr/>
          <p:nvPr/>
        </p:nvSpPr>
        <p:spPr>
          <a:xfrm>
            <a:off x="6494132" y="2757107"/>
            <a:ext cx="752475" cy="752475"/>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(2,1)</a:t>
            </a:r>
            <a:endParaRPr/>
          </a:p>
        </p:txBody>
      </p:sp>
      <p:sp>
        <p:nvSpPr>
          <p:cNvPr id="366" name="Google Shape;366;p37"/>
          <p:cNvSpPr/>
          <p:nvPr/>
        </p:nvSpPr>
        <p:spPr>
          <a:xfrm>
            <a:off x="7246607" y="2757107"/>
            <a:ext cx="752475" cy="752475"/>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(2,2)</a:t>
            </a:r>
            <a:endParaRPr/>
          </a:p>
        </p:txBody>
      </p:sp>
      <p:sp>
        <p:nvSpPr>
          <p:cNvPr id="367" name="Google Shape;367;p37"/>
          <p:cNvSpPr txBox="1"/>
          <p:nvPr>
            <p:ph type="title"/>
          </p:nvPr>
        </p:nvSpPr>
        <p:spPr>
          <a:xfrm>
            <a:off x="415828" y="65251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TILE CLAUSE</a:t>
            </a:r>
            <a:endParaRPr/>
          </a:p>
        </p:txBody>
      </p:sp>
      <p:sp>
        <p:nvSpPr>
          <p:cNvPr id="368" name="Google Shape;368;p37"/>
          <p:cNvSpPr/>
          <p:nvPr/>
        </p:nvSpPr>
        <p:spPr>
          <a:xfrm>
            <a:off x="9048750" y="381514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(3,4)</a:t>
            </a:r>
            <a:endParaRPr/>
          </a:p>
        </p:txBody>
      </p:sp>
      <p:sp>
        <p:nvSpPr>
          <p:cNvPr id="369" name="Google Shape;369;p37"/>
          <p:cNvSpPr/>
          <p:nvPr/>
        </p:nvSpPr>
        <p:spPr>
          <a:xfrm>
            <a:off x="8296275" y="3815143"/>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(3,3)</a:t>
            </a:r>
            <a:endParaRPr/>
          </a:p>
        </p:txBody>
      </p:sp>
      <p:sp>
        <p:nvSpPr>
          <p:cNvPr id="370" name="Google Shape;370;p37"/>
          <p:cNvSpPr/>
          <p:nvPr/>
        </p:nvSpPr>
        <p:spPr>
          <a:xfrm>
            <a:off x="6791325" y="4572761"/>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(4,1)</a:t>
            </a:r>
            <a:endParaRPr/>
          </a:p>
        </p:txBody>
      </p:sp>
      <p:sp>
        <p:nvSpPr>
          <p:cNvPr id="371" name="Google Shape;371;p37"/>
          <p:cNvSpPr/>
          <p:nvPr/>
        </p:nvSpPr>
        <p:spPr>
          <a:xfrm>
            <a:off x="7543800" y="4572761"/>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(4,2)</a:t>
            </a:r>
            <a:endParaRPr/>
          </a:p>
        </p:txBody>
      </p:sp>
      <p:sp>
        <p:nvSpPr>
          <p:cNvPr id="372" name="Google Shape;372;p37"/>
          <p:cNvSpPr/>
          <p:nvPr/>
        </p:nvSpPr>
        <p:spPr>
          <a:xfrm>
            <a:off x="9048750" y="4572761"/>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(4,4)</a:t>
            </a:r>
            <a:endParaRPr/>
          </a:p>
        </p:txBody>
      </p:sp>
      <p:sp>
        <p:nvSpPr>
          <p:cNvPr id="373" name="Google Shape;373;p37"/>
          <p:cNvSpPr/>
          <p:nvPr/>
        </p:nvSpPr>
        <p:spPr>
          <a:xfrm>
            <a:off x="8296275" y="4572761"/>
            <a:ext cx="752475" cy="752475"/>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dk2"/>
                </a:solidFill>
                <a:latin typeface="Arial"/>
                <a:ea typeface="Arial"/>
                <a:cs typeface="Arial"/>
                <a:sym typeface="Arial"/>
              </a:rPr>
              <a:t>(4,3)</a:t>
            </a:r>
            <a:endParaRPr/>
          </a:p>
        </p:txBody>
      </p:sp>
      <p:sp>
        <p:nvSpPr>
          <p:cNvPr id="374" name="Google Shape;374;p37"/>
          <p:cNvSpPr txBox="1"/>
          <p:nvPr/>
        </p:nvSpPr>
        <p:spPr>
          <a:xfrm>
            <a:off x="7246607" y="1421508"/>
            <a:ext cx="1957588"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1800" u="none" cap="none" strike="noStrike">
                <a:solidFill>
                  <a:srgbClr val="FF0000"/>
                </a:solidFill>
                <a:latin typeface="Consolas"/>
                <a:ea typeface="Consolas"/>
                <a:cs typeface="Consolas"/>
                <a:sym typeface="Consolas"/>
              </a:rPr>
              <a:t>tile ( 2 , 2 )</a:t>
            </a:r>
            <a:endParaRPr/>
          </a:p>
        </p:txBody>
      </p:sp>
      <p:sp>
        <p:nvSpPr>
          <p:cNvPr id="375" name="Google Shape;375;p37"/>
          <p:cNvSpPr/>
          <p:nvPr/>
        </p:nvSpPr>
        <p:spPr>
          <a:xfrm>
            <a:off x="6485423" y="4191380"/>
            <a:ext cx="752475" cy="752475"/>
          </a:xfrm>
          <a:prstGeom prst="rect">
            <a:avLst/>
          </a:prstGeom>
          <a:solidFill>
            <a:srgbClr val="0C4E9B"/>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(3,1)</a:t>
            </a:r>
            <a:endParaRPr/>
          </a:p>
        </p:txBody>
      </p:sp>
      <p:sp>
        <p:nvSpPr>
          <p:cNvPr id="376" name="Google Shape;376;p37"/>
          <p:cNvSpPr/>
          <p:nvPr/>
        </p:nvSpPr>
        <p:spPr>
          <a:xfrm>
            <a:off x="7237898" y="4191380"/>
            <a:ext cx="752475" cy="752475"/>
          </a:xfrm>
          <a:prstGeom prst="rect">
            <a:avLst/>
          </a:prstGeom>
          <a:solidFill>
            <a:srgbClr val="0C4E9B"/>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(3,2)</a:t>
            </a:r>
            <a:endParaRPr/>
          </a:p>
        </p:txBody>
      </p:sp>
      <p:sp>
        <p:nvSpPr>
          <p:cNvPr id="377" name="Google Shape;377;p37"/>
          <p:cNvSpPr/>
          <p:nvPr/>
        </p:nvSpPr>
        <p:spPr>
          <a:xfrm>
            <a:off x="9424987" y="4191380"/>
            <a:ext cx="752475" cy="752475"/>
          </a:xfrm>
          <a:prstGeom prst="rect">
            <a:avLst/>
          </a:prstGeom>
          <a:solidFill>
            <a:srgbClr val="F0047F"/>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(3,4)</a:t>
            </a:r>
            <a:endParaRPr/>
          </a:p>
        </p:txBody>
      </p:sp>
      <p:sp>
        <p:nvSpPr>
          <p:cNvPr id="378" name="Google Shape;378;p37"/>
          <p:cNvSpPr/>
          <p:nvPr/>
        </p:nvSpPr>
        <p:spPr>
          <a:xfrm>
            <a:off x="8672512" y="4191380"/>
            <a:ext cx="752475" cy="752475"/>
          </a:xfrm>
          <a:prstGeom prst="rect">
            <a:avLst/>
          </a:prstGeom>
          <a:solidFill>
            <a:srgbClr val="F0047F"/>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(3,3)</a:t>
            </a:r>
            <a:endParaRPr/>
          </a:p>
        </p:txBody>
      </p:sp>
      <p:sp>
        <p:nvSpPr>
          <p:cNvPr id="379" name="Google Shape;379;p37"/>
          <p:cNvSpPr/>
          <p:nvPr/>
        </p:nvSpPr>
        <p:spPr>
          <a:xfrm>
            <a:off x="6485423" y="4948998"/>
            <a:ext cx="752475" cy="752475"/>
          </a:xfrm>
          <a:prstGeom prst="rect">
            <a:avLst/>
          </a:prstGeom>
          <a:solidFill>
            <a:srgbClr val="0C4E9B"/>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(4,1)</a:t>
            </a:r>
            <a:endParaRPr/>
          </a:p>
        </p:txBody>
      </p:sp>
      <p:sp>
        <p:nvSpPr>
          <p:cNvPr id="380" name="Google Shape;380;p37"/>
          <p:cNvSpPr/>
          <p:nvPr/>
        </p:nvSpPr>
        <p:spPr>
          <a:xfrm>
            <a:off x="7237898" y="4948998"/>
            <a:ext cx="752475" cy="752475"/>
          </a:xfrm>
          <a:prstGeom prst="rect">
            <a:avLst/>
          </a:prstGeom>
          <a:solidFill>
            <a:srgbClr val="0C4E9B"/>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(4,2)</a:t>
            </a:r>
            <a:endParaRPr/>
          </a:p>
        </p:txBody>
      </p:sp>
      <p:sp>
        <p:nvSpPr>
          <p:cNvPr id="381" name="Google Shape;381;p37"/>
          <p:cNvSpPr/>
          <p:nvPr/>
        </p:nvSpPr>
        <p:spPr>
          <a:xfrm>
            <a:off x="9424987" y="4948998"/>
            <a:ext cx="752475" cy="752475"/>
          </a:xfrm>
          <a:prstGeom prst="rect">
            <a:avLst/>
          </a:prstGeom>
          <a:solidFill>
            <a:srgbClr val="F0047F"/>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(4,4)</a:t>
            </a:r>
            <a:endParaRPr/>
          </a:p>
        </p:txBody>
      </p:sp>
      <p:sp>
        <p:nvSpPr>
          <p:cNvPr id="382" name="Google Shape;382;p37"/>
          <p:cNvSpPr/>
          <p:nvPr/>
        </p:nvSpPr>
        <p:spPr>
          <a:xfrm>
            <a:off x="8672512" y="4948998"/>
            <a:ext cx="752475" cy="752475"/>
          </a:xfrm>
          <a:prstGeom prst="rect">
            <a:avLst/>
          </a:prstGeom>
          <a:solidFill>
            <a:srgbClr val="F0047F"/>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(4,3)</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500"/>
                                        <p:tgtEl>
                                          <p:spTgt spid="348"/>
                                        </p:tgtEl>
                                      </p:cBhvr>
                                    </p:animEffect>
                                  </p:childTnLst>
                                </p:cTn>
                              </p:par>
                              <p:par>
                                <p:cTn fill="hold" nodeType="withEffect" presetClass="entr" presetID="10" presetSubtype="0">
                                  <p:stCondLst>
                                    <p:cond delay="0"/>
                                  </p:stCondLst>
                                  <p:childTnLst>
                                    <p:set>
                                      <p:cBhvr>
                                        <p:cTn dur="1" fill="hold">
                                          <p:stCondLst>
                                            <p:cond delay="0"/>
                                          </p:stCondLst>
                                        </p:cTn>
                                        <p:tgtEl>
                                          <p:spTgt spid="374"/>
                                        </p:tgtEl>
                                        <p:attrNameLst>
                                          <p:attrName>style.visibility</p:attrName>
                                        </p:attrNameLst>
                                      </p:cBhvr>
                                      <p:to>
                                        <p:strVal val="visible"/>
                                      </p:to>
                                    </p:set>
                                    <p:animEffect filter="fade" transition="in">
                                      <p:cBhvr>
                                        <p:cTn dur="500"/>
                                        <p:tgtEl>
                                          <p:spTgt spid="3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347"/>
                                        </p:tgtEl>
                                        <p:attrNameLst>
                                          <p:attrName>style.visibility</p:attrName>
                                        </p:attrNameLst>
                                      </p:cBhvr>
                                      <p:to>
                                        <p:strVal val="hidden"/>
                                      </p:to>
                                    </p:set>
                                  </p:childTnLst>
                                </p:cTn>
                              </p:par>
                            </p:childTnLst>
                          </p:cTn>
                        </p:par>
                        <p:par>
                          <p:cTn fill="hold">
                            <p:stCondLst>
                              <p:cond delay="1"/>
                            </p:stCondLst>
                            <p:childTnLst>
                              <p:par>
                                <p:cTn fill="hold" nodeType="afterEffect" presetClass="entr" presetID="10" presetSubtype="0">
                                  <p:stCondLst>
                                    <p:cond delay="0"/>
                                  </p:stCondLst>
                                  <p:childTnLst>
                                    <p:set>
                                      <p:cBhvr>
                                        <p:cTn dur="1" fill="hold">
                                          <p:stCondLst>
                                            <p:cond delay="0"/>
                                          </p:stCondLst>
                                        </p:cTn>
                                        <p:tgtEl>
                                          <p:spTgt spid="363"/>
                                        </p:tgtEl>
                                        <p:attrNameLst>
                                          <p:attrName>style.visibility</p:attrName>
                                        </p:attrNameLst>
                                      </p:cBhvr>
                                      <p:to>
                                        <p:strVal val="visible"/>
                                      </p:to>
                                    </p:set>
                                    <p:animEffect filter="fade" transition="in">
                                      <p:cBhvr>
                                        <p:cTn dur="500"/>
                                        <p:tgtEl>
                                          <p:spTgt spid="363"/>
                                        </p:tgtEl>
                                      </p:cBhvr>
                                    </p:animEffect>
                                  </p:childTnLst>
                                </p:cTn>
                              </p:par>
                              <p:par>
                                <p:cTn fill="hold" nodeType="with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500"/>
                                        <p:tgtEl>
                                          <p:spTgt spid="364"/>
                                        </p:tgtEl>
                                      </p:cBhvr>
                                    </p:animEffect>
                                  </p:childTnLst>
                                </p:cTn>
                              </p:par>
                              <p:par>
                                <p:cTn fill="hold" nodeType="with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500"/>
                                        <p:tgtEl>
                                          <p:spTgt spid="359"/>
                                        </p:tgtEl>
                                      </p:cBhvr>
                                    </p:animEffect>
                                  </p:childTnLst>
                                </p:cTn>
                              </p:par>
                              <p:par>
                                <p:cTn fill="hold" nodeType="with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500"/>
                                        <p:tgtEl>
                                          <p:spTgt spid="360"/>
                                        </p:tgtEl>
                                      </p:cBhvr>
                                    </p:animEffect>
                                  </p:childTnLst>
                                </p:cTn>
                              </p:par>
                              <p:par>
                                <p:cTn fill="hold" nodeType="withEffect" presetClass="entr" presetID="10" presetSubtype="0">
                                  <p:stCondLst>
                                    <p:cond delay="0"/>
                                  </p:stCondLst>
                                  <p:childTnLst>
                                    <p:set>
                                      <p:cBhvr>
                                        <p:cTn dur="1" fill="hold">
                                          <p:stCondLst>
                                            <p:cond delay="0"/>
                                          </p:stCondLst>
                                        </p:cTn>
                                        <p:tgtEl>
                                          <p:spTgt spid="365"/>
                                        </p:tgtEl>
                                        <p:attrNameLst>
                                          <p:attrName>style.visibility</p:attrName>
                                        </p:attrNameLst>
                                      </p:cBhvr>
                                      <p:to>
                                        <p:strVal val="visible"/>
                                      </p:to>
                                    </p:set>
                                    <p:animEffect filter="fade" transition="in">
                                      <p:cBhvr>
                                        <p:cTn dur="500"/>
                                        <p:tgtEl>
                                          <p:spTgt spid="365"/>
                                        </p:tgtEl>
                                      </p:cBhvr>
                                    </p:animEffect>
                                  </p:childTnLst>
                                </p:cTn>
                              </p:par>
                              <p:par>
                                <p:cTn fill="hold" nodeType="withEffect" presetClass="entr" presetID="10" presetSubtype="0">
                                  <p:stCondLst>
                                    <p:cond delay="0"/>
                                  </p:stCondLst>
                                  <p:childTnLst>
                                    <p:set>
                                      <p:cBhvr>
                                        <p:cTn dur="1" fill="hold">
                                          <p:stCondLst>
                                            <p:cond delay="0"/>
                                          </p:stCondLst>
                                        </p:cTn>
                                        <p:tgtEl>
                                          <p:spTgt spid="366"/>
                                        </p:tgtEl>
                                        <p:attrNameLst>
                                          <p:attrName>style.visibility</p:attrName>
                                        </p:attrNameLst>
                                      </p:cBhvr>
                                      <p:to>
                                        <p:strVal val="visible"/>
                                      </p:to>
                                    </p:set>
                                    <p:animEffect filter="fade" transition="in">
                                      <p:cBhvr>
                                        <p:cTn dur="500"/>
                                        <p:tgtEl>
                                          <p:spTgt spid="366"/>
                                        </p:tgtEl>
                                      </p:cBhvr>
                                    </p:animEffect>
                                  </p:childTnLst>
                                </p:cTn>
                              </p:par>
                              <p:par>
                                <p:cTn fill="hold" nodeType="withEffect" presetClass="entr" presetID="10" presetSubtype="0">
                                  <p:stCondLst>
                                    <p:cond delay="0"/>
                                  </p:stCondLst>
                                  <p:childTnLst>
                                    <p:set>
                                      <p:cBhvr>
                                        <p:cTn dur="1" fill="hold">
                                          <p:stCondLst>
                                            <p:cond delay="0"/>
                                          </p:stCondLst>
                                        </p:cTn>
                                        <p:tgtEl>
                                          <p:spTgt spid="361"/>
                                        </p:tgtEl>
                                        <p:attrNameLst>
                                          <p:attrName>style.visibility</p:attrName>
                                        </p:attrNameLst>
                                      </p:cBhvr>
                                      <p:to>
                                        <p:strVal val="visible"/>
                                      </p:to>
                                    </p:set>
                                    <p:animEffect filter="fade" transition="in">
                                      <p:cBhvr>
                                        <p:cTn dur="500"/>
                                        <p:tgtEl>
                                          <p:spTgt spid="361"/>
                                        </p:tgtEl>
                                      </p:cBhvr>
                                    </p:animEffect>
                                  </p:childTnLst>
                                </p:cTn>
                              </p:par>
                              <p:par>
                                <p:cTn fill="hold" nodeType="withEffect" presetClass="entr" presetID="10" presetSubtype="0">
                                  <p:stCondLst>
                                    <p:cond delay="0"/>
                                  </p:stCondLst>
                                  <p:childTnLst>
                                    <p:set>
                                      <p:cBhvr>
                                        <p:cTn dur="1" fill="hold">
                                          <p:stCondLst>
                                            <p:cond delay="0"/>
                                          </p:stCondLst>
                                        </p:cTn>
                                        <p:tgtEl>
                                          <p:spTgt spid="362"/>
                                        </p:tgtEl>
                                        <p:attrNameLst>
                                          <p:attrName>style.visibility</p:attrName>
                                        </p:attrNameLst>
                                      </p:cBhvr>
                                      <p:to>
                                        <p:strVal val="visible"/>
                                      </p:to>
                                    </p:set>
                                    <p:animEffect filter="fade" transition="in">
                                      <p:cBhvr>
                                        <p:cTn dur="500"/>
                                        <p:tgtEl>
                                          <p:spTgt spid="362"/>
                                        </p:tgtEl>
                                      </p:cBhvr>
                                    </p:animEffect>
                                  </p:childTnLst>
                                </p:cTn>
                              </p:par>
                              <p:par>
                                <p:cTn fill="hold" nodeType="withEffect" presetClass="entr" presetID="10" presetSubtype="0">
                                  <p:stCondLst>
                                    <p:cond delay="0"/>
                                  </p:stCondLst>
                                  <p:childTnLst>
                                    <p:set>
                                      <p:cBhvr>
                                        <p:cTn dur="1" fill="hold">
                                          <p:stCondLst>
                                            <p:cond delay="0"/>
                                          </p:stCondLst>
                                        </p:cTn>
                                        <p:tgtEl>
                                          <p:spTgt spid="375"/>
                                        </p:tgtEl>
                                        <p:attrNameLst>
                                          <p:attrName>style.visibility</p:attrName>
                                        </p:attrNameLst>
                                      </p:cBhvr>
                                      <p:to>
                                        <p:strVal val="visible"/>
                                      </p:to>
                                    </p:set>
                                    <p:animEffect filter="fade" transition="in">
                                      <p:cBhvr>
                                        <p:cTn dur="500"/>
                                        <p:tgtEl>
                                          <p:spTgt spid="375"/>
                                        </p:tgtEl>
                                      </p:cBhvr>
                                    </p:animEffect>
                                  </p:childTnLst>
                                </p:cTn>
                              </p:par>
                              <p:par>
                                <p:cTn fill="hold" nodeType="withEffect" presetClass="entr" presetID="10" presetSubtype="0">
                                  <p:stCondLst>
                                    <p:cond delay="0"/>
                                  </p:stCondLst>
                                  <p:childTnLst>
                                    <p:set>
                                      <p:cBhvr>
                                        <p:cTn dur="1" fill="hold">
                                          <p:stCondLst>
                                            <p:cond delay="0"/>
                                          </p:stCondLst>
                                        </p:cTn>
                                        <p:tgtEl>
                                          <p:spTgt spid="376"/>
                                        </p:tgtEl>
                                        <p:attrNameLst>
                                          <p:attrName>style.visibility</p:attrName>
                                        </p:attrNameLst>
                                      </p:cBhvr>
                                      <p:to>
                                        <p:strVal val="visible"/>
                                      </p:to>
                                    </p:set>
                                    <p:animEffect filter="fade" transition="in">
                                      <p:cBhvr>
                                        <p:cTn dur="500"/>
                                        <p:tgtEl>
                                          <p:spTgt spid="376"/>
                                        </p:tgtEl>
                                      </p:cBhvr>
                                    </p:animEffect>
                                  </p:childTnLst>
                                </p:cTn>
                              </p:par>
                              <p:par>
                                <p:cTn fill="hold" nodeType="withEffect" presetClass="entr" presetID="10" presetSubtype="0">
                                  <p:stCondLst>
                                    <p:cond delay="0"/>
                                  </p:stCondLst>
                                  <p:childTnLst>
                                    <p:set>
                                      <p:cBhvr>
                                        <p:cTn dur="1" fill="hold">
                                          <p:stCondLst>
                                            <p:cond delay="0"/>
                                          </p:stCondLst>
                                        </p:cTn>
                                        <p:tgtEl>
                                          <p:spTgt spid="377"/>
                                        </p:tgtEl>
                                        <p:attrNameLst>
                                          <p:attrName>style.visibility</p:attrName>
                                        </p:attrNameLst>
                                      </p:cBhvr>
                                      <p:to>
                                        <p:strVal val="visible"/>
                                      </p:to>
                                    </p:set>
                                    <p:animEffect filter="fade" transition="in">
                                      <p:cBhvr>
                                        <p:cTn dur="500"/>
                                        <p:tgtEl>
                                          <p:spTgt spid="377"/>
                                        </p:tgtEl>
                                      </p:cBhvr>
                                    </p:animEffect>
                                  </p:childTnLst>
                                </p:cTn>
                              </p:par>
                              <p:par>
                                <p:cTn fill="hold" nodeType="with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500"/>
                                        <p:tgtEl>
                                          <p:spTgt spid="378"/>
                                        </p:tgtEl>
                                      </p:cBhvr>
                                    </p:animEffect>
                                  </p:childTnLst>
                                </p:cTn>
                              </p:par>
                              <p:par>
                                <p:cTn fill="hold" nodeType="with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500"/>
                                        <p:tgtEl>
                                          <p:spTgt spid="379"/>
                                        </p:tgtEl>
                                      </p:cBhvr>
                                    </p:animEffect>
                                  </p:childTnLst>
                                </p:cTn>
                              </p:par>
                              <p:par>
                                <p:cTn fill="hold" nodeType="with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500"/>
                                        <p:tgtEl>
                                          <p:spTgt spid="380"/>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5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500"/>
                                        <p:tgtEl>
                                          <p:spTgt spid="3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8"/>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388" name="Google Shape;388;p38"/>
          <p:cNvSpPr txBox="1"/>
          <p:nvPr>
            <p:ph idx="1" type="body"/>
          </p:nvPr>
        </p:nvSpPr>
        <p:spPr>
          <a:xfrm>
            <a:off x="443459" y="1750766"/>
            <a:ext cx="5000160"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Gang / Worker / Vector defines the various levels of parallelism we can achieve with OpenACC</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parallelism is most useful when parallelizing multi-dimensional loop nests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OpenACC allows us to define a generic Gang / Worker / Vector model that will be applicable to a variety of hardware, but we fill focus a little bit on a GPU specific implementation</a:t>
            </a:r>
            <a:endParaRPr/>
          </a:p>
        </p:txBody>
      </p:sp>
      <p:sp>
        <p:nvSpPr>
          <p:cNvPr id="389" name="Google Shape;389;p38"/>
          <p:cNvSpPr/>
          <p:nvPr/>
        </p:nvSpPr>
        <p:spPr>
          <a:xfrm>
            <a:off x="5928043" y="2613992"/>
            <a:ext cx="4626322" cy="1627768"/>
          </a:xfrm>
          <a:prstGeom prst="roundRect">
            <a:avLst>
              <a:gd fmla="val 16667" name="adj"/>
            </a:avLst>
          </a:prstGeom>
          <a:solidFill>
            <a:srgbClr val="E0E0E0"/>
          </a:solid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390" name="Google Shape;390;p38"/>
          <p:cNvSpPr/>
          <p:nvPr/>
        </p:nvSpPr>
        <p:spPr>
          <a:xfrm>
            <a:off x="9293753" y="2992484"/>
            <a:ext cx="208230" cy="755960"/>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391" name="Google Shape;391;p38"/>
          <p:cNvSpPr txBox="1"/>
          <p:nvPr/>
        </p:nvSpPr>
        <p:spPr>
          <a:xfrm>
            <a:off x="9399301" y="3180388"/>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Workers</a:t>
            </a:r>
            <a:endParaRPr/>
          </a:p>
        </p:txBody>
      </p:sp>
      <p:sp>
        <p:nvSpPr>
          <p:cNvPr id="392" name="Google Shape;392;p38"/>
          <p:cNvSpPr txBox="1"/>
          <p:nvPr/>
        </p:nvSpPr>
        <p:spPr>
          <a:xfrm>
            <a:off x="7512393" y="3872428"/>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aphicFrame>
        <p:nvGraphicFramePr>
          <p:cNvPr id="393" name="Google Shape;393;p38"/>
          <p:cNvGraphicFramePr/>
          <p:nvPr/>
        </p:nvGraphicFramePr>
        <p:xfrm>
          <a:off x="6387254" y="2760126"/>
          <a:ext cx="3000000" cy="3000000"/>
        </p:xfrm>
        <a:graphic>
          <a:graphicData uri="http://schemas.openxmlformats.org/drawingml/2006/table">
            <a:tbl>
              <a:tblPr bandRow="1" firstRow="1">
                <a:noFill/>
                <a:tableStyleId>{D31FA679-CF05-4BF3-8591-5F8C6C506AC8}</a:tableStyleId>
              </a:tblPr>
              <a:tblGrid>
                <a:gridCol w="347475"/>
                <a:gridCol w="347475"/>
                <a:gridCol w="347475"/>
                <a:gridCol w="347475"/>
                <a:gridCol w="347475"/>
                <a:gridCol w="347475"/>
                <a:gridCol w="347475"/>
                <a:gridCol w="347475"/>
              </a:tblGrid>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bl>
          </a:graphicData>
        </a:graphic>
      </p:graphicFrame>
      <p:grpSp>
        <p:nvGrpSpPr>
          <p:cNvPr id="394" name="Google Shape;394;p38"/>
          <p:cNvGrpSpPr/>
          <p:nvPr/>
        </p:nvGrpSpPr>
        <p:grpSpPr>
          <a:xfrm>
            <a:off x="6398381" y="3130554"/>
            <a:ext cx="2824680" cy="400110"/>
            <a:chOff x="1268798" y="1462592"/>
            <a:chExt cx="2824680" cy="400110"/>
          </a:xfrm>
        </p:grpSpPr>
        <p:sp>
          <p:nvSpPr>
            <p:cNvPr id="395" name="Google Shape;395;p38"/>
            <p:cNvSpPr txBox="1"/>
            <p:nvPr/>
          </p:nvSpPr>
          <p:spPr>
            <a:xfrm>
              <a:off x="1268798" y="146259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396" name="Google Shape;396;p38"/>
            <p:cNvCxnSpPr/>
            <p:nvPr/>
          </p:nvCxnSpPr>
          <p:spPr>
            <a:xfrm>
              <a:off x="3178323" y="1660019"/>
              <a:ext cx="771053" cy="0"/>
            </a:xfrm>
            <a:prstGeom prst="straightConnector1">
              <a:avLst/>
            </a:prstGeom>
            <a:noFill/>
            <a:ln cap="flat" cmpd="sng" w="31750">
              <a:solidFill>
                <a:schemeClr val="lt1"/>
              </a:solidFill>
              <a:prstDash val="solid"/>
              <a:round/>
              <a:headEnd len="sm" w="sm" type="none"/>
              <a:tailEnd len="med" w="med" type="stealth"/>
            </a:ln>
          </p:spPr>
        </p:cxnSp>
        <p:cxnSp>
          <p:nvCxnSpPr>
            <p:cNvPr id="397" name="Google Shape;397;p38"/>
            <p:cNvCxnSpPr/>
            <p:nvPr/>
          </p:nvCxnSpPr>
          <p:spPr>
            <a:xfrm rot="10800000">
              <a:off x="1442769" y="1662647"/>
              <a:ext cx="774073" cy="0"/>
            </a:xfrm>
            <a:prstGeom prst="straightConnector1">
              <a:avLst/>
            </a:prstGeom>
            <a:noFill/>
            <a:ln cap="flat" cmpd="sng" w="31750">
              <a:solidFill>
                <a:schemeClr val="lt1"/>
              </a:solidFill>
              <a:prstDash val="solid"/>
              <a:round/>
              <a:headEnd len="sm" w="sm" type="none"/>
              <a:tailEnd len="med" w="med" type="stealth"/>
            </a:ln>
          </p:spPr>
        </p:cxnSp>
      </p:grpSp>
    </p:spTree>
  </p:cSld>
  <p:clrMapOvr>
    <a:masterClrMapping/>
  </p:clrMapOvr>
  <mc:AlternateContent>
    <mc:Choice Requires="p14">
      <p:transition spd="slow" p14:dur="700">
        <p:fad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9"/>
          <p:cNvSpPr/>
          <p:nvPr/>
        </p:nvSpPr>
        <p:spPr>
          <a:xfrm>
            <a:off x="5860588" y="1302353"/>
            <a:ext cx="4626322" cy="1627768"/>
          </a:xfrm>
          <a:prstGeom prst="roundRect">
            <a:avLst>
              <a:gd fmla="val 16667" name="adj"/>
            </a:avLst>
          </a:prstGeom>
          <a:solidFill>
            <a:srgbClr val="E0E0E0"/>
          </a:solid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403" name="Google Shape;403;p39"/>
          <p:cNvSpPr txBox="1"/>
          <p:nvPr/>
        </p:nvSpPr>
        <p:spPr>
          <a:xfrm>
            <a:off x="7444938" y="2560789"/>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aphicFrame>
        <p:nvGraphicFramePr>
          <p:cNvPr id="404" name="Google Shape;404;p39"/>
          <p:cNvGraphicFramePr/>
          <p:nvPr/>
        </p:nvGraphicFramePr>
        <p:xfrm>
          <a:off x="6851944" y="1448487"/>
          <a:ext cx="3000000" cy="3000000"/>
        </p:xfrm>
        <a:graphic>
          <a:graphicData uri="http://schemas.openxmlformats.org/drawingml/2006/table">
            <a:tbl>
              <a:tblPr bandRow="1" firstRow="1">
                <a:noFill/>
                <a:tableStyleId>{D31FA679-CF05-4BF3-8591-5F8C6C506AC8}</a:tableStyleId>
              </a:tblPr>
              <a:tblGrid>
                <a:gridCol w="347475"/>
                <a:gridCol w="347475"/>
                <a:gridCol w="347475"/>
                <a:gridCol w="347475"/>
                <a:gridCol w="347475"/>
                <a:gridCol w="347475"/>
                <a:gridCol w="347475"/>
                <a:gridCol w="347475"/>
              </a:tblGrid>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bl>
          </a:graphicData>
        </a:graphic>
      </p:graphicFrame>
      <p:sp>
        <p:nvSpPr>
          <p:cNvPr id="405" name="Google Shape;405;p39"/>
          <p:cNvSpPr txBox="1"/>
          <p:nvPr>
            <p:ph type="title"/>
          </p:nvPr>
        </p:nvSpPr>
        <p:spPr>
          <a:xfrm>
            <a:off x="419641" y="27641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1" i="0" lang="en-US" sz="3600" u="none" cap="none" strike="noStrike">
                <a:solidFill>
                  <a:srgbClr val="FF0000"/>
                </a:solidFill>
                <a:latin typeface="Arial"/>
                <a:ea typeface="Arial"/>
                <a:cs typeface="Arial"/>
                <a:sym typeface="Arial"/>
              </a:rPr>
              <a:t>GANG</a:t>
            </a:r>
            <a:r>
              <a:rPr b="0" i="0" lang="en-US" sz="3600" u="none" cap="none" strike="noStrike">
                <a:solidFill>
                  <a:schemeClr val="dk2"/>
                </a:solidFill>
                <a:latin typeface="Arial"/>
                <a:ea typeface="Arial"/>
                <a:cs typeface="Arial"/>
                <a:sym typeface="Arial"/>
              </a:rPr>
              <a:t> WORKER VECTOR</a:t>
            </a:r>
            <a:endParaRPr/>
          </a:p>
        </p:txBody>
      </p:sp>
      <p:sp>
        <p:nvSpPr>
          <p:cNvPr id="406" name="Google Shape;406;p39"/>
          <p:cNvSpPr txBox="1"/>
          <p:nvPr>
            <p:ph idx="1" type="body"/>
          </p:nvPr>
        </p:nvSpPr>
        <p:spPr>
          <a:xfrm>
            <a:off x="419641" y="982079"/>
            <a:ext cx="5000160" cy="44730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paralleling our loops, the highest level of parallelism is </a:t>
            </a:r>
            <a:r>
              <a:rPr b="1" i="0" lang="en-US" sz="2000" u="none" cap="none" strike="noStrike">
                <a:solidFill>
                  <a:schemeClr val="dk2"/>
                </a:solidFill>
                <a:latin typeface="Arial"/>
                <a:ea typeface="Arial"/>
                <a:cs typeface="Arial"/>
                <a:sym typeface="Arial"/>
              </a:rPr>
              <a:t>gang level parallelism</a:t>
            </a:r>
            <a:endParaRPr b="0" i="0" sz="2000" u="none" cap="none" strike="noStrike">
              <a:solidFill>
                <a:schemeClr val="dk2"/>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encountering either the kernels or parallel directive, multiple gangs will be generated, and loop iterations will be spread across the gangs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These gangs are completely independent of each other, and there is no way to for the programmer to know exactly how many gangs are running at a given time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many architecures, the gangs have completely separate (or private) memory</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40"/>
          <p:cNvSpPr/>
          <p:nvPr/>
        </p:nvSpPr>
        <p:spPr>
          <a:xfrm>
            <a:off x="5860588" y="1302353"/>
            <a:ext cx="4626322" cy="1627768"/>
          </a:xfrm>
          <a:prstGeom prst="roundRect">
            <a:avLst>
              <a:gd fmla="val 16667" name="adj"/>
            </a:avLst>
          </a:prstGeom>
          <a:solidFill>
            <a:srgbClr val="E0E0E0"/>
          </a:solid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412" name="Google Shape;412;p40"/>
          <p:cNvSpPr txBox="1"/>
          <p:nvPr/>
        </p:nvSpPr>
        <p:spPr>
          <a:xfrm>
            <a:off x="7444938" y="2560789"/>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aphicFrame>
        <p:nvGraphicFramePr>
          <p:cNvPr id="413" name="Google Shape;413;p40"/>
          <p:cNvGraphicFramePr/>
          <p:nvPr/>
        </p:nvGraphicFramePr>
        <p:xfrm>
          <a:off x="6851944" y="1448487"/>
          <a:ext cx="3000000" cy="3000000"/>
        </p:xfrm>
        <a:graphic>
          <a:graphicData uri="http://schemas.openxmlformats.org/drawingml/2006/table">
            <a:tbl>
              <a:tblPr bandRow="1" firstRow="1">
                <a:noFill/>
                <a:tableStyleId>{D31FA679-CF05-4BF3-8591-5F8C6C506AC8}</a:tableStyleId>
              </a:tblPr>
              <a:tblGrid>
                <a:gridCol w="347475"/>
                <a:gridCol w="347475"/>
                <a:gridCol w="347475"/>
                <a:gridCol w="347475"/>
                <a:gridCol w="347475"/>
                <a:gridCol w="347475"/>
                <a:gridCol w="347475"/>
                <a:gridCol w="347475"/>
              </a:tblGrid>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bl>
          </a:graphicData>
        </a:graphic>
      </p:graphicFrame>
      <p:sp>
        <p:nvSpPr>
          <p:cNvPr id="414" name="Google Shape;414;p40"/>
          <p:cNvSpPr txBox="1"/>
          <p:nvPr>
            <p:ph type="title"/>
          </p:nvPr>
        </p:nvSpPr>
        <p:spPr>
          <a:xfrm>
            <a:off x="419641" y="27641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1" i="0" lang="en-US" sz="3600" u="none" cap="none" strike="noStrike">
                <a:solidFill>
                  <a:srgbClr val="FF0000"/>
                </a:solidFill>
                <a:latin typeface="Arial"/>
                <a:ea typeface="Arial"/>
                <a:cs typeface="Arial"/>
                <a:sym typeface="Arial"/>
              </a:rPr>
              <a:t>GANG</a:t>
            </a:r>
            <a:r>
              <a:rPr b="0" i="0" lang="en-US" sz="3600" u="none" cap="none" strike="noStrike">
                <a:solidFill>
                  <a:schemeClr val="dk2"/>
                </a:solidFill>
                <a:latin typeface="Arial"/>
                <a:ea typeface="Arial"/>
                <a:cs typeface="Arial"/>
                <a:sym typeface="Arial"/>
              </a:rPr>
              <a:t> WORKER VECTOR</a:t>
            </a:r>
            <a:endParaRPr/>
          </a:p>
        </p:txBody>
      </p:sp>
      <p:sp>
        <p:nvSpPr>
          <p:cNvPr id="415" name="Google Shape;415;p40"/>
          <p:cNvSpPr txBox="1"/>
          <p:nvPr>
            <p:ph idx="1" type="body"/>
          </p:nvPr>
        </p:nvSpPr>
        <p:spPr>
          <a:xfrm>
            <a:off x="419641" y="1064525"/>
            <a:ext cx="5000160" cy="4556786"/>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our code example, we see that we are applying the </a:t>
            </a:r>
            <a:r>
              <a:rPr b="1" i="0" lang="en-US" sz="2000" u="none" cap="none" strike="noStrike">
                <a:solidFill>
                  <a:schemeClr val="dk2"/>
                </a:solidFill>
                <a:latin typeface="Arial"/>
                <a:ea typeface="Arial"/>
                <a:cs typeface="Arial"/>
                <a:sym typeface="Arial"/>
              </a:rPr>
              <a:t>gang</a:t>
            </a:r>
            <a:r>
              <a:rPr b="0" i="0" lang="en-US" sz="2000" u="none" cap="none" strike="noStrike">
                <a:solidFill>
                  <a:schemeClr val="dk2"/>
                </a:solidFill>
                <a:latin typeface="Arial"/>
                <a:ea typeface="Arial"/>
                <a:cs typeface="Arial"/>
                <a:sym typeface="Arial"/>
              </a:rPr>
              <a:t> clause to an outer-loop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means that the outer-loop iterations will be split across some number of gangs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These gangs will then execute in parallel with each other</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Whenever a parallel compute region is encountered, some number of gangs will be created</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programmer is able to specify exactly how many gangs to create</a:t>
            </a:r>
            <a:endParaRPr/>
          </a:p>
        </p:txBody>
      </p:sp>
      <p:sp>
        <p:nvSpPr>
          <p:cNvPr id="416" name="Google Shape;416;p40"/>
          <p:cNvSpPr txBox="1"/>
          <p:nvPr/>
        </p:nvSpPr>
        <p:spPr>
          <a:xfrm>
            <a:off x="5670308" y="3816948"/>
            <a:ext cx="5006881" cy="1089529"/>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 </a:t>
            </a:r>
            <a:r>
              <a:rPr b="1" i="0" lang="en-US" sz="1800" u="none" cap="none" strike="noStrike">
                <a:solidFill>
                  <a:srgbClr val="8E4000"/>
                </a:solidFill>
                <a:latin typeface="Consolas"/>
                <a:ea typeface="Consolas"/>
                <a:cs typeface="Consolas"/>
                <a:sym typeface="Consolas"/>
              </a:rPr>
              <a:t>gang</a:t>
            </a:r>
            <a:endParaRPr b="0" i="0" sz="1800" u="none" cap="none" strike="noStrike">
              <a:solidFill>
                <a:srgbClr val="8E4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N;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M;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&lt; loop code &gt;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0" name="Shape 420"/>
        <p:cNvGrpSpPr/>
        <p:nvPr/>
      </p:nvGrpSpPr>
      <p:grpSpPr>
        <a:xfrm>
          <a:off x="0" y="0"/>
          <a:ext cx="0" cy="0"/>
          <a:chOff x="0" y="0"/>
          <a:chExt cx="0" cy="0"/>
        </a:xfrm>
      </p:grpSpPr>
      <p:sp>
        <p:nvSpPr>
          <p:cNvPr id="421" name="Google Shape;421;p41"/>
          <p:cNvSpPr/>
          <p:nvPr/>
        </p:nvSpPr>
        <p:spPr>
          <a:xfrm>
            <a:off x="5860588" y="1302353"/>
            <a:ext cx="4626322" cy="1627768"/>
          </a:xfrm>
          <a:prstGeom prst="roundRect">
            <a:avLst>
              <a:gd fmla="val 16667" name="adj"/>
            </a:avLst>
          </a:prstGeom>
          <a:solidFill>
            <a:srgbClr val="E0E0E0"/>
          </a:solid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422" name="Google Shape;422;p41"/>
          <p:cNvSpPr txBox="1"/>
          <p:nvPr/>
        </p:nvSpPr>
        <p:spPr>
          <a:xfrm>
            <a:off x="7444938" y="2560789"/>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aphicFrame>
        <p:nvGraphicFramePr>
          <p:cNvPr id="423" name="Google Shape;423;p41"/>
          <p:cNvGraphicFramePr/>
          <p:nvPr/>
        </p:nvGraphicFramePr>
        <p:xfrm>
          <a:off x="6851944" y="1448487"/>
          <a:ext cx="3000000" cy="3000000"/>
        </p:xfrm>
        <a:graphic>
          <a:graphicData uri="http://schemas.openxmlformats.org/drawingml/2006/table">
            <a:tbl>
              <a:tblPr bandRow="1" firstRow="1">
                <a:noFill/>
                <a:tableStyleId>{D31FA679-CF05-4BF3-8591-5F8C6C506AC8}</a:tableStyleId>
              </a:tblPr>
              <a:tblGrid>
                <a:gridCol w="347475"/>
                <a:gridCol w="347475"/>
                <a:gridCol w="347475"/>
                <a:gridCol w="347475"/>
                <a:gridCol w="347475"/>
                <a:gridCol w="347475"/>
                <a:gridCol w="347475"/>
                <a:gridCol w="347475"/>
              </a:tblGrid>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r h="340475">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c>
                  <a:txBody>
                    <a:bodyPr/>
                    <a:lstStyle/>
                    <a:p>
                      <a:pPr indent="0" lvl="0" marL="0" marR="0" rtl="0" algn="l">
                        <a:spcBef>
                          <a:spcPts val="0"/>
                        </a:spcBef>
                        <a:spcAft>
                          <a:spcPts val="0"/>
                        </a:spcAft>
                        <a:buNone/>
                      </a:pPr>
                      <a:r>
                        <a:t/>
                      </a:r>
                      <a:endParaRPr sz="1800"/>
                    </a:p>
                  </a:txBody>
                  <a:tcPr marT="45725" marB="45725" marR="91450" marL="9145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0080A7"/>
                    </a:solidFill>
                  </a:tcPr>
                </a:tc>
              </a:tr>
            </a:tbl>
          </a:graphicData>
        </a:graphic>
      </p:graphicFrame>
      <p:sp>
        <p:nvSpPr>
          <p:cNvPr id="424" name="Google Shape;424;p41"/>
          <p:cNvSpPr txBox="1"/>
          <p:nvPr>
            <p:ph type="title"/>
          </p:nvPr>
        </p:nvSpPr>
        <p:spPr>
          <a:xfrm>
            <a:off x="419641" y="27641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1" i="0" lang="en-US" sz="3600" u="none" cap="none" strike="noStrike">
                <a:solidFill>
                  <a:srgbClr val="FF0000"/>
                </a:solidFill>
                <a:latin typeface="Arial"/>
                <a:ea typeface="Arial"/>
                <a:cs typeface="Arial"/>
                <a:sym typeface="Arial"/>
              </a:rPr>
              <a:t>GANG</a:t>
            </a:r>
            <a:r>
              <a:rPr b="0" i="0" lang="en-US" sz="3600" u="none" cap="none" strike="noStrike">
                <a:solidFill>
                  <a:schemeClr val="dk2"/>
                </a:solidFill>
                <a:latin typeface="Arial"/>
                <a:ea typeface="Arial"/>
                <a:cs typeface="Arial"/>
                <a:sym typeface="Arial"/>
              </a:rPr>
              <a:t> WORKER VECTOR</a:t>
            </a:r>
            <a:endParaRPr/>
          </a:p>
        </p:txBody>
      </p:sp>
      <p:sp>
        <p:nvSpPr>
          <p:cNvPr id="425" name="Google Shape;425;p41"/>
          <p:cNvSpPr txBox="1"/>
          <p:nvPr>
            <p:ph idx="1" type="body"/>
          </p:nvPr>
        </p:nvSpPr>
        <p:spPr>
          <a:xfrm>
            <a:off x="419641" y="1064525"/>
            <a:ext cx="5000160" cy="4556786"/>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our code example, we see that we are applying the </a:t>
            </a:r>
            <a:r>
              <a:rPr b="1" i="0" lang="en-US" sz="2000" u="none" cap="none" strike="noStrike">
                <a:solidFill>
                  <a:schemeClr val="dk2"/>
                </a:solidFill>
                <a:latin typeface="Arial"/>
                <a:ea typeface="Arial"/>
                <a:cs typeface="Arial"/>
                <a:sym typeface="Arial"/>
              </a:rPr>
              <a:t>gang</a:t>
            </a:r>
            <a:r>
              <a:rPr b="0" i="0" lang="en-US" sz="2000" u="none" cap="none" strike="noStrike">
                <a:solidFill>
                  <a:schemeClr val="dk2"/>
                </a:solidFill>
                <a:latin typeface="Arial"/>
                <a:ea typeface="Arial"/>
                <a:cs typeface="Arial"/>
                <a:sym typeface="Arial"/>
              </a:rPr>
              <a:t> clause to an outer-loop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means that the outer-loop iterations will be split across some number of gangs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These gangs will then execute in parallel with each other</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Whenever a parallel compute region is encountered, some number of gangs will be created</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programmer is able to specify exactly how many gangs to create</a:t>
            </a:r>
            <a:endParaRPr/>
          </a:p>
        </p:txBody>
      </p:sp>
      <p:sp>
        <p:nvSpPr>
          <p:cNvPr id="426" name="Google Shape;426;p41"/>
          <p:cNvSpPr txBox="1"/>
          <p:nvPr/>
        </p:nvSpPr>
        <p:spPr>
          <a:xfrm>
            <a:off x="5670308" y="3567650"/>
            <a:ext cx="5006881" cy="1588127"/>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 </a:t>
            </a:r>
            <a:r>
              <a:rPr b="1" i="0" lang="en-US" sz="1800" u="none" cap="none" strike="noStrike">
                <a:solidFill>
                  <a:srgbClr val="8E4000"/>
                </a:solidFill>
                <a:latin typeface="Consolas"/>
                <a:ea typeface="Consolas"/>
                <a:cs typeface="Consolas"/>
                <a:sym typeface="Consolas"/>
              </a:rPr>
              <a:t>gang</a:t>
            </a:r>
            <a:endParaRPr b="0" i="0" sz="1800" u="none" cap="none" strike="noStrike">
              <a:solidFill>
                <a:srgbClr val="8E4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N</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M</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&lt; loop code &gt;</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2"/>
          <p:cNvSpPr txBox="1"/>
          <p:nvPr>
            <p:ph type="title"/>
          </p:nvPr>
        </p:nvSpPr>
        <p:spPr>
          <a:xfrm>
            <a:off x="419641" y="27641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a:t>
            </a:r>
            <a:r>
              <a:rPr b="1" i="0" lang="en-US" sz="3600" u="none" cap="none" strike="noStrike">
                <a:solidFill>
                  <a:srgbClr val="FF0000"/>
                </a:solidFill>
                <a:latin typeface="Arial"/>
                <a:ea typeface="Arial"/>
                <a:cs typeface="Arial"/>
                <a:sym typeface="Arial"/>
              </a:rPr>
              <a:t>VECTOR</a:t>
            </a:r>
            <a:endParaRPr/>
          </a:p>
        </p:txBody>
      </p:sp>
      <p:sp>
        <p:nvSpPr>
          <p:cNvPr id="432" name="Google Shape;432;p42"/>
          <p:cNvSpPr txBox="1"/>
          <p:nvPr>
            <p:ph idx="1" type="body"/>
          </p:nvPr>
        </p:nvSpPr>
        <p:spPr>
          <a:xfrm>
            <a:off x="419641" y="1161961"/>
            <a:ext cx="5000160" cy="44730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 </a:t>
            </a:r>
            <a:r>
              <a:rPr b="1" i="0" lang="en-US" sz="2000" u="none" cap="none" strike="noStrike">
                <a:solidFill>
                  <a:schemeClr val="dk2"/>
                </a:solidFill>
                <a:latin typeface="Arial"/>
                <a:ea typeface="Arial"/>
                <a:cs typeface="Arial"/>
                <a:sym typeface="Arial"/>
              </a:rPr>
              <a:t>vector</a:t>
            </a:r>
            <a:r>
              <a:rPr b="0" i="0" lang="en-US" sz="2000" u="none" cap="none" strike="noStrike">
                <a:solidFill>
                  <a:schemeClr val="dk2"/>
                </a:solidFill>
                <a:latin typeface="Arial"/>
                <a:ea typeface="Arial"/>
                <a:cs typeface="Arial"/>
                <a:sym typeface="Arial"/>
              </a:rPr>
              <a:t> is the lowest level of parallelism</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Every gang will have </a:t>
            </a:r>
            <a:r>
              <a:rPr b="1" i="0" lang="en-US" sz="2000" u="none" cap="none" strike="noStrike">
                <a:solidFill>
                  <a:schemeClr val="dk2"/>
                </a:solidFill>
                <a:latin typeface="Arial"/>
                <a:ea typeface="Arial"/>
                <a:cs typeface="Arial"/>
                <a:sym typeface="Arial"/>
              </a:rPr>
              <a:t>at least 1 vector</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 vector has the ability to </a:t>
            </a:r>
            <a:r>
              <a:rPr b="1" i="0" lang="en-US" sz="2000" u="none" cap="none" strike="noStrike">
                <a:solidFill>
                  <a:schemeClr val="dk2"/>
                </a:solidFill>
                <a:latin typeface="Arial"/>
                <a:ea typeface="Arial"/>
                <a:cs typeface="Arial"/>
                <a:sym typeface="Arial"/>
              </a:rPr>
              <a:t>run a single instruction</a:t>
            </a:r>
            <a:r>
              <a:rPr b="0" i="0" lang="en-US" sz="2000" u="none" cap="none" strike="noStrike">
                <a:solidFill>
                  <a:schemeClr val="dk2"/>
                </a:solidFill>
                <a:latin typeface="Arial"/>
                <a:ea typeface="Arial"/>
                <a:cs typeface="Arial"/>
                <a:sym typeface="Arial"/>
              </a:rPr>
              <a:t> on </a:t>
            </a:r>
            <a:r>
              <a:rPr b="1" i="0" lang="en-US" sz="2000" u="none" cap="none" strike="noStrike">
                <a:solidFill>
                  <a:schemeClr val="dk2"/>
                </a:solidFill>
                <a:latin typeface="Arial"/>
                <a:ea typeface="Arial"/>
                <a:cs typeface="Arial"/>
                <a:sym typeface="Arial"/>
              </a:rPr>
              <a:t>multiple data elements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Many different architectures can implement vectors in different ways, however, OpenACC allows for us to define them in a general, non-hardware-specific way</a:t>
            </a:r>
            <a:endParaRPr/>
          </a:p>
        </p:txBody>
      </p:sp>
      <p:sp>
        <p:nvSpPr>
          <p:cNvPr id="433" name="Google Shape;433;p42"/>
          <p:cNvSpPr/>
          <p:nvPr/>
        </p:nvSpPr>
        <p:spPr>
          <a:xfrm>
            <a:off x="6219037" y="2054223"/>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34" name="Google Shape;434;p42"/>
          <p:cNvSpPr/>
          <p:nvPr/>
        </p:nvSpPr>
        <p:spPr>
          <a:xfrm>
            <a:off x="6742331" y="2054222"/>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35" name="Google Shape;435;p42"/>
          <p:cNvSpPr/>
          <p:nvPr/>
        </p:nvSpPr>
        <p:spPr>
          <a:xfrm>
            <a:off x="7263214" y="2054221"/>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36" name="Google Shape;436;p42"/>
          <p:cNvSpPr/>
          <p:nvPr/>
        </p:nvSpPr>
        <p:spPr>
          <a:xfrm>
            <a:off x="7786508" y="2054221"/>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37" name="Google Shape;437;p42"/>
          <p:cNvSpPr/>
          <p:nvPr/>
        </p:nvSpPr>
        <p:spPr>
          <a:xfrm>
            <a:off x="8307391" y="2054221"/>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38" name="Google Shape;438;p42"/>
          <p:cNvSpPr/>
          <p:nvPr/>
        </p:nvSpPr>
        <p:spPr>
          <a:xfrm>
            <a:off x="8830685" y="2054220"/>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39" name="Google Shape;439;p42"/>
          <p:cNvSpPr/>
          <p:nvPr/>
        </p:nvSpPr>
        <p:spPr>
          <a:xfrm>
            <a:off x="9351568" y="2054220"/>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40" name="Google Shape;440;p42"/>
          <p:cNvSpPr/>
          <p:nvPr/>
        </p:nvSpPr>
        <p:spPr>
          <a:xfrm>
            <a:off x="9872451" y="2054220"/>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41" name="Google Shape;441;p42"/>
          <p:cNvSpPr txBox="1"/>
          <p:nvPr/>
        </p:nvSpPr>
        <p:spPr>
          <a:xfrm>
            <a:off x="6895051" y="1592554"/>
            <a:ext cx="2824680"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dk2"/>
                </a:solidFill>
                <a:latin typeface="Trebuchet MS"/>
                <a:ea typeface="Trebuchet MS"/>
                <a:cs typeface="Trebuchet MS"/>
                <a:sym typeface="Trebuchet MS"/>
              </a:rPr>
              <a:t>Vector</a:t>
            </a:r>
            <a:endParaRPr/>
          </a:p>
        </p:txBody>
      </p:sp>
      <p:cxnSp>
        <p:nvCxnSpPr>
          <p:cNvPr id="442" name="Google Shape;442;p42"/>
          <p:cNvCxnSpPr/>
          <p:nvPr/>
        </p:nvCxnSpPr>
        <p:spPr>
          <a:xfrm>
            <a:off x="8948678" y="1844287"/>
            <a:ext cx="1185420" cy="0"/>
          </a:xfrm>
          <a:prstGeom prst="straightConnector1">
            <a:avLst/>
          </a:prstGeom>
          <a:noFill/>
          <a:ln cap="flat" cmpd="sng" w="31750">
            <a:solidFill>
              <a:schemeClr val="dk2"/>
            </a:solidFill>
            <a:prstDash val="solid"/>
            <a:round/>
            <a:headEnd len="sm" w="sm" type="none"/>
            <a:tailEnd len="med" w="med" type="stealth"/>
          </a:ln>
        </p:spPr>
      </p:cxnSp>
      <p:cxnSp>
        <p:nvCxnSpPr>
          <p:cNvPr id="443" name="Google Shape;443;p42"/>
          <p:cNvCxnSpPr/>
          <p:nvPr/>
        </p:nvCxnSpPr>
        <p:spPr>
          <a:xfrm rot="10800000">
            <a:off x="6480684" y="1823386"/>
            <a:ext cx="1227803" cy="0"/>
          </a:xfrm>
          <a:prstGeom prst="straightConnector1">
            <a:avLst/>
          </a:prstGeom>
          <a:noFill/>
          <a:ln cap="flat" cmpd="sng" w="31750">
            <a:solidFill>
              <a:schemeClr val="dk2"/>
            </a:solidFill>
            <a:prstDash val="solid"/>
            <a:round/>
            <a:headEnd len="sm" w="sm" type="none"/>
            <a:tailEnd len="med" w="med" type="stealth"/>
          </a:ln>
        </p:spPr>
      </p:cxnSp>
    </p:spTree>
  </p:cSld>
  <p:clrMapOvr>
    <a:masterClrMapping/>
  </p:clrMapOvr>
  <mc:AlternateContent>
    <mc:Choice Requires="p14">
      <p:transition spd="slow" p14:dur="700">
        <p:fad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3"/>
          <p:cNvSpPr txBox="1"/>
          <p:nvPr>
            <p:ph type="title"/>
          </p:nvPr>
        </p:nvSpPr>
        <p:spPr>
          <a:xfrm>
            <a:off x="419641" y="27641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a:t>
            </a:r>
            <a:r>
              <a:rPr b="1" i="0" lang="en-US" sz="3600" u="none" cap="none" strike="noStrike">
                <a:solidFill>
                  <a:srgbClr val="FF0000"/>
                </a:solidFill>
                <a:latin typeface="Arial"/>
                <a:ea typeface="Arial"/>
                <a:cs typeface="Arial"/>
                <a:sym typeface="Arial"/>
              </a:rPr>
              <a:t>VECTOR</a:t>
            </a:r>
            <a:endParaRPr/>
          </a:p>
        </p:txBody>
      </p:sp>
      <p:sp>
        <p:nvSpPr>
          <p:cNvPr id="449" name="Google Shape;449;p43"/>
          <p:cNvSpPr txBox="1"/>
          <p:nvPr>
            <p:ph idx="1" type="body"/>
          </p:nvPr>
        </p:nvSpPr>
        <p:spPr>
          <a:xfrm>
            <a:off x="419641" y="1631021"/>
            <a:ext cx="5000160" cy="2624047"/>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our code example, the inner-loop iterations will be evenly divided across a vector</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means that those loop iterations will be executing in parallel with one-another</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Any loop that is </a:t>
            </a:r>
            <a:r>
              <a:rPr b="1" i="0" lang="en-US" sz="2000" u="none" cap="none" strike="noStrike">
                <a:solidFill>
                  <a:schemeClr val="dk2"/>
                </a:solidFill>
                <a:latin typeface="Arial"/>
                <a:ea typeface="Arial"/>
                <a:cs typeface="Arial"/>
                <a:sym typeface="Arial"/>
              </a:rPr>
              <a:t>inside</a:t>
            </a:r>
            <a:r>
              <a:rPr b="0" i="0" lang="en-US" sz="2000" u="none" cap="none" strike="noStrike">
                <a:solidFill>
                  <a:schemeClr val="dk2"/>
                </a:solidFill>
                <a:latin typeface="Arial"/>
                <a:ea typeface="Arial"/>
                <a:cs typeface="Arial"/>
                <a:sym typeface="Arial"/>
              </a:rPr>
              <a:t> of our vector loop cannot be parallelized further</a:t>
            </a:r>
            <a:endParaRPr/>
          </a:p>
        </p:txBody>
      </p:sp>
      <p:sp>
        <p:nvSpPr>
          <p:cNvPr id="450" name="Google Shape;450;p43"/>
          <p:cNvSpPr/>
          <p:nvPr/>
        </p:nvSpPr>
        <p:spPr>
          <a:xfrm>
            <a:off x="6219037" y="2054223"/>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51" name="Google Shape;451;p43"/>
          <p:cNvSpPr/>
          <p:nvPr/>
        </p:nvSpPr>
        <p:spPr>
          <a:xfrm>
            <a:off x="6742331" y="2054222"/>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52" name="Google Shape;452;p43"/>
          <p:cNvSpPr/>
          <p:nvPr/>
        </p:nvSpPr>
        <p:spPr>
          <a:xfrm>
            <a:off x="7263214" y="2054221"/>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53" name="Google Shape;453;p43"/>
          <p:cNvSpPr/>
          <p:nvPr/>
        </p:nvSpPr>
        <p:spPr>
          <a:xfrm>
            <a:off x="7786508" y="2054221"/>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54" name="Google Shape;454;p43"/>
          <p:cNvSpPr/>
          <p:nvPr/>
        </p:nvSpPr>
        <p:spPr>
          <a:xfrm>
            <a:off x="8307391" y="2054221"/>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55" name="Google Shape;455;p43"/>
          <p:cNvSpPr/>
          <p:nvPr/>
        </p:nvSpPr>
        <p:spPr>
          <a:xfrm>
            <a:off x="8830685" y="2054220"/>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56" name="Google Shape;456;p43"/>
          <p:cNvSpPr/>
          <p:nvPr/>
        </p:nvSpPr>
        <p:spPr>
          <a:xfrm>
            <a:off x="9351568" y="2054220"/>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57" name="Google Shape;457;p43"/>
          <p:cNvSpPr/>
          <p:nvPr/>
        </p:nvSpPr>
        <p:spPr>
          <a:xfrm>
            <a:off x="9872451" y="2054220"/>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58" name="Google Shape;458;p43"/>
          <p:cNvSpPr txBox="1"/>
          <p:nvPr/>
        </p:nvSpPr>
        <p:spPr>
          <a:xfrm>
            <a:off x="6895051" y="1592554"/>
            <a:ext cx="2824680"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dk2"/>
                </a:solidFill>
                <a:latin typeface="Trebuchet MS"/>
                <a:ea typeface="Trebuchet MS"/>
                <a:cs typeface="Trebuchet MS"/>
                <a:sym typeface="Trebuchet MS"/>
              </a:rPr>
              <a:t>Vector</a:t>
            </a:r>
            <a:endParaRPr/>
          </a:p>
        </p:txBody>
      </p:sp>
      <p:cxnSp>
        <p:nvCxnSpPr>
          <p:cNvPr id="459" name="Google Shape;459;p43"/>
          <p:cNvCxnSpPr/>
          <p:nvPr/>
        </p:nvCxnSpPr>
        <p:spPr>
          <a:xfrm>
            <a:off x="8948678" y="1844287"/>
            <a:ext cx="1185420" cy="0"/>
          </a:xfrm>
          <a:prstGeom prst="straightConnector1">
            <a:avLst/>
          </a:prstGeom>
          <a:noFill/>
          <a:ln cap="flat" cmpd="sng" w="31750">
            <a:solidFill>
              <a:schemeClr val="dk2"/>
            </a:solidFill>
            <a:prstDash val="solid"/>
            <a:round/>
            <a:headEnd len="sm" w="sm" type="none"/>
            <a:tailEnd len="med" w="med" type="stealth"/>
          </a:ln>
        </p:spPr>
      </p:cxnSp>
      <p:cxnSp>
        <p:nvCxnSpPr>
          <p:cNvPr id="460" name="Google Shape;460;p43"/>
          <p:cNvCxnSpPr/>
          <p:nvPr/>
        </p:nvCxnSpPr>
        <p:spPr>
          <a:xfrm rot="10800000">
            <a:off x="6480684" y="1823386"/>
            <a:ext cx="1227803" cy="0"/>
          </a:xfrm>
          <a:prstGeom prst="straightConnector1">
            <a:avLst/>
          </a:prstGeom>
          <a:noFill/>
          <a:ln cap="flat" cmpd="sng" w="31750">
            <a:solidFill>
              <a:schemeClr val="dk2"/>
            </a:solidFill>
            <a:prstDash val="solid"/>
            <a:round/>
            <a:headEnd len="sm" w="sm" type="none"/>
            <a:tailEnd len="med" w="med" type="stealth"/>
          </a:ln>
        </p:spPr>
      </p:cxnSp>
      <p:sp>
        <p:nvSpPr>
          <p:cNvPr id="461" name="Google Shape;461;p43"/>
          <p:cNvSpPr txBox="1"/>
          <p:nvPr/>
        </p:nvSpPr>
        <p:spPr>
          <a:xfrm>
            <a:off x="5803950" y="3786008"/>
            <a:ext cx="5006881" cy="13388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 gang</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N;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#pragma acc loop </a:t>
            </a:r>
            <a:r>
              <a:rPr b="1" i="0" lang="en-US" sz="1800" u="none" cap="none" strike="noStrike">
                <a:solidFill>
                  <a:srgbClr val="8E4000"/>
                </a:solidFill>
                <a:latin typeface="Consolas"/>
                <a:ea typeface="Consolas"/>
                <a:cs typeface="Consolas"/>
                <a:sym typeface="Consolas"/>
              </a:rPr>
              <a:t>vector</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M;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&lt; loop code &gt;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5" name="Shape 465"/>
        <p:cNvGrpSpPr/>
        <p:nvPr/>
      </p:nvGrpSpPr>
      <p:grpSpPr>
        <a:xfrm>
          <a:off x="0" y="0"/>
          <a:ext cx="0" cy="0"/>
          <a:chOff x="0" y="0"/>
          <a:chExt cx="0" cy="0"/>
        </a:xfrm>
      </p:grpSpPr>
      <p:sp>
        <p:nvSpPr>
          <p:cNvPr id="466" name="Google Shape;466;p44"/>
          <p:cNvSpPr txBox="1"/>
          <p:nvPr>
            <p:ph type="title"/>
          </p:nvPr>
        </p:nvSpPr>
        <p:spPr>
          <a:xfrm>
            <a:off x="419641" y="27641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a:t>
            </a:r>
            <a:r>
              <a:rPr b="1" i="0" lang="en-US" sz="3600" u="none" cap="none" strike="noStrike">
                <a:solidFill>
                  <a:srgbClr val="FF0000"/>
                </a:solidFill>
                <a:latin typeface="Arial"/>
                <a:ea typeface="Arial"/>
                <a:cs typeface="Arial"/>
                <a:sym typeface="Arial"/>
              </a:rPr>
              <a:t>VECTOR</a:t>
            </a:r>
            <a:endParaRPr/>
          </a:p>
        </p:txBody>
      </p:sp>
      <p:sp>
        <p:nvSpPr>
          <p:cNvPr id="467" name="Google Shape;467;p44"/>
          <p:cNvSpPr txBox="1"/>
          <p:nvPr>
            <p:ph idx="1" type="body"/>
          </p:nvPr>
        </p:nvSpPr>
        <p:spPr>
          <a:xfrm>
            <a:off x="419641" y="1631021"/>
            <a:ext cx="5000160" cy="2624047"/>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our code example, the inner-loop iterations will be evenly divided across a vector</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means that those loop iterations will be executing in parallel with one-another</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Any loop that is </a:t>
            </a:r>
            <a:r>
              <a:rPr b="1" i="0" lang="en-US" sz="2000" u="none" cap="none" strike="noStrike">
                <a:solidFill>
                  <a:schemeClr val="dk2"/>
                </a:solidFill>
                <a:latin typeface="Arial"/>
                <a:ea typeface="Arial"/>
                <a:cs typeface="Arial"/>
                <a:sym typeface="Arial"/>
              </a:rPr>
              <a:t>inside</a:t>
            </a:r>
            <a:r>
              <a:rPr b="0" i="0" lang="en-US" sz="2000" u="none" cap="none" strike="noStrike">
                <a:solidFill>
                  <a:schemeClr val="dk2"/>
                </a:solidFill>
                <a:latin typeface="Arial"/>
                <a:ea typeface="Arial"/>
                <a:cs typeface="Arial"/>
                <a:sym typeface="Arial"/>
              </a:rPr>
              <a:t> of our vector loop cannot be parallelized further</a:t>
            </a:r>
            <a:endParaRPr/>
          </a:p>
        </p:txBody>
      </p:sp>
      <p:sp>
        <p:nvSpPr>
          <p:cNvPr id="468" name="Google Shape;468;p44"/>
          <p:cNvSpPr/>
          <p:nvPr/>
        </p:nvSpPr>
        <p:spPr>
          <a:xfrm>
            <a:off x="6219037" y="2054223"/>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69" name="Google Shape;469;p44"/>
          <p:cNvSpPr/>
          <p:nvPr/>
        </p:nvSpPr>
        <p:spPr>
          <a:xfrm>
            <a:off x="6742331" y="2054222"/>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70" name="Google Shape;470;p44"/>
          <p:cNvSpPr/>
          <p:nvPr/>
        </p:nvSpPr>
        <p:spPr>
          <a:xfrm>
            <a:off x="7263214" y="2054221"/>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71" name="Google Shape;471;p44"/>
          <p:cNvSpPr/>
          <p:nvPr/>
        </p:nvSpPr>
        <p:spPr>
          <a:xfrm>
            <a:off x="7786508" y="2054221"/>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72" name="Google Shape;472;p44"/>
          <p:cNvSpPr/>
          <p:nvPr/>
        </p:nvSpPr>
        <p:spPr>
          <a:xfrm>
            <a:off x="8307391" y="2054221"/>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73" name="Google Shape;473;p44"/>
          <p:cNvSpPr/>
          <p:nvPr/>
        </p:nvSpPr>
        <p:spPr>
          <a:xfrm>
            <a:off x="8830685" y="2054220"/>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74" name="Google Shape;474;p44"/>
          <p:cNvSpPr/>
          <p:nvPr/>
        </p:nvSpPr>
        <p:spPr>
          <a:xfrm>
            <a:off x="9351568" y="2054220"/>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75" name="Google Shape;475;p44"/>
          <p:cNvSpPr/>
          <p:nvPr/>
        </p:nvSpPr>
        <p:spPr>
          <a:xfrm>
            <a:off x="9872451" y="2054220"/>
            <a:ext cx="523294" cy="544915"/>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76" name="Google Shape;476;p44"/>
          <p:cNvSpPr txBox="1"/>
          <p:nvPr/>
        </p:nvSpPr>
        <p:spPr>
          <a:xfrm>
            <a:off x="6895051" y="1592554"/>
            <a:ext cx="2824680"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chemeClr val="dk2"/>
                </a:solidFill>
                <a:latin typeface="Trebuchet MS"/>
                <a:ea typeface="Trebuchet MS"/>
                <a:cs typeface="Trebuchet MS"/>
                <a:sym typeface="Trebuchet MS"/>
              </a:rPr>
              <a:t>Vector</a:t>
            </a:r>
            <a:endParaRPr/>
          </a:p>
        </p:txBody>
      </p:sp>
      <p:cxnSp>
        <p:nvCxnSpPr>
          <p:cNvPr id="477" name="Google Shape;477;p44"/>
          <p:cNvCxnSpPr/>
          <p:nvPr/>
        </p:nvCxnSpPr>
        <p:spPr>
          <a:xfrm>
            <a:off x="8948678" y="1844287"/>
            <a:ext cx="1185420" cy="0"/>
          </a:xfrm>
          <a:prstGeom prst="straightConnector1">
            <a:avLst/>
          </a:prstGeom>
          <a:noFill/>
          <a:ln cap="flat" cmpd="sng" w="31750">
            <a:solidFill>
              <a:schemeClr val="dk2"/>
            </a:solidFill>
            <a:prstDash val="solid"/>
            <a:round/>
            <a:headEnd len="sm" w="sm" type="none"/>
            <a:tailEnd len="med" w="med" type="stealth"/>
          </a:ln>
        </p:spPr>
      </p:cxnSp>
      <p:cxnSp>
        <p:nvCxnSpPr>
          <p:cNvPr id="478" name="Google Shape;478;p44"/>
          <p:cNvCxnSpPr/>
          <p:nvPr/>
        </p:nvCxnSpPr>
        <p:spPr>
          <a:xfrm rot="10800000">
            <a:off x="6480684" y="1823386"/>
            <a:ext cx="1227803" cy="0"/>
          </a:xfrm>
          <a:prstGeom prst="straightConnector1">
            <a:avLst/>
          </a:prstGeom>
          <a:noFill/>
          <a:ln cap="flat" cmpd="sng" w="31750">
            <a:solidFill>
              <a:schemeClr val="dk2"/>
            </a:solidFill>
            <a:prstDash val="solid"/>
            <a:round/>
            <a:headEnd len="sm" w="sm" type="none"/>
            <a:tailEnd len="med" w="med" type="stealth"/>
          </a:ln>
        </p:spPr>
      </p:cxnSp>
      <p:sp>
        <p:nvSpPr>
          <p:cNvPr id="479" name="Google Shape;479;p44"/>
          <p:cNvSpPr txBox="1"/>
          <p:nvPr/>
        </p:nvSpPr>
        <p:spPr>
          <a:xfrm>
            <a:off x="5803950" y="3536710"/>
            <a:ext cx="5006881" cy="1837426"/>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 gang</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N </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!$acc loop </a:t>
            </a:r>
            <a:r>
              <a:rPr b="1" i="0" lang="en-US" sz="1800" u="none" cap="none" strike="noStrike">
                <a:solidFill>
                  <a:srgbClr val="8E4000"/>
                </a:solidFill>
                <a:latin typeface="Consolas"/>
                <a:ea typeface="Consolas"/>
                <a:cs typeface="Consolas"/>
                <a:sym typeface="Consolas"/>
              </a:rPr>
              <a:t>vector</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M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&lt; loop code &gt;</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45"/>
          <p:cNvSpPr/>
          <p:nvPr/>
        </p:nvSpPr>
        <p:spPr>
          <a:xfrm>
            <a:off x="9248783" y="1635874"/>
            <a:ext cx="208230" cy="755960"/>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485" name="Google Shape;485;p45"/>
          <p:cNvSpPr txBox="1"/>
          <p:nvPr/>
        </p:nvSpPr>
        <p:spPr>
          <a:xfrm>
            <a:off x="9369321" y="1823778"/>
            <a:ext cx="1372418"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3 Workers</a:t>
            </a:r>
            <a:endParaRPr/>
          </a:p>
        </p:txBody>
      </p:sp>
      <p:sp>
        <p:nvSpPr>
          <p:cNvPr id="486" name="Google Shape;486;p45"/>
          <p:cNvSpPr/>
          <p:nvPr/>
        </p:nvSpPr>
        <p:spPr>
          <a:xfrm>
            <a:off x="6238752"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87" name="Google Shape;487;p45"/>
          <p:cNvSpPr/>
          <p:nvPr/>
        </p:nvSpPr>
        <p:spPr>
          <a:xfrm>
            <a:off x="6586811"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88" name="Google Shape;488;p45"/>
          <p:cNvSpPr/>
          <p:nvPr/>
        </p:nvSpPr>
        <p:spPr>
          <a:xfrm>
            <a:off x="6934870"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89" name="Google Shape;489;p45"/>
          <p:cNvSpPr/>
          <p:nvPr/>
        </p:nvSpPr>
        <p:spPr>
          <a:xfrm>
            <a:off x="7282929"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0" name="Google Shape;490;p45"/>
          <p:cNvSpPr/>
          <p:nvPr/>
        </p:nvSpPr>
        <p:spPr>
          <a:xfrm>
            <a:off x="7630988"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1" name="Google Shape;491;p45"/>
          <p:cNvSpPr/>
          <p:nvPr/>
        </p:nvSpPr>
        <p:spPr>
          <a:xfrm>
            <a:off x="7979047"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2" name="Google Shape;492;p45"/>
          <p:cNvSpPr/>
          <p:nvPr/>
        </p:nvSpPr>
        <p:spPr>
          <a:xfrm>
            <a:off x="8327106"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3" name="Google Shape;493;p45"/>
          <p:cNvSpPr/>
          <p:nvPr/>
        </p:nvSpPr>
        <p:spPr>
          <a:xfrm>
            <a:off x="8675165"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4" name="Google Shape;494;p45"/>
          <p:cNvSpPr/>
          <p:nvPr/>
        </p:nvSpPr>
        <p:spPr>
          <a:xfrm>
            <a:off x="6246160"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5" name="Google Shape;495;p45"/>
          <p:cNvSpPr/>
          <p:nvPr/>
        </p:nvSpPr>
        <p:spPr>
          <a:xfrm>
            <a:off x="6594219"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6" name="Google Shape;496;p45"/>
          <p:cNvSpPr/>
          <p:nvPr/>
        </p:nvSpPr>
        <p:spPr>
          <a:xfrm>
            <a:off x="6942278"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7" name="Google Shape;497;p45"/>
          <p:cNvSpPr/>
          <p:nvPr/>
        </p:nvSpPr>
        <p:spPr>
          <a:xfrm>
            <a:off x="7290337"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8" name="Google Shape;498;p45"/>
          <p:cNvSpPr/>
          <p:nvPr/>
        </p:nvSpPr>
        <p:spPr>
          <a:xfrm>
            <a:off x="7638396"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499" name="Google Shape;499;p45"/>
          <p:cNvSpPr/>
          <p:nvPr/>
        </p:nvSpPr>
        <p:spPr>
          <a:xfrm>
            <a:off x="7986455"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0" name="Google Shape;500;p45"/>
          <p:cNvSpPr/>
          <p:nvPr/>
        </p:nvSpPr>
        <p:spPr>
          <a:xfrm>
            <a:off x="8334514"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1" name="Google Shape;501;p45"/>
          <p:cNvSpPr/>
          <p:nvPr/>
        </p:nvSpPr>
        <p:spPr>
          <a:xfrm>
            <a:off x="8682573"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2" name="Google Shape;502;p45"/>
          <p:cNvSpPr/>
          <p:nvPr/>
        </p:nvSpPr>
        <p:spPr>
          <a:xfrm>
            <a:off x="6246160"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3" name="Google Shape;503;p45"/>
          <p:cNvSpPr/>
          <p:nvPr/>
        </p:nvSpPr>
        <p:spPr>
          <a:xfrm>
            <a:off x="6594219"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4" name="Google Shape;504;p45"/>
          <p:cNvSpPr/>
          <p:nvPr/>
        </p:nvSpPr>
        <p:spPr>
          <a:xfrm>
            <a:off x="6942278"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5" name="Google Shape;505;p45"/>
          <p:cNvSpPr/>
          <p:nvPr/>
        </p:nvSpPr>
        <p:spPr>
          <a:xfrm>
            <a:off x="7290337"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6" name="Google Shape;506;p45"/>
          <p:cNvSpPr/>
          <p:nvPr/>
        </p:nvSpPr>
        <p:spPr>
          <a:xfrm>
            <a:off x="7638396"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7" name="Google Shape;507;p45"/>
          <p:cNvSpPr/>
          <p:nvPr/>
        </p:nvSpPr>
        <p:spPr>
          <a:xfrm>
            <a:off x="7986455"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8" name="Google Shape;508;p45"/>
          <p:cNvSpPr/>
          <p:nvPr/>
        </p:nvSpPr>
        <p:spPr>
          <a:xfrm>
            <a:off x="8334514"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9" name="Google Shape;509;p45"/>
          <p:cNvSpPr/>
          <p:nvPr/>
        </p:nvSpPr>
        <p:spPr>
          <a:xfrm>
            <a:off x="8682573"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10" name="Google Shape;510;p45"/>
          <p:cNvSpPr txBox="1"/>
          <p:nvPr>
            <p:ph type="title"/>
          </p:nvPr>
        </p:nvSpPr>
        <p:spPr>
          <a:xfrm>
            <a:off x="419641" y="27641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a:t>
            </a:r>
            <a:r>
              <a:rPr b="1" i="0" lang="en-US" sz="3600" u="none" cap="none" strike="noStrike">
                <a:solidFill>
                  <a:srgbClr val="FF0000"/>
                </a:solidFill>
                <a:latin typeface="Arial"/>
                <a:ea typeface="Arial"/>
                <a:cs typeface="Arial"/>
                <a:sym typeface="Arial"/>
              </a:rPr>
              <a:t>WORKER</a:t>
            </a:r>
            <a:r>
              <a:rPr b="0" i="0" lang="en-US" sz="3600" u="none" cap="none" strike="noStrike">
                <a:solidFill>
                  <a:schemeClr val="dk2"/>
                </a:solidFill>
                <a:latin typeface="Arial"/>
                <a:ea typeface="Arial"/>
                <a:cs typeface="Arial"/>
                <a:sym typeface="Arial"/>
              </a:rPr>
              <a:t> VECTOR</a:t>
            </a:r>
            <a:endParaRPr/>
          </a:p>
        </p:txBody>
      </p:sp>
      <p:sp>
        <p:nvSpPr>
          <p:cNvPr id="511" name="Google Shape;511;p45"/>
          <p:cNvSpPr txBox="1"/>
          <p:nvPr>
            <p:ph idx="1" type="body"/>
          </p:nvPr>
        </p:nvSpPr>
        <p:spPr>
          <a:xfrm>
            <a:off x="455731" y="1304368"/>
            <a:ext cx="5000160" cy="44730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chemeClr val="dk2"/>
                </a:solidFill>
                <a:latin typeface="Arial"/>
                <a:ea typeface="Arial"/>
                <a:cs typeface="Arial"/>
                <a:sym typeface="Arial"/>
              </a:rPr>
              <a:t>worker clause</a:t>
            </a:r>
            <a:r>
              <a:rPr b="0" i="0" lang="en-US" sz="2000" u="none" cap="none" strike="noStrike">
                <a:solidFill>
                  <a:schemeClr val="dk2"/>
                </a:solidFill>
                <a:latin typeface="Arial"/>
                <a:ea typeface="Arial"/>
                <a:cs typeface="Arial"/>
                <a:sym typeface="Arial"/>
              </a:rPr>
              <a:t> is a way for the programmer to have </a:t>
            </a:r>
            <a:r>
              <a:rPr b="1" i="0" lang="en-US" sz="2000" u="none" cap="none" strike="noStrike">
                <a:solidFill>
                  <a:schemeClr val="dk2"/>
                </a:solidFill>
                <a:latin typeface="Arial"/>
                <a:ea typeface="Arial"/>
                <a:cs typeface="Arial"/>
                <a:sym typeface="Arial"/>
              </a:rPr>
              <a:t>multiple vectors</a:t>
            </a:r>
            <a:r>
              <a:rPr b="0" i="0" lang="en-US" sz="2000" u="none" cap="none" strike="noStrike">
                <a:solidFill>
                  <a:schemeClr val="dk2"/>
                </a:solidFill>
                <a:latin typeface="Arial"/>
                <a:ea typeface="Arial"/>
                <a:cs typeface="Arial"/>
                <a:sym typeface="Arial"/>
              </a:rPr>
              <a:t> within a gang</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primary use of the worker clause is to split up one large vector into multiple smaller vectors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can be useful when our inner parallel loops are very small, and will not benefit from having a large vector</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46"/>
          <p:cNvSpPr/>
          <p:nvPr/>
        </p:nvSpPr>
        <p:spPr>
          <a:xfrm>
            <a:off x="9248783" y="1635874"/>
            <a:ext cx="208230" cy="755960"/>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517" name="Google Shape;517;p46"/>
          <p:cNvSpPr txBox="1"/>
          <p:nvPr/>
        </p:nvSpPr>
        <p:spPr>
          <a:xfrm>
            <a:off x="9369321" y="1823778"/>
            <a:ext cx="1372418"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3 Workers</a:t>
            </a:r>
            <a:endParaRPr/>
          </a:p>
        </p:txBody>
      </p:sp>
      <p:sp>
        <p:nvSpPr>
          <p:cNvPr id="518" name="Google Shape;518;p46"/>
          <p:cNvSpPr/>
          <p:nvPr/>
        </p:nvSpPr>
        <p:spPr>
          <a:xfrm>
            <a:off x="6238752"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19" name="Google Shape;519;p46"/>
          <p:cNvSpPr/>
          <p:nvPr/>
        </p:nvSpPr>
        <p:spPr>
          <a:xfrm>
            <a:off x="6586811"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0" name="Google Shape;520;p46"/>
          <p:cNvSpPr/>
          <p:nvPr/>
        </p:nvSpPr>
        <p:spPr>
          <a:xfrm>
            <a:off x="6934870"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1" name="Google Shape;521;p46"/>
          <p:cNvSpPr/>
          <p:nvPr/>
        </p:nvSpPr>
        <p:spPr>
          <a:xfrm>
            <a:off x="7282929"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2" name="Google Shape;522;p46"/>
          <p:cNvSpPr/>
          <p:nvPr/>
        </p:nvSpPr>
        <p:spPr>
          <a:xfrm>
            <a:off x="7630988"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3" name="Google Shape;523;p46"/>
          <p:cNvSpPr/>
          <p:nvPr/>
        </p:nvSpPr>
        <p:spPr>
          <a:xfrm>
            <a:off x="7979047"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4" name="Google Shape;524;p46"/>
          <p:cNvSpPr/>
          <p:nvPr/>
        </p:nvSpPr>
        <p:spPr>
          <a:xfrm>
            <a:off x="8327106"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5" name="Google Shape;525;p46"/>
          <p:cNvSpPr/>
          <p:nvPr/>
        </p:nvSpPr>
        <p:spPr>
          <a:xfrm>
            <a:off x="8675165"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6" name="Google Shape;526;p46"/>
          <p:cNvSpPr/>
          <p:nvPr/>
        </p:nvSpPr>
        <p:spPr>
          <a:xfrm>
            <a:off x="6246160"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7" name="Google Shape;527;p46"/>
          <p:cNvSpPr/>
          <p:nvPr/>
        </p:nvSpPr>
        <p:spPr>
          <a:xfrm>
            <a:off x="6594219"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8" name="Google Shape;528;p46"/>
          <p:cNvSpPr/>
          <p:nvPr/>
        </p:nvSpPr>
        <p:spPr>
          <a:xfrm>
            <a:off x="6942278"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9" name="Google Shape;529;p46"/>
          <p:cNvSpPr/>
          <p:nvPr/>
        </p:nvSpPr>
        <p:spPr>
          <a:xfrm>
            <a:off x="7290337"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0" name="Google Shape;530;p46"/>
          <p:cNvSpPr/>
          <p:nvPr/>
        </p:nvSpPr>
        <p:spPr>
          <a:xfrm>
            <a:off x="7638396"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1" name="Google Shape;531;p46"/>
          <p:cNvSpPr/>
          <p:nvPr/>
        </p:nvSpPr>
        <p:spPr>
          <a:xfrm>
            <a:off x="7986455"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2" name="Google Shape;532;p46"/>
          <p:cNvSpPr/>
          <p:nvPr/>
        </p:nvSpPr>
        <p:spPr>
          <a:xfrm>
            <a:off x="8334514"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3" name="Google Shape;533;p46"/>
          <p:cNvSpPr/>
          <p:nvPr/>
        </p:nvSpPr>
        <p:spPr>
          <a:xfrm>
            <a:off x="8682573"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4" name="Google Shape;534;p46"/>
          <p:cNvSpPr/>
          <p:nvPr/>
        </p:nvSpPr>
        <p:spPr>
          <a:xfrm>
            <a:off x="6246160"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5" name="Google Shape;535;p46"/>
          <p:cNvSpPr/>
          <p:nvPr/>
        </p:nvSpPr>
        <p:spPr>
          <a:xfrm>
            <a:off x="6594219"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6" name="Google Shape;536;p46"/>
          <p:cNvSpPr/>
          <p:nvPr/>
        </p:nvSpPr>
        <p:spPr>
          <a:xfrm>
            <a:off x="6942278"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7" name="Google Shape;537;p46"/>
          <p:cNvSpPr/>
          <p:nvPr/>
        </p:nvSpPr>
        <p:spPr>
          <a:xfrm>
            <a:off x="7290337"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8" name="Google Shape;538;p46"/>
          <p:cNvSpPr/>
          <p:nvPr/>
        </p:nvSpPr>
        <p:spPr>
          <a:xfrm>
            <a:off x="7638396"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9" name="Google Shape;539;p46"/>
          <p:cNvSpPr/>
          <p:nvPr/>
        </p:nvSpPr>
        <p:spPr>
          <a:xfrm>
            <a:off x="7986455"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40" name="Google Shape;540;p46"/>
          <p:cNvSpPr/>
          <p:nvPr/>
        </p:nvSpPr>
        <p:spPr>
          <a:xfrm>
            <a:off x="8334514"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41" name="Google Shape;541;p46"/>
          <p:cNvSpPr/>
          <p:nvPr/>
        </p:nvSpPr>
        <p:spPr>
          <a:xfrm>
            <a:off x="8682573"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42" name="Google Shape;542;p46"/>
          <p:cNvSpPr txBox="1"/>
          <p:nvPr>
            <p:ph type="title"/>
          </p:nvPr>
        </p:nvSpPr>
        <p:spPr>
          <a:xfrm>
            <a:off x="419641" y="27641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a:t>
            </a:r>
            <a:r>
              <a:rPr b="1" i="0" lang="en-US" sz="3600" u="none" cap="none" strike="noStrike">
                <a:solidFill>
                  <a:srgbClr val="FF0000"/>
                </a:solidFill>
                <a:latin typeface="Arial"/>
                <a:ea typeface="Arial"/>
                <a:cs typeface="Arial"/>
                <a:sym typeface="Arial"/>
              </a:rPr>
              <a:t>WORKER</a:t>
            </a:r>
            <a:r>
              <a:rPr b="0" i="0" lang="en-US" sz="3600" u="none" cap="none" strike="noStrike">
                <a:solidFill>
                  <a:schemeClr val="dk2"/>
                </a:solidFill>
                <a:latin typeface="Arial"/>
                <a:ea typeface="Arial"/>
                <a:cs typeface="Arial"/>
                <a:sym typeface="Arial"/>
              </a:rPr>
              <a:t> VECTOR</a:t>
            </a:r>
            <a:endParaRPr/>
          </a:p>
        </p:txBody>
      </p:sp>
      <p:sp>
        <p:nvSpPr>
          <p:cNvPr id="543" name="Google Shape;543;p46"/>
          <p:cNvSpPr txBox="1"/>
          <p:nvPr>
            <p:ph idx="1" type="body"/>
          </p:nvPr>
        </p:nvSpPr>
        <p:spPr>
          <a:xfrm>
            <a:off x="455731" y="1635874"/>
            <a:ext cx="5000160" cy="338005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our sample code, we apply both gang and worker level parallelism to our outer-loop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main difference this creates for our code is that we can now have smaller vectors running the inner 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will most likely improve performance </a:t>
            </a:r>
            <a:r>
              <a:rPr b="1" i="0" lang="en-US" sz="2000" u="none" cap="none" strike="noStrike">
                <a:solidFill>
                  <a:schemeClr val="dk2"/>
                </a:solidFill>
                <a:latin typeface="Arial"/>
                <a:ea typeface="Arial"/>
                <a:cs typeface="Arial"/>
                <a:sym typeface="Arial"/>
              </a:rPr>
              <a:t>if</a:t>
            </a:r>
            <a:r>
              <a:rPr b="0" i="0" lang="en-US" sz="2000" u="none" cap="none" strike="noStrike">
                <a:solidFill>
                  <a:schemeClr val="dk2"/>
                </a:solidFill>
                <a:latin typeface="Arial"/>
                <a:ea typeface="Arial"/>
                <a:cs typeface="Arial"/>
                <a:sym typeface="Arial"/>
              </a:rPr>
              <a:t> the inner loop is relatively small</a:t>
            </a:r>
            <a:endParaRPr/>
          </a:p>
        </p:txBody>
      </p:sp>
      <p:sp>
        <p:nvSpPr>
          <p:cNvPr id="544" name="Google Shape;544;p46"/>
          <p:cNvSpPr txBox="1"/>
          <p:nvPr/>
        </p:nvSpPr>
        <p:spPr>
          <a:xfrm>
            <a:off x="5803950" y="3786008"/>
            <a:ext cx="5006881" cy="13388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 gang </a:t>
            </a:r>
            <a:r>
              <a:rPr b="1" i="0" lang="en-US" sz="1800" u="none" cap="none" strike="noStrike">
                <a:solidFill>
                  <a:srgbClr val="8E4000"/>
                </a:solidFill>
                <a:latin typeface="Consolas"/>
                <a:ea typeface="Consolas"/>
                <a:cs typeface="Consolas"/>
                <a:sym typeface="Consolas"/>
              </a:rPr>
              <a:t>worker</a:t>
            </a:r>
            <a:endParaRPr b="0" i="0" sz="1800" u="none" cap="none" strike="noStrike">
              <a:solidFill>
                <a:srgbClr val="8E4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N;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#pragma acc loop vector</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M;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&lt; loop code &gt;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5" name="Shape 75"/>
        <p:cNvGrpSpPr/>
        <p:nvPr/>
      </p:nvGrpSpPr>
      <p:grpSpPr>
        <a:xfrm>
          <a:off x="0" y="0"/>
          <a:ext cx="0" cy="0"/>
          <a:chOff x="0" y="0"/>
          <a:chExt cx="0" cy="0"/>
        </a:xfrm>
      </p:grpSpPr>
      <p:sp>
        <p:nvSpPr>
          <p:cNvPr id="76" name="Google Shape;76;p11"/>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SAMPLE LOOP CODE</a:t>
            </a:r>
            <a:endParaRPr/>
          </a:p>
        </p:txBody>
      </p:sp>
      <p:sp>
        <p:nvSpPr>
          <p:cNvPr id="77" name="Google Shape;77;p11"/>
          <p:cNvSpPr txBox="1"/>
          <p:nvPr>
            <p:ph idx="1" type="body"/>
          </p:nvPr>
        </p:nvSpPr>
        <p:spPr>
          <a:xfrm>
            <a:off x="419641" y="2764884"/>
            <a:ext cx="4891164" cy="1651209"/>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Our code is a 3-Dimensional Matrix Multiplication code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code allows for many different levels and types of parallelism, and works well with all of our loop clauses</a:t>
            </a:r>
            <a:endParaRPr/>
          </a:p>
        </p:txBody>
      </p:sp>
      <p:sp>
        <p:nvSpPr>
          <p:cNvPr id="78" name="Google Shape;78;p11"/>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Matrix multiplication</a:t>
            </a:r>
            <a:endParaRPr/>
          </a:p>
        </p:txBody>
      </p:sp>
      <p:sp>
        <p:nvSpPr>
          <p:cNvPr id="79" name="Google Shape;79;p11"/>
          <p:cNvSpPr txBox="1"/>
          <p:nvPr/>
        </p:nvSpPr>
        <p:spPr>
          <a:xfrm>
            <a:off x="5164083" y="2574827"/>
            <a:ext cx="5693103" cy="2031325"/>
          </a:xfrm>
          <a:prstGeom prst="rect">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2000" u="none" cap="none" strike="noStrike">
                <a:solidFill>
                  <a:srgbClr val="3051FF"/>
                </a:solidFill>
                <a:latin typeface="Consolas"/>
                <a:ea typeface="Consolas"/>
                <a:cs typeface="Consolas"/>
                <a:sym typeface="Consolas"/>
              </a:rPr>
              <a:t>do </a:t>
            </a:r>
            <a:r>
              <a:rPr b="0" i="0" lang="en-US" sz="2000" u="none" cap="none" strike="noStrike">
                <a:solidFill>
                  <a:schemeClr val="dk2"/>
                </a:solidFill>
                <a:latin typeface="Consolas"/>
                <a:ea typeface="Consolas"/>
                <a:cs typeface="Consolas"/>
                <a:sym typeface="Consolas"/>
              </a:rPr>
              <a:t>k = </a:t>
            </a:r>
            <a:r>
              <a:rPr b="0" i="0" lang="en-US" sz="2000" u="none" cap="none" strike="noStrike">
                <a:solidFill>
                  <a:srgbClr val="FF8738"/>
                </a:solidFill>
                <a:latin typeface="Consolas"/>
                <a:ea typeface="Consolas"/>
                <a:cs typeface="Consolas"/>
                <a:sym typeface="Consolas"/>
              </a:rPr>
              <a:t>1,</a:t>
            </a:r>
            <a:r>
              <a:rPr b="0" i="0" lang="en-US" sz="20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do</a:t>
            </a:r>
            <a:r>
              <a:rPr b="0" i="0" lang="en-US" sz="2000" u="none" cap="none" strike="noStrike">
                <a:solidFill>
                  <a:schemeClr val="dk2"/>
                </a:solidFill>
                <a:latin typeface="Consolas"/>
                <a:ea typeface="Consolas"/>
                <a:cs typeface="Consolas"/>
                <a:sym typeface="Consolas"/>
              </a:rPr>
              <a:t> j = </a:t>
            </a:r>
            <a:r>
              <a:rPr b="0" i="0" lang="en-US" sz="2000" u="none" cap="none" strike="noStrike">
                <a:solidFill>
                  <a:srgbClr val="FF8738"/>
                </a:solidFill>
                <a:latin typeface="Consolas"/>
                <a:ea typeface="Consolas"/>
                <a:cs typeface="Consolas"/>
                <a:sym typeface="Consolas"/>
              </a:rPr>
              <a:t>1,</a:t>
            </a:r>
            <a:r>
              <a:rPr b="0" i="0" lang="en-US" sz="20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a:t>
            </a:r>
            <a:r>
              <a:rPr b="0" i="0" lang="en-US" sz="2000" u="none" cap="none" strike="noStrike">
                <a:solidFill>
                  <a:srgbClr val="3051FF"/>
                </a:solidFill>
                <a:latin typeface="Consolas"/>
                <a:ea typeface="Consolas"/>
                <a:cs typeface="Consolas"/>
                <a:sym typeface="Consolas"/>
              </a:rPr>
              <a:t>do</a:t>
            </a:r>
            <a:r>
              <a:rPr b="0" i="0" lang="en-US" sz="2000" u="none" cap="none" strike="noStrike">
                <a:solidFill>
                  <a:schemeClr val="dk2"/>
                </a:solidFill>
                <a:latin typeface="Consolas"/>
                <a:ea typeface="Consolas"/>
                <a:cs typeface="Consolas"/>
                <a:sym typeface="Consolas"/>
              </a:rPr>
              <a:t> i = </a:t>
            </a:r>
            <a:r>
              <a:rPr b="0" i="0" lang="en-US" sz="2000" u="none" cap="none" strike="noStrike">
                <a:solidFill>
                  <a:srgbClr val="FF8738"/>
                </a:solidFill>
                <a:latin typeface="Consolas"/>
                <a:ea typeface="Consolas"/>
                <a:cs typeface="Consolas"/>
                <a:sym typeface="Consolas"/>
              </a:rPr>
              <a:t>1,</a:t>
            </a:r>
            <a:r>
              <a:rPr b="0" i="0" lang="en-US" sz="20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2000" u="none" cap="none" strike="noStrike">
                <a:solidFill>
                  <a:schemeClr val="dk2"/>
                </a:solidFill>
                <a:latin typeface="Consolas"/>
                <a:ea typeface="Consolas"/>
                <a:cs typeface="Consolas"/>
                <a:sym typeface="Consolas"/>
              </a:rPr>
              <a:t>			  c(i,j) = c(i,j) + a(i,k)*b(k,j)</a:t>
            </a:r>
            <a:endParaRPr/>
          </a:p>
          <a:p>
            <a:pPr indent="0" lvl="0" marL="0" marR="0" rtl="0" algn="l">
              <a:lnSpc>
                <a:spcPct val="90000"/>
              </a:lnSpc>
              <a:spcBef>
                <a:spcPts val="0"/>
              </a:spcBef>
              <a:spcAft>
                <a:spcPts val="0"/>
              </a:spcAft>
              <a:buNone/>
            </a:pPr>
            <a:r>
              <a:rPr b="0" i="0" lang="en-US" sz="20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20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2000" u="none" cap="none" strike="noStrike">
                <a:solidFill>
                  <a:srgbClr val="3051FF"/>
                </a:solidFill>
                <a:latin typeface="Consolas"/>
                <a:ea typeface="Consolas"/>
                <a:cs typeface="Consolas"/>
                <a:sym typeface="Consolas"/>
              </a:rPr>
              <a:t>end do</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48" name="Shape 548"/>
        <p:cNvGrpSpPr/>
        <p:nvPr/>
      </p:nvGrpSpPr>
      <p:grpSpPr>
        <a:xfrm>
          <a:off x="0" y="0"/>
          <a:ext cx="0" cy="0"/>
          <a:chOff x="0" y="0"/>
          <a:chExt cx="0" cy="0"/>
        </a:xfrm>
      </p:grpSpPr>
      <p:sp>
        <p:nvSpPr>
          <p:cNvPr id="549" name="Google Shape;549;p47"/>
          <p:cNvSpPr/>
          <p:nvPr/>
        </p:nvSpPr>
        <p:spPr>
          <a:xfrm>
            <a:off x="9248783" y="1635874"/>
            <a:ext cx="208230" cy="755960"/>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550" name="Google Shape;550;p47"/>
          <p:cNvSpPr txBox="1"/>
          <p:nvPr/>
        </p:nvSpPr>
        <p:spPr>
          <a:xfrm>
            <a:off x="9369321" y="1823778"/>
            <a:ext cx="1372418"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3 Workers</a:t>
            </a:r>
            <a:endParaRPr/>
          </a:p>
        </p:txBody>
      </p:sp>
      <p:sp>
        <p:nvSpPr>
          <p:cNvPr id="551" name="Google Shape;551;p47"/>
          <p:cNvSpPr/>
          <p:nvPr/>
        </p:nvSpPr>
        <p:spPr>
          <a:xfrm>
            <a:off x="6238752"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2" name="Google Shape;552;p47"/>
          <p:cNvSpPr/>
          <p:nvPr/>
        </p:nvSpPr>
        <p:spPr>
          <a:xfrm>
            <a:off x="6586811"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3" name="Google Shape;553;p47"/>
          <p:cNvSpPr/>
          <p:nvPr/>
        </p:nvSpPr>
        <p:spPr>
          <a:xfrm>
            <a:off x="6934870"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4" name="Google Shape;554;p47"/>
          <p:cNvSpPr/>
          <p:nvPr/>
        </p:nvSpPr>
        <p:spPr>
          <a:xfrm>
            <a:off x="7282929"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5" name="Google Shape;555;p47"/>
          <p:cNvSpPr/>
          <p:nvPr/>
        </p:nvSpPr>
        <p:spPr>
          <a:xfrm>
            <a:off x="7630988"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6" name="Google Shape;556;p47"/>
          <p:cNvSpPr/>
          <p:nvPr/>
        </p:nvSpPr>
        <p:spPr>
          <a:xfrm>
            <a:off x="7979047"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7" name="Google Shape;557;p47"/>
          <p:cNvSpPr/>
          <p:nvPr/>
        </p:nvSpPr>
        <p:spPr>
          <a:xfrm>
            <a:off x="8327106"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8" name="Google Shape;558;p47"/>
          <p:cNvSpPr/>
          <p:nvPr/>
        </p:nvSpPr>
        <p:spPr>
          <a:xfrm>
            <a:off x="8675165" y="137507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59" name="Google Shape;559;p47"/>
          <p:cNvSpPr/>
          <p:nvPr/>
        </p:nvSpPr>
        <p:spPr>
          <a:xfrm>
            <a:off x="6246160"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0" name="Google Shape;560;p47"/>
          <p:cNvSpPr/>
          <p:nvPr/>
        </p:nvSpPr>
        <p:spPr>
          <a:xfrm>
            <a:off x="6594219"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1" name="Google Shape;561;p47"/>
          <p:cNvSpPr/>
          <p:nvPr/>
        </p:nvSpPr>
        <p:spPr>
          <a:xfrm>
            <a:off x="6942278"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2" name="Google Shape;562;p47"/>
          <p:cNvSpPr/>
          <p:nvPr/>
        </p:nvSpPr>
        <p:spPr>
          <a:xfrm>
            <a:off x="7290337"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3" name="Google Shape;563;p47"/>
          <p:cNvSpPr/>
          <p:nvPr/>
        </p:nvSpPr>
        <p:spPr>
          <a:xfrm>
            <a:off x="7638396"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4" name="Google Shape;564;p47"/>
          <p:cNvSpPr/>
          <p:nvPr/>
        </p:nvSpPr>
        <p:spPr>
          <a:xfrm>
            <a:off x="7986455"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5" name="Google Shape;565;p47"/>
          <p:cNvSpPr/>
          <p:nvPr/>
        </p:nvSpPr>
        <p:spPr>
          <a:xfrm>
            <a:off x="8334514"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6" name="Google Shape;566;p47"/>
          <p:cNvSpPr/>
          <p:nvPr/>
        </p:nvSpPr>
        <p:spPr>
          <a:xfrm>
            <a:off x="8682573" y="1830670"/>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7" name="Google Shape;567;p47"/>
          <p:cNvSpPr/>
          <p:nvPr/>
        </p:nvSpPr>
        <p:spPr>
          <a:xfrm>
            <a:off x="6246160"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8" name="Google Shape;568;p47"/>
          <p:cNvSpPr/>
          <p:nvPr/>
        </p:nvSpPr>
        <p:spPr>
          <a:xfrm>
            <a:off x="6594219"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69" name="Google Shape;569;p47"/>
          <p:cNvSpPr/>
          <p:nvPr/>
        </p:nvSpPr>
        <p:spPr>
          <a:xfrm>
            <a:off x="6942278"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0" name="Google Shape;570;p47"/>
          <p:cNvSpPr/>
          <p:nvPr/>
        </p:nvSpPr>
        <p:spPr>
          <a:xfrm>
            <a:off x="7290337"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1" name="Google Shape;571;p47"/>
          <p:cNvSpPr/>
          <p:nvPr/>
        </p:nvSpPr>
        <p:spPr>
          <a:xfrm>
            <a:off x="7638396"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2" name="Google Shape;572;p47"/>
          <p:cNvSpPr/>
          <p:nvPr/>
        </p:nvSpPr>
        <p:spPr>
          <a:xfrm>
            <a:off x="7986455"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3" name="Google Shape;573;p47"/>
          <p:cNvSpPr/>
          <p:nvPr/>
        </p:nvSpPr>
        <p:spPr>
          <a:xfrm>
            <a:off x="8334514"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4" name="Google Shape;574;p47"/>
          <p:cNvSpPr/>
          <p:nvPr/>
        </p:nvSpPr>
        <p:spPr>
          <a:xfrm>
            <a:off x="8682573" y="2286265"/>
            <a:ext cx="348059" cy="362440"/>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5" name="Google Shape;575;p47"/>
          <p:cNvSpPr txBox="1"/>
          <p:nvPr>
            <p:ph type="title"/>
          </p:nvPr>
        </p:nvSpPr>
        <p:spPr>
          <a:xfrm>
            <a:off x="419641" y="27641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a:t>
            </a:r>
            <a:r>
              <a:rPr b="1" i="0" lang="en-US" sz="3600" u="none" cap="none" strike="noStrike">
                <a:solidFill>
                  <a:srgbClr val="FF0000"/>
                </a:solidFill>
                <a:latin typeface="Arial"/>
                <a:ea typeface="Arial"/>
                <a:cs typeface="Arial"/>
                <a:sym typeface="Arial"/>
              </a:rPr>
              <a:t>WORKER</a:t>
            </a:r>
            <a:r>
              <a:rPr b="0" i="0" lang="en-US" sz="3600" u="none" cap="none" strike="noStrike">
                <a:solidFill>
                  <a:schemeClr val="dk2"/>
                </a:solidFill>
                <a:latin typeface="Arial"/>
                <a:ea typeface="Arial"/>
                <a:cs typeface="Arial"/>
                <a:sym typeface="Arial"/>
              </a:rPr>
              <a:t> VECTOR</a:t>
            </a:r>
            <a:endParaRPr/>
          </a:p>
        </p:txBody>
      </p:sp>
      <p:sp>
        <p:nvSpPr>
          <p:cNvPr id="576" name="Google Shape;576;p47"/>
          <p:cNvSpPr txBox="1"/>
          <p:nvPr>
            <p:ph idx="1" type="body"/>
          </p:nvPr>
        </p:nvSpPr>
        <p:spPr>
          <a:xfrm>
            <a:off x="455731" y="1635874"/>
            <a:ext cx="5000160" cy="3380058"/>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In our sample code, we apply both gang and worker level parallelism to our outer-loop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main difference this creates for our code is that we can now have smaller vectors running the inner 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will most likely improve performance </a:t>
            </a:r>
            <a:r>
              <a:rPr b="1" i="0" lang="en-US" sz="2000" u="none" cap="none" strike="noStrike">
                <a:solidFill>
                  <a:schemeClr val="dk2"/>
                </a:solidFill>
                <a:latin typeface="Arial"/>
                <a:ea typeface="Arial"/>
                <a:cs typeface="Arial"/>
                <a:sym typeface="Arial"/>
              </a:rPr>
              <a:t>if</a:t>
            </a:r>
            <a:r>
              <a:rPr b="0" i="0" lang="en-US" sz="2000" u="none" cap="none" strike="noStrike">
                <a:solidFill>
                  <a:schemeClr val="dk2"/>
                </a:solidFill>
                <a:latin typeface="Arial"/>
                <a:ea typeface="Arial"/>
                <a:cs typeface="Arial"/>
                <a:sym typeface="Arial"/>
              </a:rPr>
              <a:t> the inner loop is relatively small</a:t>
            </a:r>
            <a:endParaRPr/>
          </a:p>
        </p:txBody>
      </p:sp>
      <p:sp>
        <p:nvSpPr>
          <p:cNvPr id="577" name="Google Shape;577;p47"/>
          <p:cNvSpPr txBox="1"/>
          <p:nvPr/>
        </p:nvSpPr>
        <p:spPr>
          <a:xfrm>
            <a:off x="5803950" y="3536710"/>
            <a:ext cx="5006881" cy="1837426"/>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 gang </a:t>
            </a:r>
            <a:r>
              <a:rPr b="1" i="0" lang="en-US" sz="1800" u="none" cap="none" strike="noStrike">
                <a:solidFill>
                  <a:srgbClr val="8E4000"/>
                </a:solidFill>
                <a:latin typeface="Consolas"/>
                <a:ea typeface="Consolas"/>
                <a:cs typeface="Consolas"/>
                <a:sym typeface="Consolas"/>
              </a:rPr>
              <a:t>worker</a:t>
            </a:r>
            <a:endParaRPr b="0" i="0" sz="1800" u="none" cap="none" strike="noStrike">
              <a:solidFill>
                <a:srgbClr val="8E4000"/>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N</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!$acc loop vector</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M</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&lt; loop code &gt;</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48"/>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PARALLEL DIRECTIVE SYNTAX</a:t>
            </a:r>
            <a:endParaRPr/>
          </a:p>
        </p:txBody>
      </p:sp>
      <p:sp>
        <p:nvSpPr>
          <p:cNvPr id="583" name="Google Shape;583;p48"/>
          <p:cNvSpPr txBox="1"/>
          <p:nvPr/>
        </p:nvSpPr>
        <p:spPr>
          <a:xfrm>
            <a:off x="6053509" y="2036488"/>
            <a:ext cx="4590974" cy="2834622"/>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num_gangs(2) \</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num_workers(2) vector_length(32)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#pragma acc loop gang worker</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vector</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32</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584" name="Google Shape;584;p48"/>
          <p:cNvSpPr txBox="1"/>
          <p:nvPr/>
        </p:nvSpPr>
        <p:spPr>
          <a:xfrm>
            <a:off x="419418" y="1720543"/>
            <a:ext cx="5367897"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parallel directive, you may define the number of gangs/workers/vectors with </a:t>
            </a:r>
            <a:r>
              <a:rPr b="1" i="0" lang="en-US" sz="2000" u="none" cap="none" strike="noStrike">
                <a:solidFill>
                  <a:srgbClr val="FF0000"/>
                </a:solidFill>
                <a:latin typeface="Arial"/>
                <a:ea typeface="Arial"/>
                <a:cs typeface="Arial"/>
                <a:sym typeface="Arial"/>
              </a:rPr>
              <a:t>num_gangs(N)</a:t>
            </a:r>
            <a:r>
              <a:rPr b="0" i="0" lang="en-US" sz="2000" u="none" cap="none" strike="noStrike">
                <a:solidFill>
                  <a:schemeClr val="dk2"/>
                </a:solidFill>
                <a:latin typeface="Arial"/>
                <a:ea typeface="Arial"/>
                <a:cs typeface="Arial"/>
                <a:sym typeface="Arial"/>
              </a:rPr>
              <a:t>, </a:t>
            </a:r>
            <a:r>
              <a:rPr b="1" i="0" lang="en-US" sz="2000" u="none" cap="none" strike="noStrike">
                <a:solidFill>
                  <a:srgbClr val="FF0000"/>
                </a:solidFill>
                <a:latin typeface="Arial"/>
                <a:ea typeface="Arial"/>
                <a:cs typeface="Arial"/>
                <a:sym typeface="Arial"/>
              </a:rPr>
              <a:t>num_workers(M)</a:t>
            </a:r>
            <a:r>
              <a:rPr b="0" i="0" lang="en-US" sz="2000" u="none" cap="none" strike="noStrike">
                <a:solidFill>
                  <a:schemeClr val="dk2"/>
                </a:solidFill>
                <a:latin typeface="Arial"/>
                <a:ea typeface="Arial"/>
                <a:cs typeface="Arial"/>
                <a:sym typeface="Arial"/>
              </a:rPr>
              <a:t>, </a:t>
            </a:r>
            <a:r>
              <a:rPr b="1" i="0" lang="en-US" sz="2000" u="none" cap="none" strike="noStrike">
                <a:solidFill>
                  <a:srgbClr val="FF0000"/>
                </a:solidFill>
                <a:latin typeface="Arial"/>
                <a:ea typeface="Arial"/>
                <a:cs typeface="Arial"/>
                <a:sym typeface="Arial"/>
              </a:rPr>
              <a:t>vector_length(Q)</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Then, you may define where they belong in the loops using </a:t>
            </a:r>
            <a:r>
              <a:rPr b="1" i="0" lang="en-US" sz="2000" u="none" cap="none" strike="noStrike">
                <a:solidFill>
                  <a:srgbClr val="FF0000"/>
                </a:solidFill>
                <a:latin typeface="Arial"/>
                <a:ea typeface="Arial"/>
                <a:cs typeface="Arial"/>
                <a:sym typeface="Arial"/>
              </a:rPr>
              <a:t>gang</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worker</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vector</a:t>
            </a:r>
            <a:endParaRPr b="0" i="0" sz="2000" u="none" cap="none" strike="noStrike">
              <a:solidFill>
                <a:schemeClr val="dk2"/>
              </a:solidFill>
              <a:latin typeface="Arial"/>
              <a:ea typeface="Arial"/>
              <a:cs typeface="Arial"/>
              <a:sym typeface="Arial"/>
            </a:endParaRPr>
          </a:p>
        </p:txBody>
      </p:sp>
      <p:sp>
        <p:nvSpPr>
          <p:cNvPr id="585" name="Google Shape;585;p48"/>
          <p:cNvSpPr/>
          <p:nvPr/>
        </p:nvSpPr>
        <p:spPr>
          <a:xfrm>
            <a:off x="8725989" y="2124891"/>
            <a:ext cx="1611085" cy="226422"/>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86" name="Google Shape;586;p48"/>
          <p:cNvSpPr/>
          <p:nvPr/>
        </p:nvSpPr>
        <p:spPr>
          <a:xfrm>
            <a:off x="6265818" y="2351313"/>
            <a:ext cx="1885405" cy="235134"/>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87" name="Google Shape;587;p48"/>
          <p:cNvSpPr/>
          <p:nvPr/>
        </p:nvSpPr>
        <p:spPr>
          <a:xfrm>
            <a:off x="8216538" y="2351313"/>
            <a:ext cx="2236357" cy="235134"/>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88" name="Google Shape;588;p48"/>
          <p:cNvSpPr/>
          <p:nvPr/>
        </p:nvSpPr>
        <p:spPr>
          <a:xfrm>
            <a:off x="8484394" y="2845594"/>
            <a:ext cx="554831" cy="2524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89" name="Google Shape;589;p48"/>
          <p:cNvSpPr/>
          <p:nvPr/>
        </p:nvSpPr>
        <p:spPr>
          <a:xfrm>
            <a:off x="9091613" y="2845594"/>
            <a:ext cx="826293" cy="2524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90" name="Google Shape;590;p48"/>
          <p:cNvSpPr/>
          <p:nvPr/>
        </p:nvSpPr>
        <p:spPr>
          <a:xfrm>
            <a:off x="8705238" y="3327591"/>
            <a:ext cx="826293" cy="2524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4">
                                            <p:txEl>
                                              <p:pRg end="0" st="0"/>
                                            </p:txEl>
                                          </p:spTgt>
                                        </p:tgtEl>
                                        <p:attrNameLst>
                                          <p:attrName>style.visibility</p:attrName>
                                        </p:attrNameLst>
                                      </p:cBhvr>
                                      <p:to>
                                        <p:strVal val="visible"/>
                                      </p:to>
                                    </p:set>
                                    <p:animEffect filter="fade" transition="in">
                                      <p:cBhvr>
                                        <p:cTn dur="500"/>
                                        <p:tgtEl>
                                          <p:spTgt spid="58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4">
                                            <p:txEl>
                                              <p:pRg end="1" st="1"/>
                                            </p:txEl>
                                          </p:spTgt>
                                        </p:tgtEl>
                                        <p:attrNameLst>
                                          <p:attrName>style.visibility</p:attrName>
                                        </p:attrNameLst>
                                      </p:cBhvr>
                                      <p:to>
                                        <p:strVal val="visible"/>
                                      </p:to>
                                    </p:set>
                                    <p:animEffect filter="fade" transition="in">
                                      <p:cBhvr>
                                        <p:cTn dur="500"/>
                                        <p:tgtEl>
                                          <p:spTgt spid="584">
                                            <p:txEl>
                                              <p:pRg end="1" st="1"/>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585"/>
                                        </p:tgtEl>
                                        <p:attrNameLst>
                                          <p:attrName>style.visibility</p:attrName>
                                        </p:attrNameLst>
                                      </p:cBhvr>
                                      <p:to>
                                        <p:strVal val="visible"/>
                                      </p:to>
                                    </p:set>
                                    <p:animEffect filter="fade" transition="in">
                                      <p:cBhvr>
                                        <p:cTn dur="500"/>
                                        <p:tgtEl>
                                          <p:spTgt spid="585"/>
                                        </p:tgtEl>
                                      </p:cBhvr>
                                    </p:animEffect>
                                  </p:childTnLst>
                                </p:cTn>
                              </p:par>
                              <p:par>
                                <p:cTn fill="hold" nodeType="withEffect" presetClass="entr" presetID="10" presetSubtype="0">
                                  <p:stCondLst>
                                    <p:cond delay="0"/>
                                  </p:stCondLst>
                                  <p:childTnLst>
                                    <p:set>
                                      <p:cBhvr>
                                        <p:cTn dur="1" fill="hold">
                                          <p:stCondLst>
                                            <p:cond delay="0"/>
                                          </p:stCondLst>
                                        </p:cTn>
                                        <p:tgtEl>
                                          <p:spTgt spid="586"/>
                                        </p:tgtEl>
                                        <p:attrNameLst>
                                          <p:attrName>style.visibility</p:attrName>
                                        </p:attrNameLst>
                                      </p:cBhvr>
                                      <p:to>
                                        <p:strVal val="visible"/>
                                      </p:to>
                                    </p:set>
                                    <p:animEffect filter="fade" transition="in">
                                      <p:cBhvr>
                                        <p:cTn dur="500"/>
                                        <p:tgtEl>
                                          <p:spTgt spid="586"/>
                                        </p:tgtEl>
                                      </p:cBhvr>
                                    </p:animEffect>
                                  </p:childTnLst>
                                </p:cTn>
                              </p:par>
                              <p:par>
                                <p:cTn fill="hold" nodeType="withEffect" presetClass="entr" presetID="10" presetSubtype="0">
                                  <p:stCondLst>
                                    <p:cond delay="0"/>
                                  </p:stCondLst>
                                  <p:childTnLst>
                                    <p:set>
                                      <p:cBhvr>
                                        <p:cTn dur="1" fill="hold">
                                          <p:stCondLst>
                                            <p:cond delay="0"/>
                                          </p:stCondLst>
                                        </p:cTn>
                                        <p:tgtEl>
                                          <p:spTgt spid="587"/>
                                        </p:tgtEl>
                                        <p:attrNameLst>
                                          <p:attrName>style.visibility</p:attrName>
                                        </p:attrNameLst>
                                      </p:cBhvr>
                                      <p:to>
                                        <p:strVal val="visible"/>
                                      </p:to>
                                    </p:set>
                                    <p:animEffect filter="fade" transition="in">
                                      <p:cBhvr>
                                        <p:cTn dur="500"/>
                                        <p:tgtEl>
                                          <p:spTgt spid="5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585"/>
                                        </p:tgtEl>
                                      </p:cBhvr>
                                    </p:animEffect>
                                    <p:set>
                                      <p:cBhvr>
                                        <p:cTn dur="1" fill="hold">
                                          <p:stCondLst>
                                            <p:cond delay="500"/>
                                          </p:stCondLst>
                                        </p:cTn>
                                        <p:tgtEl>
                                          <p:spTgt spid="58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586"/>
                                        </p:tgtEl>
                                      </p:cBhvr>
                                    </p:animEffect>
                                    <p:set>
                                      <p:cBhvr>
                                        <p:cTn dur="1" fill="hold">
                                          <p:stCondLst>
                                            <p:cond delay="500"/>
                                          </p:stCondLst>
                                        </p:cTn>
                                        <p:tgtEl>
                                          <p:spTgt spid="58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587"/>
                                        </p:tgtEl>
                                      </p:cBhvr>
                                    </p:animEffect>
                                    <p:set>
                                      <p:cBhvr>
                                        <p:cTn dur="1" fill="hold">
                                          <p:stCondLst>
                                            <p:cond delay="500"/>
                                          </p:stCondLst>
                                        </p:cTn>
                                        <p:tgtEl>
                                          <p:spTgt spid="587"/>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588"/>
                                        </p:tgtEl>
                                        <p:attrNameLst>
                                          <p:attrName>style.visibility</p:attrName>
                                        </p:attrNameLst>
                                      </p:cBhvr>
                                      <p:to>
                                        <p:strVal val="visible"/>
                                      </p:to>
                                    </p:set>
                                    <p:animEffect filter="fade" transition="in">
                                      <p:cBhvr>
                                        <p:cTn dur="500"/>
                                        <p:tgtEl>
                                          <p:spTgt spid="588"/>
                                        </p:tgtEl>
                                      </p:cBhvr>
                                    </p:animEffect>
                                  </p:childTnLst>
                                </p:cTn>
                              </p:par>
                              <p:par>
                                <p:cTn fill="hold" nodeType="withEffect" presetClass="entr" presetID="10" presetSubtype="0">
                                  <p:stCondLst>
                                    <p:cond delay="0"/>
                                  </p:stCondLst>
                                  <p:childTnLst>
                                    <p:set>
                                      <p:cBhvr>
                                        <p:cTn dur="1" fill="hold">
                                          <p:stCondLst>
                                            <p:cond delay="0"/>
                                          </p:stCondLst>
                                        </p:cTn>
                                        <p:tgtEl>
                                          <p:spTgt spid="589"/>
                                        </p:tgtEl>
                                        <p:attrNameLst>
                                          <p:attrName>style.visibility</p:attrName>
                                        </p:attrNameLst>
                                      </p:cBhvr>
                                      <p:to>
                                        <p:strVal val="visible"/>
                                      </p:to>
                                    </p:set>
                                    <p:animEffect filter="fade" transition="in">
                                      <p:cBhvr>
                                        <p:cTn dur="500"/>
                                        <p:tgtEl>
                                          <p:spTgt spid="589"/>
                                        </p:tgtEl>
                                      </p:cBhvr>
                                    </p:animEffect>
                                  </p:childTnLst>
                                </p:cTn>
                              </p:par>
                              <p:par>
                                <p:cTn fill="hold" nodeType="withEffect" presetClass="entr" presetID="10" presetSubtype="0">
                                  <p:stCondLst>
                                    <p:cond delay="0"/>
                                  </p:stCondLst>
                                  <p:childTnLst>
                                    <p:set>
                                      <p:cBhvr>
                                        <p:cTn dur="1" fill="hold">
                                          <p:stCondLst>
                                            <p:cond delay="0"/>
                                          </p:stCondLst>
                                        </p:cTn>
                                        <p:tgtEl>
                                          <p:spTgt spid="590"/>
                                        </p:tgtEl>
                                        <p:attrNameLst>
                                          <p:attrName>style.visibility</p:attrName>
                                        </p:attrNameLst>
                                      </p:cBhvr>
                                      <p:to>
                                        <p:strVal val="visible"/>
                                      </p:to>
                                    </p:set>
                                    <p:animEffect filter="fade" transition="in">
                                      <p:cBhvr>
                                        <p:cTn dur="500"/>
                                        <p:tgtEl>
                                          <p:spTgt spid="5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94" name="Shape 594"/>
        <p:cNvGrpSpPr/>
        <p:nvPr/>
      </p:nvGrpSpPr>
      <p:grpSpPr>
        <a:xfrm>
          <a:off x="0" y="0"/>
          <a:ext cx="0" cy="0"/>
          <a:chOff x="0" y="0"/>
          <a:chExt cx="0" cy="0"/>
        </a:xfrm>
      </p:grpSpPr>
      <p:sp>
        <p:nvSpPr>
          <p:cNvPr id="595" name="Google Shape;595;p49"/>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PARALLEL DIRECTIVE SYNTAX</a:t>
            </a:r>
            <a:endParaRPr/>
          </a:p>
        </p:txBody>
      </p:sp>
      <p:sp>
        <p:nvSpPr>
          <p:cNvPr id="596" name="Google Shape;596;p49"/>
          <p:cNvSpPr txBox="1"/>
          <p:nvPr/>
        </p:nvSpPr>
        <p:spPr>
          <a:xfrm>
            <a:off x="2268813" y="3616155"/>
            <a:ext cx="8332730" cy="2336024"/>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num_gangs(2) num_workers(2) vector_length(32)</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!$acc loop gang worker</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do </a:t>
            </a:r>
            <a:r>
              <a:rPr b="0" i="0" lang="en-US" sz="1800" u="none" cap="none" strike="noStrike">
                <a:solidFill>
                  <a:schemeClr val="dk2"/>
                </a:solidFill>
                <a:latin typeface="Consolas"/>
                <a:ea typeface="Consolas"/>
                <a:cs typeface="Consolas"/>
                <a:sym typeface="Consolas"/>
              </a:rPr>
              <a:t>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FF8738"/>
                </a:solidFill>
                <a:latin typeface="Consolas"/>
                <a:ea typeface="Consolas"/>
                <a:cs typeface="Consolas"/>
                <a:sym typeface="Consolas"/>
              </a:rPr>
              <a:t>4</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vector</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32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 = array(x,y) + 1</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800" u="none" cap="none" strike="noStrike">
              <a:solidFill>
                <a:srgbClr val="5570FD"/>
              </a:solidFill>
              <a:latin typeface="Consolas"/>
              <a:ea typeface="Consolas"/>
              <a:cs typeface="Consolas"/>
              <a:sym typeface="Consolas"/>
            </a:endParaRPr>
          </a:p>
        </p:txBody>
      </p:sp>
      <p:sp>
        <p:nvSpPr>
          <p:cNvPr id="597" name="Google Shape;597;p49"/>
          <p:cNvSpPr txBox="1"/>
          <p:nvPr/>
        </p:nvSpPr>
        <p:spPr>
          <a:xfrm>
            <a:off x="419418" y="1720543"/>
            <a:ext cx="9180868"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parallel directive, you may define the number of gangs/workers/vectors with </a:t>
            </a:r>
            <a:r>
              <a:rPr b="1" i="0" lang="en-US" sz="2000" u="none" cap="none" strike="noStrike">
                <a:solidFill>
                  <a:srgbClr val="FF0000"/>
                </a:solidFill>
                <a:latin typeface="Arial"/>
                <a:ea typeface="Arial"/>
                <a:cs typeface="Arial"/>
                <a:sym typeface="Arial"/>
              </a:rPr>
              <a:t>num_gangs(N)</a:t>
            </a:r>
            <a:r>
              <a:rPr b="0" i="0" lang="en-US" sz="2000" u="none" cap="none" strike="noStrike">
                <a:solidFill>
                  <a:schemeClr val="dk2"/>
                </a:solidFill>
                <a:latin typeface="Arial"/>
                <a:ea typeface="Arial"/>
                <a:cs typeface="Arial"/>
                <a:sym typeface="Arial"/>
              </a:rPr>
              <a:t>, </a:t>
            </a:r>
            <a:r>
              <a:rPr b="1" i="0" lang="en-US" sz="2000" u="none" cap="none" strike="noStrike">
                <a:solidFill>
                  <a:srgbClr val="FF0000"/>
                </a:solidFill>
                <a:latin typeface="Arial"/>
                <a:ea typeface="Arial"/>
                <a:cs typeface="Arial"/>
                <a:sym typeface="Arial"/>
              </a:rPr>
              <a:t>num_workers(M)</a:t>
            </a:r>
            <a:r>
              <a:rPr b="0" i="0" lang="en-US" sz="2000" u="none" cap="none" strike="noStrike">
                <a:solidFill>
                  <a:schemeClr val="dk2"/>
                </a:solidFill>
                <a:latin typeface="Arial"/>
                <a:ea typeface="Arial"/>
                <a:cs typeface="Arial"/>
                <a:sym typeface="Arial"/>
              </a:rPr>
              <a:t>, </a:t>
            </a:r>
            <a:r>
              <a:rPr b="1" i="0" lang="en-US" sz="2000" u="none" cap="none" strike="noStrike">
                <a:solidFill>
                  <a:srgbClr val="FF0000"/>
                </a:solidFill>
                <a:latin typeface="Arial"/>
                <a:ea typeface="Arial"/>
                <a:cs typeface="Arial"/>
                <a:sym typeface="Arial"/>
              </a:rPr>
              <a:t>vector_length(Q)</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Then, you may define where they belong in the loops using </a:t>
            </a:r>
            <a:r>
              <a:rPr b="1" i="0" lang="en-US" sz="2000" u="none" cap="none" strike="noStrike">
                <a:solidFill>
                  <a:srgbClr val="FF0000"/>
                </a:solidFill>
                <a:latin typeface="Arial"/>
                <a:ea typeface="Arial"/>
                <a:cs typeface="Arial"/>
                <a:sym typeface="Arial"/>
              </a:rPr>
              <a:t>gang</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worker</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vector</a:t>
            </a:r>
            <a:endParaRPr b="0" i="0" sz="2000" u="none" cap="none" strike="noStrike">
              <a:solidFill>
                <a:schemeClr val="dk2"/>
              </a:solidFill>
              <a:latin typeface="Arial"/>
              <a:ea typeface="Arial"/>
              <a:cs typeface="Arial"/>
              <a:sym typeface="Arial"/>
            </a:endParaRPr>
          </a:p>
        </p:txBody>
      </p:sp>
      <p:sp>
        <p:nvSpPr>
          <p:cNvPr id="598" name="Google Shape;598;p49"/>
          <p:cNvSpPr/>
          <p:nvPr/>
        </p:nvSpPr>
        <p:spPr>
          <a:xfrm>
            <a:off x="5841848" y="3681682"/>
            <a:ext cx="1782738" cy="226422"/>
          </a:xfrm>
          <a:prstGeom prst="rect">
            <a:avLst/>
          </a:prstGeom>
          <a:noFill/>
          <a:ln cap="flat" cmpd="sng" w="2857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99" name="Google Shape;599;p49"/>
          <p:cNvSpPr/>
          <p:nvPr/>
        </p:nvSpPr>
        <p:spPr>
          <a:xfrm>
            <a:off x="4199817" y="3681682"/>
            <a:ext cx="1611085" cy="226422"/>
          </a:xfrm>
          <a:prstGeom prst="rect">
            <a:avLst/>
          </a:prstGeom>
          <a:noFill/>
          <a:ln cap="flat" cmpd="sng" w="2857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00" name="Google Shape;600;p49"/>
          <p:cNvSpPr/>
          <p:nvPr/>
        </p:nvSpPr>
        <p:spPr>
          <a:xfrm>
            <a:off x="7680280" y="3681682"/>
            <a:ext cx="2236357" cy="235134"/>
          </a:xfrm>
          <a:prstGeom prst="rect">
            <a:avLst/>
          </a:prstGeom>
          <a:noFill/>
          <a:ln cap="flat" cmpd="sng" w="2857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01" name="Google Shape;601;p49"/>
          <p:cNvSpPr/>
          <p:nvPr/>
        </p:nvSpPr>
        <p:spPr>
          <a:xfrm>
            <a:off x="3943331" y="3938768"/>
            <a:ext cx="554831" cy="252415"/>
          </a:xfrm>
          <a:prstGeom prst="rect">
            <a:avLst/>
          </a:prstGeom>
          <a:noFill/>
          <a:ln cap="flat" cmpd="sng" w="2857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02" name="Google Shape;602;p49"/>
          <p:cNvSpPr/>
          <p:nvPr/>
        </p:nvSpPr>
        <p:spPr>
          <a:xfrm>
            <a:off x="4550550" y="3938768"/>
            <a:ext cx="826293" cy="252415"/>
          </a:xfrm>
          <a:prstGeom prst="rect">
            <a:avLst/>
          </a:prstGeom>
          <a:noFill/>
          <a:ln cap="flat" cmpd="sng" w="2857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03" name="Google Shape;603;p49"/>
          <p:cNvSpPr/>
          <p:nvPr/>
        </p:nvSpPr>
        <p:spPr>
          <a:xfrm>
            <a:off x="4164796" y="4420899"/>
            <a:ext cx="826293" cy="252415"/>
          </a:xfrm>
          <a:prstGeom prst="rect">
            <a:avLst/>
          </a:prstGeom>
          <a:noFill/>
          <a:ln cap="flat" cmpd="sng" w="2857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7">
                                            <p:txEl>
                                              <p:pRg end="0" st="0"/>
                                            </p:txEl>
                                          </p:spTgt>
                                        </p:tgtEl>
                                        <p:attrNameLst>
                                          <p:attrName>style.visibility</p:attrName>
                                        </p:attrNameLst>
                                      </p:cBhvr>
                                      <p:to>
                                        <p:strVal val="visible"/>
                                      </p:to>
                                    </p:set>
                                    <p:animEffect filter="fade" transition="in">
                                      <p:cBhvr>
                                        <p:cTn dur="500"/>
                                        <p:tgtEl>
                                          <p:spTgt spid="5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7">
                                            <p:txEl>
                                              <p:pRg end="1" st="1"/>
                                            </p:txEl>
                                          </p:spTgt>
                                        </p:tgtEl>
                                        <p:attrNameLst>
                                          <p:attrName>style.visibility</p:attrName>
                                        </p:attrNameLst>
                                      </p:cBhvr>
                                      <p:to>
                                        <p:strVal val="visible"/>
                                      </p:to>
                                    </p:set>
                                    <p:animEffect filter="fade" transition="in">
                                      <p:cBhvr>
                                        <p:cTn dur="500"/>
                                        <p:tgtEl>
                                          <p:spTgt spid="597">
                                            <p:txEl>
                                              <p:pRg end="1" st="1"/>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598"/>
                                        </p:tgtEl>
                                        <p:attrNameLst>
                                          <p:attrName>style.visibility</p:attrName>
                                        </p:attrNameLst>
                                      </p:cBhvr>
                                      <p:to>
                                        <p:strVal val="visible"/>
                                      </p:to>
                                    </p:set>
                                    <p:animEffect filter="fade" transition="in">
                                      <p:cBhvr>
                                        <p:cTn dur="500"/>
                                        <p:tgtEl>
                                          <p:spTgt spid="598"/>
                                        </p:tgtEl>
                                      </p:cBhvr>
                                    </p:animEffect>
                                  </p:childTnLst>
                                </p:cTn>
                              </p:par>
                              <p:par>
                                <p:cTn fill="hold" nodeType="withEffect" presetClass="entr" presetID="10" presetSubtype="0">
                                  <p:stCondLst>
                                    <p:cond delay="0"/>
                                  </p:stCondLst>
                                  <p:childTnLst>
                                    <p:set>
                                      <p:cBhvr>
                                        <p:cTn dur="1" fill="hold">
                                          <p:stCondLst>
                                            <p:cond delay="0"/>
                                          </p:stCondLst>
                                        </p:cTn>
                                        <p:tgtEl>
                                          <p:spTgt spid="599"/>
                                        </p:tgtEl>
                                        <p:attrNameLst>
                                          <p:attrName>style.visibility</p:attrName>
                                        </p:attrNameLst>
                                      </p:cBhvr>
                                      <p:to>
                                        <p:strVal val="visible"/>
                                      </p:to>
                                    </p:set>
                                    <p:animEffect filter="fade" transition="in">
                                      <p:cBhvr>
                                        <p:cTn dur="500"/>
                                        <p:tgtEl>
                                          <p:spTgt spid="599"/>
                                        </p:tgtEl>
                                      </p:cBhvr>
                                    </p:animEffect>
                                  </p:childTnLst>
                                </p:cTn>
                              </p:par>
                              <p:par>
                                <p:cTn fill="hold" nodeType="withEffect" presetClass="entr" presetID="10" presetSubtype="0">
                                  <p:stCondLst>
                                    <p:cond delay="0"/>
                                  </p:stCondLst>
                                  <p:childTnLst>
                                    <p:set>
                                      <p:cBhvr>
                                        <p:cTn dur="1" fill="hold">
                                          <p:stCondLst>
                                            <p:cond delay="0"/>
                                          </p:stCondLst>
                                        </p:cTn>
                                        <p:tgtEl>
                                          <p:spTgt spid="600"/>
                                        </p:tgtEl>
                                        <p:attrNameLst>
                                          <p:attrName>style.visibility</p:attrName>
                                        </p:attrNameLst>
                                      </p:cBhvr>
                                      <p:to>
                                        <p:strVal val="visible"/>
                                      </p:to>
                                    </p:set>
                                    <p:animEffect filter="fade" transition="in">
                                      <p:cBhvr>
                                        <p:cTn dur="500"/>
                                        <p:tgtEl>
                                          <p:spTgt spid="6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598"/>
                                        </p:tgtEl>
                                      </p:cBhvr>
                                    </p:animEffect>
                                    <p:set>
                                      <p:cBhvr>
                                        <p:cTn dur="1" fill="hold">
                                          <p:stCondLst>
                                            <p:cond delay="500"/>
                                          </p:stCondLst>
                                        </p:cTn>
                                        <p:tgtEl>
                                          <p:spTgt spid="59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599"/>
                                        </p:tgtEl>
                                      </p:cBhvr>
                                    </p:animEffect>
                                    <p:set>
                                      <p:cBhvr>
                                        <p:cTn dur="1" fill="hold">
                                          <p:stCondLst>
                                            <p:cond delay="500"/>
                                          </p:stCondLst>
                                        </p:cTn>
                                        <p:tgtEl>
                                          <p:spTgt spid="59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600"/>
                                        </p:tgtEl>
                                      </p:cBhvr>
                                    </p:animEffect>
                                    <p:set>
                                      <p:cBhvr>
                                        <p:cTn dur="1" fill="hold">
                                          <p:stCondLst>
                                            <p:cond delay="500"/>
                                          </p:stCondLst>
                                        </p:cTn>
                                        <p:tgtEl>
                                          <p:spTgt spid="600"/>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01"/>
                                        </p:tgtEl>
                                        <p:attrNameLst>
                                          <p:attrName>style.visibility</p:attrName>
                                        </p:attrNameLst>
                                      </p:cBhvr>
                                      <p:to>
                                        <p:strVal val="visible"/>
                                      </p:to>
                                    </p:set>
                                    <p:animEffect filter="fade" transition="in">
                                      <p:cBhvr>
                                        <p:cTn dur="500"/>
                                        <p:tgtEl>
                                          <p:spTgt spid="601"/>
                                        </p:tgtEl>
                                      </p:cBhvr>
                                    </p:animEffect>
                                  </p:childTnLst>
                                </p:cTn>
                              </p:par>
                              <p:par>
                                <p:cTn fill="hold" nodeType="withEffect" presetClass="entr" presetID="10" presetSubtype="0">
                                  <p:stCondLst>
                                    <p:cond delay="0"/>
                                  </p:stCondLst>
                                  <p:childTnLst>
                                    <p:set>
                                      <p:cBhvr>
                                        <p:cTn dur="1" fill="hold">
                                          <p:stCondLst>
                                            <p:cond delay="0"/>
                                          </p:stCondLst>
                                        </p:cTn>
                                        <p:tgtEl>
                                          <p:spTgt spid="602"/>
                                        </p:tgtEl>
                                        <p:attrNameLst>
                                          <p:attrName>style.visibility</p:attrName>
                                        </p:attrNameLst>
                                      </p:cBhvr>
                                      <p:to>
                                        <p:strVal val="visible"/>
                                      </p:to>
                                    </p:set>
                                    <p:animEffect filter="fade" transition="in">
                                      <p:cBhvr>
                                        <p:cTn dur="500"/>
                                        <p:tgtEl>
                                          <p:spTgt spid="602"/>
                                        </p:tgtEl>
                                      </p:cBhvr>
                                    </p:animEffect>
                                  </p:childTnLst>
                                </p:cTn>
                              </p:par>
                              <p:par>
                                <p:cTn fill="hold" nodeType="withEffect" presetClass="entr" presetID="10" presetSubtype="0">
                                  <p:stCondLst>
                                    <p:cond delay="0"/>
                                  </p:stCondLst>
                                  <p:childTnLst>
                                    <p:set>
                                      <p:cBhvr>
                                        <p:cTn dur="1" fill="hold">
                                          <p:stCondLst>
                                            <p:cond delay="0"/>
                                          </p:stCondLst>
                                        </p:cTn>
                                        <p:tgtEl>
                                          <p:spTgt spid="603"/>
                                        </p:tgtEl>
                                        <p:attrNameLst>
                                          <p:attrName>style.visibility</p:attrName>
                                        </p:attrNameLst>
                                      </p:cBhvr>
                                      <p:to>
                                        <p:strVal val="visible"/>
                                      </p:to>
                                    </p:set>
                                    <p:animEffect filter="fade" transition="in">
                                      <p:cBhvr>
                                        <p:cTn dur="500"/>
                                        <p:tgtEl>
                                          <p:spTgt spid="6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50"/>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PARALLEL DIRECTIVE SYNTAX</a:t>
            </a:r>
            <a:endParaRPr/>
          </a:p>
        </p:txBody>
      </p:sp>
      <p:sp>
        <p:nvSpPr>
          <p:cNvPr id="609" name="Google Shape;609;p50"/>
          <p:cNvSpPr txBox="1"/>
          <p:nvPr/>
        </p:nvSpPr>
        <p:spPr>
          <a:xfrm>
            <a:off x="1881791" y="3150663"/>
            <a:ext cx="7166103" cy="2086725"/>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 num_gangs(2) num_workers(2) \ 	vector_length(32) gang worker</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vector</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32</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610" name="Google Shape;610;p50"/>
          <p:cNvSpPr txBox="1"/>
          <p:nvPr/>
        </p:nvSpPr>
        <p:spPr>
          <a:xfrm>
            <a:off x="2924716" y="1940993"/>
            <a:ext cx="5367897" cy="665606"/>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also apply gang/worker/vector when using the parallel loop construct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14" name="Shape 614"/>
        <p:cNvGrpSpPr/>
        <p:nvPr/>
      </p:nvGrpSpPr>
      <p:grpSpPr>
        <a:xfrm>
          <a:off x="0" y="0"/>
          <a:ext cx="0" cy="0"/>
          <a:chOff x="0" y="0"/>
          <a:chExt cx="0" cy="0"/>
        </a:xfrm>
      </p:grpSpPr>
      <p:sp>
        <p:nvSpPr>
          <p:cNvPr id="615" name="Google Shape;615;p51"/>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PARALLEL DIRECTIVE SYNTAX</a:t>
            </a:r>
            <a:endParaRPr/>
          </a:p>
        </p:txBody>
      </p:sp>
      <p:sp>
        <p:nvSpPr>
          <p:cNvPr id="616" name="Google Shape;616;p51"/>
          <p:cNvSpPr txBox="1"/>
          <p:nvPr/>
        </p:nvSpPr>
        <p:spPr>
          <a:xfrm>
            <a:off x="539703" y="3275312"/>
            <a:ext cx="10099650" cy="1837426"/>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 num_gangs(2) num_workers(2) vector_length(32) gang worker</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vector</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32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p:txBody>
      </p:sp>
      <p:sp>
        <p:nvSpPr>
          <p:cNvPr id="617" name="Google Shape;617;p51"/>
          <p:cNvSpPr txBox="1"/>
          <p:nvPr/>
        </p:nvSpPr>
        <p:spPr>
          <a:xfrm>
            <a:off x="2924716" y="1940993"/>
            <a:ext cx="5367897" cy="665606"/>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also apply gang/worker/vector when using the parallel loop construct</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52"/>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KERNELS DIRECTIVE SYNTAX</a:t>
            </a:r>
            <a:endParaRPr/>
          </a:p>
        </p:txBody>
      </p:sp>
      <p:sp>
        <p:nvSpPr>
          <p:cNvPr id="623" name="Google Shape;623;p52"/>
          <p:cNvSpPr txBox="1"/>
          <p:nvPr/>
        </p:nvSpPr>
        <p:spPr>
          <a:xfrm>
            <a:off x="5223883" y="2073538"/>
            <a:ext cx="5481290"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gang(2) worker(2)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#pragma acc loop vector(32)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32</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624" name="Google Shape;624;p52"/>
          <p:cNvSpPr txBox="1"/>
          <p:nvPr/>
        </p:nvSpPr>
        <p:spPr>
          <a:xfrm>
            <a:off x="330332" y="1418180"/>
            <a:ext cx="4578853" cy="358925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kernels directive, the process is somewhat simplified</a:t>
            </a:r>
            <a:endParaRPr b="1" i="0" sz="2000" u="none" cap="none" strike="noStrike">
              <a:solidFill>
                <a:srgbClr val="FF0000"/>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define the location and number by using </a:t>
            </a:r>
            <a:r>
              <a:rPr b="1" i="0" lang="en-US" sz="2000" u="none" cap="none" strike="noStrike">
                <a:solidFill>
                  <a:srgbClr val="FF0000"/>
                </a:solidFill>
                <a:latin typeface="Arial"/>
                <a:ea typeface="Arial"/>
                <a:cs typeface="Arial"/>
                <a:sym typeface="Arial"/>
              </a:rPr>
              <a:t>gang(N)</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worker(M)</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vector(Q)</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also define gang, worker, and vector using the same method as with the parallel directive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If you do not specify a number, the compiler will decide one</a:t>
            </a:r>
            <a:endParaRPr/>
          </a:p>
        </p:txBody>
      </p:sp>
      <p:sp>
        <p:nvSpPr>
          <p:cNvPr id="625" name="Google Shape;625;p52"/>
          <p:cNvSpPr/>
          <p:nvPr/>
        </p:nvSpPr>
        <p:spPr>
          <a:xfrm>
            <a:off x="8401844" y="2118519"/>
            <a:ext cx="935831" cy="2524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26" name="Google Shape;626;p52"/>
          <p:cNvSpPr/>
          <p:nvPr/>
        </p:nvSpPr>
        <p:spPr>
          <a:xfrm>
            <a:off x="9393238" y="2118518"/>
            <a:ext cx="1214437" cy="2524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27" name="Google Shape;627;p52"/>
          <p:cNvSpPr/>
          <p:nvPr/>
        </p:nvSpPr>
        <p:spPr>
          <a:xfrm>
            <a:off x="7594617" y="2613216"/>
            <a:ext cx="1388087" cy="2524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4">
                                            <p:txEl>
                                              <p:pRg end="0" st="0"/>
                                            </p:txEl>
                                          </p:spTgt>
                                        </p:tgtEl>
                                        <p:attrNameLst>
                                          <p:attrName>style.visibility</p:attrName>
                                        </p:attrNameLst>
                                      </p:cBhvr>
                                      <p:to>
                                        <p:strVal val="visible"/>
                                      </p:to>
                                    </p:set>
                                    <p:animEffect filter="fade" transition="in">
                                      <p:cBhvr>
                                        <p:cTn dur="500"/>
                                        <p:tgtEl>
                                          <p:spTgt spid="62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4">
                                            <p:txEl>
                                              <p:pRg end="1" st="1"/>
                                            </p:txEl>
                                          </p:spTgt>
                                        </p:tgtEl>
                                        <p:attrNameLst>
                                          <p:attrName>style.visibility</p:attrName>
                                        </p:attrNameLst>
                                      </p:cBhvr>
                                      <p:to>
                                        <p:strVal val="visible"/>
                                      </p:to>
                                    </p:set>
                                    <p:animEffect filter="fade" transition="in">
                                      <p:cBhvr>
                                        <p:cTn dur="500"/>
                                        <p:tgtEl>
                                          <p:spTgt spid="62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4">
                                            <p:txEl>
                                              <p:pRg end="2" st="2"/>
                                            </p:txEl>
                                          </p:spTgt>
                                        </p:tgtEl>
                                        <p:attrNameLst>
                                          <p:attrName>style.visibility</p:attrName>
                                        </p:attrNameLst>
                                      </p:cBhvr>
                                      <p:to>
                                        <p:strVal val="visible"/>
                                      </p:to>
                                    </p:set>
                                    <p:animEffect filter="fade" transition="in">
                                      <p:cBhvr>
                                        <p:cTn dur="500"/>
                                        <p:tgtEl>
                                          <p:spTgt spid="62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4">
                                            <p:txEl>
                                              <p:pRg end="3" st="3"/>
                                            </p:txEl>
                                          </p:spTgt>
                                        </p:tgtEl>
                                        <p:attrNameLst>
                                          <p:attrName>style.visibility</p:attrName>
                                        </p:attrNameLst>
                                      </p:cBhvr>
                                      <p:to>
                                        <p:strVal val="visible"/>
                                      </p:to>
                                    </p:set>
                                    <p:animEffect filter="fade" transition="in">
                                      <p:cBhvr>
                                        <p:cTn dur="500"/>
                                        <p:tgtEl>
                                          <p:spTgt spid="624">
                                            <p:txEl>
                                              <p:pRg end="3" st="3"/>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25"/>
                                        </p:tgtEl>
                                        <p:attrNameLst>
                                          <p:attrName>style.visibility</p:attrName>
                                        </p:attrNameLst>
                                      </p:cBhvr>
                                      <p:to>
                                        <p:strVal val="visible"/>
                                      </p:to>
                                    </p:set>
                                    <p:animEffect filter="fade" transition="in">
                                      <p:cBhvr>
                                        <p:cTn dur="500"/>
                                        <p:tgtEl>
                                          <p:spTgt spid="625"/>
                                        </p:tgtEl>
                                      </p:cBhvr>
                                    </p:animEffect>
                                  </p:childTnLst>
                                </p:cTn>
                              </p:par>
                              <p:par>
                                <p:cTn fill="hold" nodeType="withEffect" presetClass="entr" presetID="10" presetSubtype="0">
                                  <p:stCondLst>
                                    <p:cond delay="0"/>
                                  </p:stCondLst>
                                  <p:childTnLst>
                                    <p:set>
                                      <p:cBhvr>
                                        <p:cTn dur="1" fill="hold">
                                          <p:stCondLst>
                                            <p:cond delay="0"/>
                                          </p:stCondLst>
                                        </p:cTn>
                                        <p:tgtEl>
                                          <p:spTgt spid="626"/>
                                        </p:tgtEl>
                                        <p:attrNameLst>
                                          <p:attrName>style.visibility</p:attrName>
                                        </p:attrNameLst>
                                      </p:cBhvr>
                                      <p:to>
                                        <p:strVal val="visible"/>
                                      </p:to>
                                    </p:set>
                                    <p:animEffect filter="fade" transition="in">
                                      <p:cBhvr>
                                        <p:cTn dur="500"/>
                                        <p:tgtEl>
                                          <p:spTgt spid="626"/>
                                        </p:tgtEl>
                                      </p:cBhvr>
                                    </p:animEffect>
                                  </p:childTnLst>
                                </p:cTn>
                              </p:par>
                              <p:par>
                                <p:cTn fill="hold" nodeType="withEffect" presetClass="entr" presetID="10" presetSubtype="0">
                                  <p:stCondLst>
                                    <p:cond delay="0"/>
                                  </p:stCondLst>
                                  <p:childTnLst>
                                    <p:set>
                                      <p:cBhvr>
                                        <p:cTn dur="1" fill="hold">
                                          <p:stCondLst>
                                            <p:cond delay="0"/>
                                          </p:stCondLst>
                                        </p:cTn>
                                        <p:tgtEl>
                                          <p:spTgt spid="627"/>
                                        </p:tgtEl>
                                        <p:attrNameLst>
                                          <p:attrName>style.visibility</p:attrName>
                                        </p:attrNameLst>
                                      </p:cBhvr>
                                      <p:to>
                                        <p:strVal val="visible"/>
                                      </p:to>
                                    </p:set>
                                    <p:animEffect filter="fade" transition="in">
                                      <p:cBhvr>
                                        <p:cTn dur="500"/>
                                        <p:tgtEl>
                                          <p:spTgt spid="6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625"/>
                                        </p:tgtEl>
                                      </p:cBhvr>
                                    </p:animEffect>
                                    <p:set>
                                      <p:cBhvr>
                                        <p:cTn dur="1" fill="hold">
                                          <p:stCondLst>
                                            <p:cond delay="500"/>
                                          </p:stCondLst>
                                        </p:cTn>
                                        <p:tgtEl>
                                          <p:spTgt spid="62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626"/>
                                        </p:tgtEl>
                                      </p:cBhvr>
                                    </p:animEffect>
                                    <p:set>
                                      <p:cBhvr>
                                        <p:cTn dur="1" fill="hold">
                                          <p:stCondLst>
                                            <p:cond delay="500"/>
                                          </p:stCondLst>
                                        </p:cTn>
                                        <p:tgtEl>
                                          <p:spTgt spid="62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627"/>
                                        </p:tgtEl>
                                      </p:cBhvr>
                                    </p:animEffect>
                                    <p:set>
                                      <p:cBhvr>
                                        <p:cTn dur="1" fill="hold">
                                          <p:stCondLst>
                                            <p:cond delay="500"/>
                                          </p:stCondLst>
                                        </p:cTn>
                                        <p:tgtEl>
                                          <p:spTgt spid="62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31" name="Shape 631"/>
        <p:cNvGrpSpPr/>
        <p:nvPr/>
      </p:nvGrpSpPr>
      <p:grpSpPr>
        <a:xfrm>
          <a:off x="0" y="0"/>
          <a:ext cx="0" cy="0"/>
          <a:chOff x="0" y="0"/>
          <a:chExt cx="0" cy="0"/>
        </a:xfrm>
      </p:grpSpPr>
      <p:sp>
        <p:nvSpPr>
          <p:cNvPr id="632" name="Google Shape;632;p53"/>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KERNELS DIRECTIVE SYNTAX</a:t>
            </a:r>
            <a:endParaRPr/>
          </a:p>
        </p:txBody>
      </p:sp>
      <p:sp>
        <p:nvSpPr>
          <p:cNvPr id="633" name="Google Shape;633;p53"/>
          <p:cNvSpPr txBox="1"/>
          <p:nvPr/>
        </p:nvSpPr>
        <p:spPr>
          <a:xfrm>
            <a:off x="5223883" y="1948889"/>
            <a:ext cx="5481290" cy="2086725"/>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gang(2) worker(2)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!$acc loop vector(32)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32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634" name="Google Shape;634;p53"/>
          <p:cNvSpPr txBox="1"/>
          <p:nvPr/>
        </p:nvSpPr>
        <p:spPr>
          <a:xfrm>
            <a:off x="330332" y="1418180"/>
            <a:ext cx="4578853" cy="358925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kernels directive, the process is somewhat simplified</a:t>
            </a:r>
            <a:endParaRPr b="1" i="0" sz="2000" u="none" cap="none" strike="noStrike">
              <a:solidFill>
                <a:srgbClr val="FF0000"/>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define the location and number by using </a:t>
            </a:r>
            <a:r>
              <a:rPr b="1" i="0" lang="en-US" sz="2000" u="none" cap="none" strike="noStrike">
                <a:solidFill>
                  <a:srgbClr val="FF0000"/>
                </a:solidFill>
                <a:latin typeface="Arial"/>
                <a:ea typeface="Arial"/>
                <a:cs typeface="Arial"/>
                <a:sym typeface="Arial"/>
              </a:rPr>
              <a:t>gang(N)</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worker(M)</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vector(Q)</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also define gang, worker, and vector using the same method as with the parallel directive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If you do not specify a number, the compiler will decide one</a:t>
            </a:r>
            <a:endParaRPr/>
          </a:p>
        </p:txBody>
      </p:sp>
      <p:sp>
        <p:nvSpPr>
          <p:cNvPr id="635" name="Google Shape;635;p53"/>
          <p:cNvSpPr/>
          <p:nvPr/>
        </p:nvSpPr>
        <p:spPr>
          <a:xfrm>
            <a:off x="7645844" y="1996119"/>
            <a:ext cx="935831" cy="2524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36" name="Google Shape;636;p53"/>
          <p:cNvSpPr/>
          <p:nvPr/>
        </p:nvSpPr>
        <p:spPr>
          <a:xfrm>
            <a:off x="8637238" y="1996118"/>
            <a:ext cx="1214437" cy="2524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37" name="Google Shape;637;p53"/>
          <p:cNvSpPr/>
          <p:nvPr/>
        </p:nvSpPr>
        <p:spPr>
          <a:xfrm>
            <a:off x="6849417" y="2490816"/>
            <a:ext cx="1388087" cy="25241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4">
                                            <p:txEl>
                                              <p:pRg end="0" st="0"/>
                                            </p:txEl>
                                          </p:spTgt>
                                        </p:tgtEl>
                                        <p:attrNameLst>
                                          <p:attrName>style.visibility</p:attrName>
                                        </p:attrNameLst>
                                      </p:cBhvr>
                                      <p:to>
                                        <p:strVal val="visible"/>
                                      </p:to>
                                    </p:set>
                                    <p:animEffect filter="fade" transition="in">
                                      <p:cBhvr>
                                        <p:cTn dur="500"/>
                                        <p:tgtEl>
                                          <p:spTgt spid="6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4">
                                            <p:txEl>
                                              <p:pRg end="1" st="1"/>
                                            </p:txEl>
                                          </p:spTgt>
                                        </p:tgtEl>
                                        <p:attrNameLst>
                                          <p:attrName>style.visibility</p:attrName>
                                        </p:attrNameLst>
                                      </p:cBhvr>
                                      <p:to>
                                        <p:strVal val="visible"/>
                                      </p:to>
                                    </p:set>
                                    <p:animEffect filter="fade" transition="in">
                                      <p:cBhvr>
                                        <p:cTn dur="500"/>
                                        <p:tgtEl>
                                          <p:spTgt spid="6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4">
                                            <p:txEl>
                                              <p:pRg end="2" st="2"/>
                                            </p:txEl>
                                          </p:spTgt>
                                        </p:tgtEl>
                                        <p:attrNameLst>
                                          <p:attrName>style.visibility</p:attrName>
                                        </p:attrNameLst>
                                      </p:cBhvr>
                                      <p:to>
                                        <p:strVal val="visible"/>
                                      </p:to>
                                    </p:set>
                                    <p:animEffect filter="fade" transition="in">
                                      <p:cBhvr>
                                        <p:cTn dur="500"/>
                                        <p:tgtEl>
                                          <p:spTgt spid="6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4">
                                            <p:txEl>
                                              <p:pRg end="3" st="3"/>
                                            </p:txEl>
                                          </p:spTgt>
                                        </p:tgtEl>
                                        <p:attrNameLst>
                                          <p:attrName>style.visibility</p:attrName>
                                        </p:attrNameLst>
                                      </p:cBhvr>
                                      <p:to>
                                        <p:strVal val="visible"/>
                                      </p:to>
                                    </p:set>
                                    <p:animEffect filter="fade" transition="in">
                                      <p:cBhvr>
                                        <p:cTn dur="500"/>
                                        <p:tgtEl>
                                          <p:spTgt spid="634">
                                            <p:txEl>
                                              <p:pRg end="3" st="3"/>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35"/>
                                        </p:tgtEl>
                                        <p:attrNameLst>
                                          <p:attrName>style.visibility</p:attrName>
                                        </p:attrNameLst>
                                      </p:cBhvr>
                                      <p:to>
                                        <p:strVal val="visible"/>
                                      </p:to>
                                    </p:set>
                                    <p:animEffect filter="fade" transition="in">
                                      <p:cBhvr>
                                        <p:cTn dur="500"/>
                                        <p:tgtEl>
                                          <p:spTgt spid="635"/>
                                        </p:tgtEl>
                                      </p:cBhvr>
                                    </p:animEffect>
                                  </p:childTnLst>
                                </p:cTn>
                              </p:par>
                              <p:par>
                                <p:cTn fill="hold" nodeType="withEffect" presetClass="entr" presetID="10" presetSubtype="0">
                                  <p:stCondLst>
                                    <p:cond delay="0"/>
                                  </p:stCondLst>
                                  <p:childTnLst>
                                    <p:set>
                                      <p:cBhvr>
                                        <p:cTn dur="1" fill="hold">
                                          <p:stCondLst>
                                            <p:cond delay="0"/>
                                          </p:stCondLst>
                                        </p:cTn>
                                        <p:tgtEl>
                                          <p:spTgt spid="636"/>
                                        </p:tgtEl>
                                        <p:attrNameLst>
                                          <p:attrName>style.visibility</p:attrName>
                                        </p:attrNameLst>
                                      </p:cBhvr>
                                      <p:to>
                                        <p:strVal val="visible"/>
                                      </p:to>
                                    </p:set>
                                    <p:animEffect filter="fade" transition="in">
                                      <p:cBhvr>
                                        <p:cTn dur="500"/>
                                        <p:tgtEl>
                                          <p:spTgt spid="636"/>
                                        </p:tgtEl>
                                      </p:cBhvr>
                                    </p:animEffect>
                                  </p:childTnLst>
                                </p:cTn>
                              </p:par>
                              <p:par>
                                <p:cTn fill="hold" nodeType="withEffect" presetClass="entr" presetID="10" presetSubtype="0">
                                  <p:stCondLst>
                                    <p:cond delay="0"/>
                                  </p:stCondLst>
                                  <p:childTnLst>
                                    <p:set>
                                      <p:cBhvr>
                                        <p:cTn dur="1" fill="hold">
                                          <p:stCondLst>
                                            <p:cond delay="0"/>
                                          </p:stCondLst>
                                        </p:cTn>
                                        <p:tgtEl>
                                          <p:spTgt spid="637"/>
                                        </p:tgtEl>
                                        <p:attrNameLst>
                                          <p:attrName>style.visibility</p:attrName>
                                        </p:attrNameLst>
                                      </p:cBhvr>
                                      <p:to>
                                        <p:strVal val="visible"/>
                                      </p:to>
                                    </p:set>
                                    <p:animEffect filter="fade" transition="in">
                                      <p:cBhvr>
                                        <p:cTn dur="500"/>
                                        <p:tgtEl>
                                          <p:spTgt spid="6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635"/>
                                        </p:tgtEl>
                                      </p:cBhvr>
                                    </p:animEffect>
                                    <p:set>
                                      <p:cBhvr>
                                        <p:cTn dur="1" fill="hold">
                                          <p:stCondLst>
                                            <p:cond delay="500"/>
                                          </p:stCondLst>
                                        </p:cTn>
                                        <p:tgtEl>
                                          <p:spTgt spid="63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636"/>
                                        </p:tgtEl>
                                      </p:cBhvr>
                                    </p:animEffect>
                                    <p:set>
                                      <p:cBhvr>
                                        <p:cTn dur="1" fill="hold">
                                          <p:stCondLst>
                                            <p:cond delay="500"/>
                                          </p:stCondLst>
                                        </p:cTn>
                                        <p:tgtEl>
                                          <p:spTgt spid="63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637"/>
                                        </p:tgtEl>
                                      </p:cBhvr>
                                    </p:animEffect>
                                    <p:set>
                                      <p:cBhvr>
                                        <p:cTn dur="1" fill="hold">
                                          <p:stCondLst>
                                            <p:cond delay="500"/>
                                          </p:stCondLst>
                                        </p:cTn>
                                        <p:tgtEl>
                                          <p:spTgt spid="63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54"/>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KERNELS DIRECTIVE SYNTAX</a:t>
            </a:r>
            <a:endParaRPr/>
          </a:p>
        </p:txBody>
      </p:sp>
      <p:sp>
        <p:nvSpPr>
          <p:cNvPr id="643" name="Google Shape;643;p54"/>
          <p:cNvSpPr txBox="1"/>
          <p:nvPr/>
        </p:nvSpPr>
        <p:spPr>
          <a:xfrm>
            <a:off x="5328386" y="1418179"/>
            <a:ext cx="5481290" cy="4579715"/>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#pragma acc loop gang(2) worker(2)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vector(32)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32</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#pragma acc loop gang(4) worker(4)</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16</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vector(16)</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16</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array2[x][y]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644" name="Google Shape;644;p54"/>
          <p:cNvSpPr txBox="1"/>
          <p:nvPr/>
        </p:nvSpPr>
        <p:spPr>
          <a:xfrm>
            <a:off x="330332" y="1418179"/>
            <a:ext cx="4578853" cy="4319681"/>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kernels directive, the process is somewhat simplified</a:t>
            </a:r>
            <a:endParaRPr b="1" i="0" sz="2000" u="none" cap="none" strike="noStrike">
              <a:solidFill>
                <a:srgbClr val="FF0000"/>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define the location and number by using </a:t>
            </a:r>
            <a:r>
              <a:rPr b="1" i="0" lang="en-US" sz="2000" u="none" cap="none" strike="noStrike">
                <a:solidFill>
                  <a:srgbClr val="FF0000"/>
                </a:solidFill>
                <a:latin typeface="Arial"/>
                <a:ea typeface="Arial"/>
                <a:cs typeface="Arial"/>
                <a:sym typeface="Arial"/>
              </a:rPr>
              <a:t>gang(N)</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worker(M)</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vector(Q)</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also define gang, worker, and vector using the same method as with the parallel directive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If you do not specify a number, the compiler will decide one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Each loop nest can have different values for gang, worker, and vector</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48" name="Shape 648"/>
        <p:cNvGrpSpPr/>
        <p:nvPr/>
      </p:nvGrpSpPr>
      <p:grpSpPr>
        <a:xfrm>
          <a:off x="0" y="0"/>
          <a:ext cx="0" cy="0"/>
          <a:chOff x="0" y="0"/>
          <a:chExt cx="0" cy="0"/>
        </a:xfrm>
      </p:grpSpPr>
      <p:sp>
        <p:nvSpPr>
          <p:cNvPr id="649" name="Google Shape;649;p55"/>
          <p:cNvSpPr txBox="1"/>
          <p:nvPr>
            <p:ph type="title"/>
          </p:nvPr>
        </p:nvSpPr>
        <p:spPr>
          <a:xfrm>
            <a:off x="476791" y="66122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KERNELS DIRECTIVE SYNTAX</a:t>
            </a:r>
            <a:endParaRPr/>
          </a:p>
        </p:txBody>
      </p:sp>
      <p:sp>
        <p:nvSpPr>
          <p:cNvPr id="650" name="Google Shape;650;p55"/>
          <p:cNvSpPr txBox="1"/>
          <p:nvPr/>
        </p:nvSpPr>
        <p:spPr>
          <a:xfrm>
            <a:off x="5328386" y="1418179"/>
            <a:ext cx="5481290" cy="4579715"/>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a:t>
            </a:r>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!$acc loop gang(2) worker(2)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do</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vector(32)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32</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!$acc loop gang(4) worker(4)</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do</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16</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vector(16)</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16</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array2(x,y) = array2(x,y)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a:p>
        </p:txBody>
      </p:sp>
      <p:sp>
        <p:nvSpPr>
          <p:cNvPr id="651" name="Google Shape;651;p55"/>
          <p:cNvSpPr txBox="1"/>
          <p:nvPr/>
        </p:nvSpPr>
        <p:spPr>
          <a:xfrm>
            <a:off x="330332" y="1418179"/>
            <a:ext cx="4578853" cy="4319681"/>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kernels directive, the process is somewhat simplified</a:t>
            </a:r>
            <a:endParaRPr b="1" i="0" sz="2000" u="none" cap="none" strike="noStrike">
              <a:solidFill>
                <a:srgbClr val="FF0000"/>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define the location and number by using </a:t>
            </a:r>
            <a:r>
              <a:rPr b="1" i="0" lang="en-US" sz="2000" u="none" cap="none" strike="noStrike">
                <a:solidFill>
                  <a:srgbClr val="FF0000"/>
                </a:solidFill>
                <a:latin typeface="Arial"/>
                <a:ea typeface="Arial"/>
                <a:cs typeface="Arial"/>
                <a:sym typeface="Arial"/>
              </a:rPr>
              <a:t>gang(N)</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worker(M)</a:t>
            </a:r>
            <a:r>
              <a:rPr b="1" i="0" lang="en-US" sz="2000" u="none" cap="none" strike="noStrike">
                <a:solidFill>
                  <a:schemeClr val="dk2"/>
                </a:solidFill>
                <a:latin typeface="Arial"/>
                <a:ea typeface="Arial"/>
                <a:cs typeface="Arial"/>
                <a:sym typeface="Arial"/>
              </a:rPr>
              <a:t>,</a:t>
            </a:r>
            <a:r>
              <a:rPr b="1" i="0" lang="en-US" sz="2000" u="none" cap="none" strike="noStrike">
                <a:solidFill>
                  <a:srgbClr val="FF0000"/>
                </a:solidFill>
                <a:latin typeface="Arial"/>
                <a:ea typeface="Arial"/>
                <a:cs typeface="Arial"/>
                <a:sym typeface="Arial"/>
              </a:rPr>
              <a:t> vector(Q)</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You may also define gang, worker, and vector using the same method as with the parallel directive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If you do not specify a number, the compiler will decide one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Each loop nest can have different values for gang, worker, and vector</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56"/>
          <p:cNvSpPr txBox="1"/>
          <p:nvPr/>
        </p:nvSpPr>
        <p:spPr>
          <a:xfrm>
            <a:off x="571251" y="3237719"/>
            <a:ext cx="5520242"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a:t>
            </a:r>
            <a:r>
              <a:rPr b="1" i="0" lang="en-US" sz="18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a:t>
            </a:r>
            <a:r>
              <a:rPr b="1" i="0" lang="en-US" sz="18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8</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657" name="Google Shape;657;p56"/>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658" name="Google Shape;658;p56"/>
          <p:cNvSpPr txBox="1"/>
          <p:nvPr/>
        </p:nvSpPr>
        <p:spPr>
          <a:xfrm>
            <a:off x="6919607" y="1953213"/>
            <a:ext cx="359957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have a simple 2-dimensional loop nest</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have specified that there is </a:t>
            </a:r>
            <a:r>
              <a:rPr b="1" i="0" lang="en-US" sz="2000" u="none" cap="none" strike="noStrike">
                <a:solidFill>
                  <a:srgbClr val="0C4E9B"/>
                </a:solidFill>
                <a:latin typeface="Arial"/>
                <a:ea typeface="Arial"/>
                <a:cs typeface="Arial"/>
                <a:sym typeface="Arial"/>
              </a:rPr>
              <a:t>1 worker </a:t>
            </a:r>
            <a:r>
              <a:rPr b="0" i="0" lang="en-US" sz="2000" u="none" cap="none" strike="noStrike">
                <a:solidFill>
                  <a:schemeClr val="dk2"/>
                </a:solidFill>
                <a:latin typeface="Arial"/>
                <a:ea typeface="Arial"/>
                <a:cs typeface="Arial"/>
                <a:sym typeface="Arial"/>
              </a:rPr>
              <a:t>and a </a:t>
            </a:r>
            <a:r>
              <a:rPr b="1" i="0" lang="en-US" sz="2000" u="none" cap="none" strike="noStrike">
                <a:solidFill>
                  <a:srgbClr val="0C4E9B"/>
                </a:solidFill>
                <a:latin typeface="Arial"/>
                <a:ea typeface="Arial"/>
                <a:cs typeface="Arial"/>
                <a:sym typeface="Arial"/>
              </a:rPr>
              <a:t>vector length of 8</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do not specify how many </a:t>
            </a:r>
            <a:r>
              <a:rPr b="1" i="0" lang="en-US" sz="2000" u="none" cap="none" strike="noStrike">
                <a:solidFill>
                  <a:srgbClr val="0C4E9B"/>
                </a:solidFill>
                <a:latin typeface="Arial"/>
                <a:ea typeface="Arial"/>
                <a:cs typeface="Arial"/>
                <a:sym typeface="Arial"/>
              </a:rPr>
              <a:t>gangs</a:t>
            </a:r>
            <a:r>
              <a:rPr b="0" i="0" lang="en-US" sz="2000" u="none" cap="none" strike="noStrike">
                <a:solidFill>
                  <a:schemeClr val="dk2"/>
                </a:solidFill>
                <a:latin typeface="Arial"/>
                <a:ea typeface="Arial"/>
                <a:cs typeface="Arial"/>
                <a:sym typeface="Arial"/>
              </a:rPr>
              <a:t> to generate, so the compiler will create </a:t>
            </a:r>
            <a:r>
              <a:rPr b="1" i="0" lang="en-US" sz="2000" u="none" cap="none" strike="noStrike">
                <a:solidFill>
                  <a:srgbClr val="0C4E9B"/>
                </a:solidFill>
                <a:latin typeface="Arial"/>
                <a:ea typeface="Arial"/>
                <a:cs typeface="Arial"/>
                <a:sym typeface="Arial"/>
              </a:rPr>
              <a:t>enough gangs to cover the loop</a:t>
            </a:r>
            <a:endParaRPr/>
          </a:p>
        </p:txBody>
      </p:sp>
      <p:sp>
        <p:nvSpPr>
          <p:cNvPr id="659" name="Google Shape;659;p56"/>
          <p:cNvSpPr/>
          <p:nvPr/>
        </p:nvSpPr>
        <p:spPr>
          <a:xfrm>
            <a:off x="3731441" y="3267075"/>
            <a:ext cx="619125" cy="288925"/>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60" name="Google Shape;660;p56"/>
          <p:cNvSpPr/>
          <p:nvPr/>
        </p:nvSpPr>
        <p:spPr>
          <a:xfrm>
            <a:off x="4407006" y="3267075"/>
            <a:ext cx="1140354" cy="288925"/>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61" name="Google Shape;661;p56"/>
          <p:cNvSpPr/>
          <p:nvPr/>
        </p:nvSpPr>
        <p:spPr>
          <a:xfrm>
            <a:off x="2966676" y="3751945"/>
            <a:ext cx="1248273" cy="288925"/>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8">
                                            <p:txEl>
                                              <p:pRg end="0" st="0"/>
                                            </p:txEl>
                                          </p:spTgt>
                                        </p:tgtEl>
                                        <p:attrNameLst>
                                          <p:attrName>style.visibility</p:attrName>
                                        </p:attrNameLst>
                                      </p:cBhvr>
                                      <p:to>
                                        <p:strVal val="visible"/>
                                      </p:to>
                                    </p:set>
                                    <p:animEffect filter="fade" transition="in">
                                      <p:cBhvr>
                                        <p:cTn dur="500"/>
                                        <p:tgtEl>
                                          <p:spTgt spid="65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8">
                                            <p:txEl>
                                              <p:pRg end="1" st="1"/>
                                            </p:txEl>
                                          </p:spTgt>
                                        </p:tgtEl>
                                        <p:attrNameLst>
                                          <p:attrName>style.visibility</p:attrName>
                                        </p:attrNameLst>
                                      </p:cBhvr>
                                      <p:to>
                                        <p:strVal val="visible"/>
                                      </p:to>
                                    </p:set>
                                    <p:animEffect filter="fade" transition="in">
                                      <p:cBhvr>
                                        <p:cTn dur="500"/>
                                        <p:tgtEl>
                                          <p:spTgt spid="65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8">
                                            <p:txEl>
                                              <p:pRg end="2" st="2"/>
                                            </p:txEl>
                                          </p:spTgt>
                                        </p:tgtEl>
                                        <p:attrNameLst>
                                          <p:attrName>style.visibility</p:attrName>
                                        </p:attrNameLst>
                                      </p:cBhvr>
                                      <p:to>
                                        <p:strVal val="visible"/>
                                      </p:to>
                                    </p:set>
                                    <p:animEffect filter="fade" transition="in">
                                      <p:cBhvr>
                                        <p:cTn dur="500"/>
                                        <p:tgtEl>
                                          <p:spTgt spid="658">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60"/>
                                        </p:tgtEl>
                                        <p:attrNameLst>
                                          <p:attrName>style.visibility</p:attrName>
                                        </p:attrNameLst>
                                      </p:cBhvr>
                                      <p:to>
                                        <p:strVal val="visible"/>
                                      </p:to>
                                    </p:set>
                                    <p:animEffect filter="fade" transition="in">
                                      <p:cBhvr>
                                        <p:cTn dur="500"/>
                                        <p:tgtEl>
                                          <p:spTgt spid="66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61"/>
                                        </p:tgtEl>
                                        <p:attrNameLst>
                                          <p:attrName>style.visibility</p:attrName>
                                        </p:attrNameLst>
                                      </p:cBhvr>
                                      <p:to>
                                        <p:strVal val="visible"/>
                                      </p:to>
                                    </p:set>
                                    <p:animEffect filter="fade" transition="in">
                                      <p:cBhvr>
                                        <p:cTn dur="500"/>
                                        <p:tgtEl>
                                          <p:spTgt spid="6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660"/>
                                        </p:tgtEl>
                                      </p:cBhvr>
                                    </p:animEffect>
                                    <p:set>
                                      <p:cBhvr>
                                        <p:cTn dur="1" fill="hold">
                                          <p:stCondLst>
                                            <p:cond delay="500"/>
                                          </p:stCondLst>
                                        </p:cTn>
                                        <p:tgtEl>
                                          <p:spTgt spid="66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661"/>
                                        </p:tgtEl>
                                      </p:cBhvr>
                                    </p:animEffect>
                                    <p:set>
                                      <p:cBhvr>
                                        <p:cTn dur="1" fill="hold">
                                          <p:stCondLst>
                                            <p:cond delay="500"/>
                                          </p:stCondLst>
                                        </p:cTn>
                                        <p:tgtEl>
                                          <p:spTgt spid="661"/>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59"/>
                                        </p:tgtEl>
                                        <p:attrNameLst>
                                          <p:attrName>style.visibility</p:attrName>
                                        </p:attrNameLst>
                                      </p:cBhvr>
                                      <p:to>
                                        <p:strVal val="visible"/>
                                      </p:to>
                                    </p:set>
                                    <p:animEffect filter="fade" transition="in">
                                      <p:cBhvr>
                                        <p:cTn dur="500"/>
                                        <p:tgtEl>
                                          <p:spTgt spid="6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2"/>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PARALLELIZING LOOPS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65" name="Shape 665"/>
        <p:cNvGrpSpPr/>
        <p:nvPr/>
      </p:nvGrpSpPr>
      <p:grpSpPr>
        <a:xfrm>
          <a:off x="0" y="0"/>
          <a:ext cx="0" cy="0"/>
          <a:chOff x="0" y="0"/>
          <a:chExt cx="0" cy="0"/>
        </a:xfrm>
      </p:grpSpPr>
      <p:sp>
        <p:nvSpPr>
          <p:cNvPr id="666" name="Google Shape;666;p57"/>
          <p:cNvSpPr txBox="1"/>
          <p:nvPr/>
        </p:nvSpPr>
        <p:spPr>
          <a:xfrm>
            <a:off x="571251" y="3113070"/>
            <a:ext cx="5520242" cy="2086725"/>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a:t>
            </a:r>
            <a:r>
              <a:rPr b="1" i="0" lang="en-US" sz="18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a:t>
            </a:r>
            <a:r>
              <a:rPr b="1" i="0" lang="en-US" sz="18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667" name="Google Shape;667;p57"/>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668" name="Google Shape;668;p57"/>
          <p:cNvSpPr txBox="1"/>
          <p:nvPr/>
        </p:nvSpPr>
        <p:spPr>
          <a:xfrm>
            <a:off x="6919607" y="1953213"/>
            <a:ext cx="359957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have a simple 2-dimensional loop nest</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have specified that there is </a:t>
            </a:r>
            <a:r>
              <a:rPr b="1" i="0" lang="en-US" sz="2000" u="none" cap="none" strike="noStrike">
                <a:solidFill>
                  <a:srgbClr val="0C4E9B"/>
                </a:solidFill>
                <a:latin typeface="Arial"/>
                <a:ea typeface="Arial"/>
                <a:cs typeface="Arial"/>
                <a:sym typeface="Arial"/>
              </a:rPr>
              <a:t>1 worker </a:t>
            </a:r>
            <a:r>
              <a:rPr b="0" i="0" lang="en-US" sz="2000" u="none" cap="none" strike="noStrike">
                <a:solidFill>
                  <a:schemeClr val="dk2"/>
                </a:solidFill>
                <a:latin typeface="Arial"/>
                <a:ea typeface="Arial"/>
                <a:cs typeface="Arial"/>
                <a:sym typeface="Arial"/>
              </a:rPr>
              <a:t>and a </a:t>
            </a:r>
            <a:r>
              <a:rPr b="1" i="0" lang="en-US" sz="2000" u="none" cap="none" strike="noStrike">
                <a:solidFill>
                  <a:srgbClr val="0C4E9B"/>
                </a:solidFill>
                <a:latin typeface="Arial"/>
                <a:ea typeface="Arial"/>
                <a:cs typeface="Arial"/>
                <a:sym typeface="Arial"/>
              </a:rPr>
              <a:t>vector length of 8</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do not specify how many </a:t>
            </a:r>
            <a:r>
              <a:rPr b="1" i="0" lang="en-US" sz="2000" u="none" cap="none" strike="noStrike">
                <a:solidFill>
                  <a:srgbClr val="0C4E9B"/>
                </a:solidFill>
                <a:latin typeface="Arial"/>
                <a:ea typeface="Arial"/>
                <a:cs typeface="Arial"/>
                <a:sym typeface="Arial"/>
              </a:rPr>
              <a:t>gangs</a:t>
            </a:r>
            <a:r>
              <a:rPr b="0" i="0" lang="en-US" sz="2000" u="none" cap="none" strike="noStrike">
                <a:solidFill>
                  <a:schemeClr val="dk2"/>
                </a:solidFill>
                <a:latin typeface="Arial"/>
                <a:ea typeface="Arial"/>
                <a:cs typeface="Arial"/>
                <a:sym typeface="Arial"/>
              </a:rPr>
              <a:t> to generate, so the compiler will create </a:t>
            </a:r>
            <a:r>
              <a:rPr b="1" i="0" lang="en-US" sz="2000" u="none" cap="none" strike="noStrike">
                <a:solidFill>
                  <a:srgbClr val="0C4E9B"/>
                </a:solidFill>
                <a:latin typeface="Arial"/>
                <a:ea typeface="Arial"/>
                <a:cs typeface="Arial"/>
                <a:sym typeface="Arial"/>
              </a:rPr>
              <a:t>enough gangs to cover the loop</a:t>
            </a:r>
            <a:endParaRPr/>
          </a:p>
        </p:txBody>
      </p:sp>
      <p:sp>
        <p:nvSpPr>
          <p:cNvPr id="669" name="Google Shape;669;p57"/>
          <p:cNvSpPr/>
          <p:nvPr/>
        </p:nvSpPr>
        <p:spPr>
          <a:xfrm>
            <a:off x="2993441" y="3144675"/>
            <a:ext cx="619125" cy="288925"/>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70" name="Google Shape;670;p57"/>
          <p:cNvSpPr/>
          <p:nvPr/>
        </p:nvSpPr>
        <p:spPr>
          <a:xfrm>
            <a:off x="3669006" y="3144675"/>
            <a:ext cx="1140354" cy="288925"/>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71" name="Google Shape;671;p57"/>
          <p:cNvSpPr/>
          <p:nvPr/>
        </p:nvSpPr>
        <p:spPr>
          <a:xfrm>
            <a:off x="2228676" y="3629545"/>
            <a:ext cx="1248273" cy="288925"/>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8">
                                            <p:txEl>
                                              <p:pRg end="0" st="0"/>
                                            </p:txEl>
                                          </p:spTgt>
                                        </p:tgtEl>
                                        <p:attrNameLst>
                                          <p:attrName>style.visibility</p:attrName>
                                        </p:attrNameLst>
                                      </p:cBhvr>
                                      <p:to>
                                        <p:strVal val="visible"/>
                                      </p:to>
                                    </p:set>
                                    <p:animEffect filter="fade" transition="in">
                                      <p:cBhvr>
                                        <p:cTn dur="500"/>
                                        <p:tgtEl>
                                          <p:spTgt spid="66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8">
                                            <p:txEl>
                                              <p:pRg end="1" st="1"/>
                                            </p:txEl>
                                          </p:spTgt>
                                        </p:tgtEl>
                                        <p:attrNameLst>
                                          <p:attrName>style.visibility</p:attrName>
                                        </p:attrNameLst>
                                      </p:cBhvr>
                                      <p:to>
                                        <p:strVal val="visible"/>
                                      </p:to>
                                    </p:set>
                                    <p:animEffect filter="fade" transition="in">
                                      <p:cBhvr>
                                        <p:cTn dur="500"/>
                                        <p:tgtEl>
                                          <p:spTgt spid="66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8">
                                            <p:txEl>
                                              <p:pRg end="2" st="2"/>
                                            </p:txEl>
                                          </p:spTgt>
                                        </p:tgtEl>
                                        <p:attrNameLst>
                                          <p:attrName>style.visibility</p:attrName>
                                        </p:attrNameLst>
                                      </p:cBhvr>
                                      <p:to>
                                        <p:strVal val="visible"/>
                                      </p:to>
                                    </p:set>
                                    <p:animEffect filter="fade" transition="in">
                                      <p:cBhvr>
                                        <p:cTn dur="500"/>
                                        <p:tgtEl>
                                          <p:spTgt spid="668">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70"/>
                                        </p:tgtEl>
                                        <p:attrNameLst>
                                          <p:attrName>style.visibility</p:attrName>
                                        </p:attrNameLst>
                                      </p:cBhvr>
                                      <p:to>
                                        <p:strVal val="visible"/>
                                      </p:to>
                                    </p:set>
                                    <p:animEffect filter="fade" transition="in">
                                      <p:cBhvr>
                                        <p:cTn dur="500"/>
                                        <p:tgtEl>
                                          <p:spTgt spid="67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71"/>
                                        </p:tgtEl>
                                        <p:attrNameLst>
                                          <p:attrName>style.visibility</p:attrName>
                                        </p:attrNameLst>
                                      </p:cBhvr>
                                      <p:to>
                                        <p:strVal val="visible"/>
                                      </p:to>
                                    </p:set>
                                    <p:animEffect filter="fade" transition="in">
                                      <p:cBhvr>
                                        <p:cTn dur="500"/>
                                        <p:tgtEl>
                                          <p:spTgt spid="6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670"/>
                                        </p:tgtEl>
                                      </p:cBhvr>
                                    </p:animEffect>
                                    <p:set>
                                      <p:cBhvr>
                                        <p:cTn dur="1" fill="hold">
                                          <p:stCondLst>
                                            <p:cond delay="500"/>
                                          </p:stCondLst>
                                        </p:cTn>
                                        <p:tgtEl>
                                          <p:spTgt spid="67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671"/>
                                        </p:tgtEl>
                                      </p:cBhvr>
                                    </p:animEffect>
                                    <p:set>
                                      <p:cBhvr>
                                        <p:cTn dur="1" fill="hold">
                                          <p:stCondLst>
                                            <p:cond delay="500"/>
                                          </p:stCondLst>
                                        </p:cTn>
                                        <p:tgtEl>
                                          <p:spTgt spid="671"/>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69"/>
                                        </p:tgtEl>
                                        <p:attrNameLst>
                                          <p:attrName>style.visibility</p:attrName>
                                        </p:attrNameLst>
                                      </p:cBhvr>
                                      <p:to>
                                        <p:strVal val="visible"/>
                                      </p:to>
                                    </p:set>
                                    <p:animEffect filter="fade" transition="in">
                                      <p:cBhvr>
                                        <p:cTn dur="500"/>
                                        <p:tgtEl>
                                          <p:spTgt spid="6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58"/>
          <p:cNvSpPr txBox="1"/>
          <p:nvPr/>
        </p:nvSpPr>
        <p:spPr>
          <a:xfrm>
            <a:off x="571251" y="3237719"/>
            <a:ext cx="5520242"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a:t>
            </a:r>
            <a:r>
              <a:rPr b="1" i="0" lang="en-US" sz="18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a:t>
            </a:r>
            <a:r>
              <a:rPr b="1" i="0" lang="en-US" sz="18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8</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677" name="Google Shape;677;p58"/>
          <p:cNvSpPr/>
          <p:nvPr/>
        </p:nvSpPr>
        <p:spPr>
          <a:xfrm>
            <a:off x="801888" y="939073"/>
            <a:ext cx="4626322" cy="1627768"/>
          </a:xfrm>
          <a:prstGeom prst="roundRect">
            <a:avLst>
              <a:gd fmla="val 16667" name="adj"/>
            </a:avLst>
          </a:prstGeom>
          <a:solidFill>
            <a:srgbClr val="E0E0E0"/>
          </a:solidFill>
          <a:ln cap="flat" cmpd="sng" w="2857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678" name="Google Shape;678;p58"/>
          <p:cNvSpPr/>
          <p:nvPr/>
        </p:nvSpPr>
        <p:spPr>
          <a:xfrm>
            <a:off x="1109590"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79" name="Google Shape;679;p58"/>
          <p:cNvSpPr/>
          <p:nvPr/>
        </p:nvSpPr>
        <p:spPr>
          <a:xfrm>
            <a:off x="1479887"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80" name="Google Shape;680;p58"/>
          <p:cNvSpPr/>
          <p:nvPr/>
        </p:nvSpPr>
        <p:spPr>
          <a:xfrm>
            <a:off x="1850184"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81" name="Google Shape;681;p58"/>
          <p:cNvSpPr/>
          <p:nvPr/>
        </p:nvSpPr>
        <p:spPr>
          <a:xfrm>
            <a:off x="2220481"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82" name="Google Shape;682;p58"/>
          <p:cNvSpPr/>
          <p:nvPr/>
        </p:nvSpPr>
        <p:spPr>
          <a:xfrm>
            <a:off x="2590778"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83" name="Google Shape;683;p58"/>
          <p:cNvSpPr/>
          <p:nvPr/>
        </p:nvSpPr>
        <p:spPr>
          <a:xfrm>
            <a:off x="2961075"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84" name="Google Shape;684;p58"/>
          <p:cNvSpPr/>
          <p:nvPr/>
        </p:nvSpPr>
        <p:spPr>
          <a:xfrm>
            <a:off x="3334051"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85" name="Google Shape;685;p58"/>
          <p:cNvSpPr/>
          <p:nvPr/>
        </p:nvSpPr>
        <p:spPr>
          <a:xfrm>
            <a:off x="3704348"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86" name="Google Shape;686;p58"/>
          <p:cNvSpPr/>
          <p:nvPr/>
        </p:nvSpPr>
        <p:spPr>
          <a:xfrm>
            <a:off x="4167598" y="1502713"/>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687" name="Google Shape;687;p58"/>
          <p:cNvSpPr txBox="1"/>
          <p:nvPr/>
        </p:nvSpPr>
        <p:spPr>
          <a:xfrm>
            <a:off x="4273146" y="1505469"/>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688" name="Google Shape;688;p58"/>
          <p:cNvSpPr txBox="1"/>
          <p:nvPr/>
        </p:nvSpPr>
        <p:spPr>
          <a:xfrm>
            <a:off x="2293285" y="2194753"/>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689" name="Google Shape;689;p58"/>
          <p:cNvGrpSpPr/>
          <p:nvPr/>
        </p:nvGrpSpPr>
        <p:grpSpPr>
          <a:xfrm>
            <a:off x="1187963" y="1121009"/>
            <a:ext cx="2824680" cy="400110"/>
            <a:chOff x="1277488" y="1499022"/>
            <a:chExt cx="2824680" cy="400110"/>
          </a:xfrm>
        </p:grpSpPr>
        <p:sp>
          <p:nvSpPr>
            <p:cNvPr id="690" name="Google Shape;690;p58"/>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691" name="Google Shape;691;p58"/>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692" name="Google Shape;692;p58"/>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
        <p:nvSpPr>
          <p:cNvPr id="693" name="Google Shape;693;p58"/>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694" name="Google Shape;694;p58"/>
          <p:cNvSpPr txBox="1"/>
          <p:nvPr/>
        </p:nvSpPr>
        <p:spPr>
          <a:xfrm>
            <a:off x="6576722" y="1502713"/>
            <a:ext cx="4213198"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diagram shows a single gang, though the compiler will be able to generate as many gangs as it wants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These gangs are completely separate from each other, and are indistinguishable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will show these gangs apply to a physical loop diagram, but this representation may not be 100% accurate to what the compiler might decide</a:t>
            </a:r>
            <a:endParaRPr/>
          </a:p>
        </p:txBody>
      </p:sp>
      <p:sp>
        <p:nvSpPr>
          <p:cNvPr id="695" name="Google Shape;695;p58"/>
          <p:cNvSpPr/>
          <p:nvPr/>
        </p:nvSpPr>
        <p:spPr>
          <a:xfrm>
            <a:off x="801888" y="939073"/>
            <a:ext cx="4626322" cy="1627768"/>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4">
                                            <p:txEl>
                                              <p:pRg end="0" st="0"/>
                                            </p:txEl>
                                          </p:spTgt>
                                        </p:tgtEl>
                                        <p:attrNameLst>
                                          <p:attrName>style.visibility</p:attrName>
                                        </p:attrNameLst>
                                      </p:cBhvr>
                                      <p:to>
                                        <p:strVal val="visible"/>
                                      </p:to>
                                    </p:set>
                                    <p:animEffect filter="fade" transition="in">
                                      <p:cBhvr>
                                        <p:cTn dur="500"/>
                                        <p:tgtEl>
                                          <p:spTgt spid="69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4">
                                            <p:txEl>
                                              <p:pRg end="1" st="1"/>
                                            </p:txEl>
                                          </p:spTgt>
                                        </p:tgtEl>
                                        <p:attrNameLst>
                                          <p:attrName>style.visibility</p:attrName>
                                        </p:attrNameLst>
                                      </p:cBhvr>
                                      <p:to>
                                        <p:strVal val="visible"/>
                                      </p:to>
                                    </p:set>
                                    <p:animEffect filter="fade" transition="in">
                                      <p:cBhvr>
                                        <p:cTn dur="500"/>
                                        <p:tgtEl>
                                          <p:spTgt spid="69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4">
                                            <p:txEl>
                                              <p:pRg end="2" st="2"/>
                                            </p:txEl>
                                          </p:spTgt>
                                        </p:tgtEl>
                                        <p:attrNameLst>
                                          <p:attrName>style.visibility</p:attrName>
                                        </p:attrNameLst>
                                      </p:cBhvr>
                                      <p:to>
                                        <p:strVal val="visible"/>
                                      </p:to>
                                    </p:set>
                                    <p:animEffect filter="fade" transition="in">
                                      <p:cBhvr>
                                        <p:cTn dur="500"/>
                                        <p:tgtEl>
                                          <p:spTgt spid="694">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95"/>
                                        </p:tgtEl>
                                        <p:attrNameLst>
                                          <p:attrName>style.visibility</p:attrName>
                                        </p:attrNameLst>
                                      </p:cBhvr>
                                      <p:to>
                                        <p:strVal val="visible"/>
                                      </p:to>
                                    </p:set>
                                    <p:animEffect filter="fade" transition="in">
                                      <p:cBhvr>
                                        <p:cTn dur="500"/>
                                        <p:tgtEl>
                                          <p:spTgt spid="6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99" name="Shape 699"/>
        <p:cNvGrpSpPr/>
        <p:nvPr/>
      </p:nvGrpSpPr>
      <p:grpSpPr>
        <a:xfrm>
          <a:off x="0" y="0"/>
          <a:ext cx="0" cy="0"/>
          <a:chOff x="0" y="0"/>
          <a:chExt cx="0" cy="0"/>
        </a:xfrm>
      </p:grpSpPr>
      <p:sp>
        <p:nvSpPr>
          <p:cNvPr id="700" name="Google Shape;700;p59"/>
          <p:cNvSpPr txBox="1"/>
          <p:nvPr/>
        </p:nvSpPr>
        <p:spPr>
          <a:xfrm>
            <a:off x="571251" y="3113070"/>
            <a:ext cx="5520242" cy="2086725"/>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a:t>
            </a:r>
            <a:r>
              <a:rPr b="1" i="0" lang="en-US" sz="18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a:t>
            </a:r>
            <a:r>
              <a:rPr b="1" i="0" lang="en-US" sz="18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701" name="Google Shape;701;p59"/>
          <p:cNvSpPr/>
          <p:nvPr/>
        </p:nvSpPr>
        <p:spPr>
          <a:xfrm>
            <a:off x="801888" y="939073"/>
            <a:ext cx="4626322" cy="1627768"/>
          </a:xfrm>
          <a:prstGeom prst="roundRect">
            <a:avLst>
              <a:gd fmla="val 16667" name="adj"/>
            </a:avLst>
          </a:prstGeom>
          <a:solidFill>
            <a:srgbClr val="E0E0E0"/>
          </a:solidFill>
          <a:ln cap="flat" cmpd="sng" w="28575">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702" name="Google Shape;702;p59"/>
          <p:cNvSpPr/>
          <p:nvPr/>
        </p:nvSpPr>
        <p:spPr>
          <a:xfrm>
            <a:off x="1109590"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03" name="Google Shape;703;p59"/>
          <p:cNvSpPr/>
          <p:nvPr/>
        </p:nvSpPr>
        <p:spPr>
          <a:xfrm>
            <a:off x="1479887"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04" name="Google Shape;704;p59"/>
          <p:cNvSpPr/>
          <p:nvPr/>
        </p:nvSpPr>
        <p:spPr>
          <a:xfrm>
            <a:off x="1850184"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05" name="Google Shape;705;p59"/>
          <p:cNvSpPr/>
          <p:nvPr/>
        </p:nvSpPr>
        <p:spPr>
          <a:xfrm>
            <a:off x="2220481"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06" name="Google Shape;706;p59"/>
          <p:cNvSpPr/>
          <p:nvPr/>
        </p:nvSpPr>
        <p:spPr>
          <a:xfrm>
            <a:off x="2590778"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07" name="Google Shape;707;p59"/>
          <p:cNvSpPr/>
          <p:nvPr/>
        </p:nvSpPr>
        <p:spPr>
          <a:xfrm>
            <a:off x="2961075"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08" name="Google Shape;708;p59"/>
          <p:cNvSpPr/>
          <p:nvPr/>
        </p:nvSpPr>
        <p:spPr>
          <a:xfrm>
            <a:off x="3334051"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09" name="Google Shape;709;p59"/>
          <p:cNvSpPr/>
          <p:nvPr/>
        </p:nvSpPr>
        <p:spPr>
          <a:xfrm>
            <a:off x="3704348"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10" name="Google Shape;710;p59"/>
          <p:cNvSpPr/>
          <p:nvPr/>
        </p:nvSpPr>
        <p:spPr>
          <a:xfrm>
            <a:off x="4167598" y="1502713"/>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711" name="Google Shape;711;p59"/>
          <p:cNvSpPr txBox="1"/>
          <p:nvPr/>
        </p:nvSpPr>
        <p:spPr>
          <a:xfrm>
            <a:off x="4273146" y="1505469"/>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712" name="Google Shape;712;p59"/>
          <p:cNvSpPr txBox="1"/>
          <p:nvPr/>
        </p:nvSpPr>
        <p:spPr>
          <a:xfrm>
            <a:off x="2293285" y="2194753"/>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713" name="Google Shape;713;p59"/>
          <p:cNvGrpSpPr/>
          <p:nvPr/>
        </p:nvGrpSpPr>
        <p:grpSpPr>
          <a:xfrm>
            <a:off x="1187963" y="1121009"/>
            <a:ext cx="2824680" cy="400110"/>
            <a:chOff x="1277488" y="1499022"/>
            <a:chExt cx="2824680" cy="400110"/>
          </a:xfrm>
        </p:grpSpPr>
        <p:sp>
          <p:nvSpPr>
            <p:cNvPr id="714" name="Google Shape;714;p59"/>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715" name="Google Shape;715;p59"/>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716" name="Google Shape;716;p59"/>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
        <p:nvSpPr>
          <p:cNvPr id="717" name="Google Shape;717;p59"/>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718" name="Google Shape;718;p59"/>
          <p:cNvSpPr txBox="1"/>
          <p:nvPr/>
        </p:nvSpPr>
        <p:spPr>
          <a:xfrm>
            <a:off x="6576722" y="1502713"/>
            <a:ext cx="4213198"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diagram shows a single gang, though the compiler will be able to generate as many gangs as it wants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These gangs are completely separate from each other, and are indistinguishable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will show these gangs apply to a physical loop diagram, but this representation may not be 100% accurate to what the compiler might decide</a:t>
            </a:r>
            <a:endParaRPr/>
          </a:p>
        </p:txBody>
      </p:sp>
      <p:sp>
        <p:nvSpPr>
          <p:cNvPr id="719" name="Google Shape;719;p59"/>
          <p:cNvSpPr/>
          <p:nvPr/>
        </p:nvSpPr>
        <p:spPr>
          <a:xfrm>
            <a:off x="801888" y="939073"/>
            <a:ext cx="4626322" cy="1627768"/>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8">
                                            <p:txEl>
                                              <p:pRg end="0" st="0"/>
                                            </p:txEl>
                                          </p:spTgt>
                                        </p:tgtEl>
                                        <p:attrNameLst>
                                          <p:attrName>style.visibility</p:attrName>
                                        </p:attrNameLst>
                                      </p:cBhvr>
                                      <p:to>
                                        <p:strVal val="visible"/>
                                      </p:to>
                                    </p:set>
                                    <p:animEffect filter="fade" transition="in">
                                      <p:cBhvr>
                                        <p:cTn dur="500"/>
                                        <p:tgtEl>
                                          <p:spTgt spid="7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8">
                                            <p:txEl>
                                              <p:pRg end="1" st="1"/>
                                            </p:txEl>
                                          </p:spTgt>
                                        </p:tgtEl>
                                        <p:attrNameLst>
                                          <p:attrName>style.visibility</p:attrName>
                                        </p:attrNameLst>
                                      </p:cBhvr>
                                      <p:to>
                                        <p:strVal val="visible"/>
                                      </p:to>
                                    </p:set>
                                    <p:animEffect filter="fade" transition="in">
                                      <p:cBhvr>
                                        <p:cTn dur="500"/>
                                        <p:tgtEl>
                                          <p:spTgt spid="7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8">
                                            <p:txEl>
                                              <p:pRg end="2" st="2"/>
                                            </p:txEl>
                                          </p:spTgt>
                                        </p:tgtEl>
                                        <p:attrNameLst>
                                          <p:attrName>style.visibility</p:attrName>
                                        </p:attrNameLst>
                                      </p:cBhvr>
                                      <p:to>
                                        <p:strVal val="visible"/>
                                      </p:to>
                                    </p:set>
                                    <p:animEffect filter="fade" transition="in">
                                      <p:cBhvr>
                                        <p:cTn dur="500"/>
                                        <p:tgtEl>
                                          <p:spTgt spid="718">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719"/>
                                        </p:tgtEl>
                                        <p:attrNameLst>
                                          <p:attrName>style.visibility</p:attrName>
                                        </p:attrNameLst>
                                      </p:cBhvr>
                                      <p:to>
                                        <p:strVal val="visible"/>
                                      </p:to>
                                    </p:set>
                                    <p:animEffect filter="fade" transition="in">
                                      <p:cBhvr>
                                        <p:cTn dur="500"/>
                                        <p:tgtEl>
                                          <p:spTgt spid="7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60"/>
          <p:cNvSpPr/>
          <p:nvPr/>
        </p:nvSpPr>
        <p:spPr>
          <a:xfrm>
            <a:off x="1109590"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26" name="Google Shape;726;p60"/>
          <p:cNvSpPr/>
          <p:nvPr/>
        </p:nvSpPr>
        <p:spPr>
          <a:xfrm>
            <a:off x="1479887"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27" name="Google Shape;727;p60"/>
          <p:cNvSpPr/>
          <p:nvPr/>
        </p:nvSpPr>
        <p:spPr>
          <a:xfrm>
            <a:off x="1850184"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28" name="Google Shape;728;p60"/>
          <p:cNvSpPr/>
          <p:nvPr/>
        </p:nvSpPr>
        <p:spPr>
          <a:xfrm>
            <a:off x="2220481"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29" name="Google Shape;729;p60"/>
          <p:cNvSpPr/>
          <p:nvPr/>
        </p:nvSpPr>
        <p:spPr>
          <a:xfrm>
            <a:off x="2590778"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30" name="Google Shape;730;p60"/>
          <p:cNvSpPr/>
          <p:nvPr/>
        </p:nvSpPr>
        <p:spPr>
          <a:xfrm>
            <a:off x="2961075"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31" name="Google Shape;731;p60"/>
          <p:cNvSpPr/>
          <p:nvPr/>
        </p:nvSpPr>
        <p:spPr>
          <a:xfrm>
            <a:off x="3334051"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32" name="Google Shape;732;p60"/>
          <p:cNvSpPr/>
          <p:nvPr/>
        </p:nvSpPr>
        <p:spPr>
          <a:xfrm>
            <a:off x="3704348"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33" name="Google Shape;733;p60"/>
          <p:cNvSpPr/>
          <p:nvPr/>
        </p:nvSpPr>
        <p:spPr>
          <a:xfrm>
            <a:off x="797213" y="94599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734" name="Google Shape;734;p60"/>
          <p:cNvSpPr/>
          <p:nvPr/>
        </p:nvSpPr>
        <p:spPr>
          <a:xfrm>
            <a:off x="4162923" y="1509635"/>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735" name="Google Shape;735;p60"/>
          <p:cNvSpPr txBox="1"/>
          <p:nvPr/>
        </p:nvSpPr>
        <p:spPr>
          <a:xfrm>
            <a:off x="4268471" y="151239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736" name="Google Shape;736;p60"/>
          <p:cNvSpPr txBox="1"/>
          <p:nvPr/>
        </p:nvSpPr>
        <p:spPr>
          <a:xfrm>
            <a:off x="2288610" y="2201675"/>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737" name="Google Shape;737;p60"/>
          <p:cNvGrpSpPr/>
          <p:nvPr/>
        </p:nvGrpSpPr>
        <p:grpSpPr>
          <a:xfrm>
            <a:off x="1183288" y="1127931"/>
            <a:ext cx="2824680" cy="400110"/>
            <a:chOff x="1277488" y="1499022"/>
            <a:chExt cx="2824680" cy="400110"/>
          </a:xfrm>
        </p:grpSpPr>
        <p:sp>
          <p:nvSpPr>
            <p:cNvPr id="738" name="Google Shape;738;p60"/>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739" name="Google Shape;739;p60"/>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740" name="Google Shape;740;p60"/>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cxnSp>
        <p:nvCxnSpPr>
          <p:cNvPr id="741" name="Google Shape;741;p60"/>
          <p:cNvCxnSpPr/>
          <p:nvPr/>
        </p:nvCxnSpPr>
        <p:spPr>
          <a:xfrm>
            <a:off x="3097303" y="1310581"/>
            <a:ext cx="771053" cy="0"/>
          </a:xfrm>
          <a:prstGeom prst="straightConnector1">
            <a:avLst/>
          </a:prstGeom>
          <a:noFill/>
          <a:ln cap="flat" cmpd="sng" w="31750">
            <a:solidFill>
              <a:schemeClr val="dk2"/>
            </a:solidFill>
            <a:prstDash val="solid"/>
            <a:round/>
            <a:headEnd len="sm" w="sm" type="none"/>
            <a:tailEnd len="med" w="med" type="stealth"/>
          </a:ln>
        </p:spPr>
      </p:cxnSp>
      <p:sp>
        <p:nvSpPr>
          <p:cNvPr id="742" name="Google Shape;742;p60"/>
          <p:cNvSpPr/>
          <p:nvPr/>
        </p:nvSpPr>
        <p:spPr>
          <a:xfrm>
            <a:off x="509047"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743" name="Google Shape;743;p60"/>
          <p:cNvSpPr/>
          <p:nvPr/>
        </p:nvSpPr>
        <p:spPr>
          <a:xfrm>
            <a:off x="1180379"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744" name="Google Shape;744;p60"/>
          <p:cNvSpPr/>
          <p:nvPr/>
        </p:nvSpPr>
        <p:spPr>
          <a:xfrm>
            <a:off x="1851711"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745" name="Google Shape;745;p60"/>
          <p:cNvSpPr/>
          <p:nvPr/>
        </p:nvSpPr>
        <p:spPr>
          <a:xfrm>
            <a:off x="2523043"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746" name="Google Shape;746;p60"/>
          <p:cNvSpPr/>
          <p:nvPr/>
        </p:nvSpPr>
        <p:spPr>
          <a:xfrm>
            <a:off x="3194375"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(0,4)</a:t>
            </a:r>
            <a:endParaRPr/>
          </a:p>
        </p:txBody>
      </p:sp>
      <p:sp>
        <p:nvSpPr>
          <p:cNvPr id="747" name="Google Shape;747;p60"/>
          <p:cNvSpPr/>
          <p:nvPr/>
        </p:nvSpPr>
        <p:spPr>
          <a:xfrm>
            <a:off x="3865707"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(0,5)</a:t>
            </a:r>
            <a:endParaRPr/>
          </a:p>
        </p:txBody>
      </p:sp>
      <p:sp>
        <p:nvSpPr>
          <p:cNvPr id="748" name="Google Shape;748;p60"/>
          <p:cNvSpPr/>
          <p:nvPr/>
        </p:nvSpPr>
        <p:spPr>
          <a:xfrm>
            <a:off x="4537039"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(0,6)</a:t>
            </a:r>
            <a:endParaRPr/>
          </a:p>
        </p:txBody>
      </p:sp>
      <p:sp>
        <p:nvSpPr>
          <p:cNvPr id="749" name="Google Shape;749;p60"/>
          <p:cNvSpPr/>
          <p:nvPr/>
        </p:nvSpPr>
        <p:spPr>
          <a:xfrm>
            <a:off x="5208371"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(0,7)</a:t>
            </a:r>
            <a:endParaRPr/>
          </a:p>
        </p:txBody>
      </p:sp>
      <p:sp>
        <p:nvSpPr>
          <p:cNvPr id="750" name="Google Shape;750;p60"/>
          <p:cNvSpPr/>
          <p:nvPr/>
        </p:nvSpPr>
        <p:spPr>
          <a:xfrm>
            <a:off x="509047"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751" name="Google Shape;751;p60"/>
          <p:cNvSpPr/>
          <p:nvPr/>
        </p:nvSpPr>
        <p:spPr>
          <a:xfrm>
            <a:off x="1180379"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752" name="Google Shape;752;p60"/>
          <p:cNvSpPr/>
          <p:nvPr/>
        </p:nvSpPr>
        <p:spPr>
          <a:xfrm>
            <a:off x="1851711"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753" name="Google Shape;753;p60"/>
          <p:cNvSpPr/>
          <p:nvPr/>
        </p:nvSpPr>
        <p:spPr>
          <a:xfrm>
            <a:off x="2523043"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754" name="Google Shape;754;p60"/>
          <p:cNvSpPr/>
          <p:nvPr/>
        </p:nvSpPr>
        <p:spPr>
          <a:xfrm>
            <a:off x="3194375"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755" name="Google Shape;755;p60"/>
          <p:cNvSpPr/>
          <p:nvPr/>
        </p:nvSpPr>
        <p:spPr>
          <a:xfrm>
            <a:off x="3865707"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756" name="Google Shape;756;p60"/>
          <p:cNvSpPr/>
          <p:nvPr/>
        </p:nvSpPr>
        <p:spPr>
          <a:xfrm>
            <a:off x="4537039"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757" name="Google Shape;757;p60"/>
          <p:cNvSpPr/>
          <p:nvPr/>
        </p:nvSpPr>
        <p:spPr>
          <a:xfrm>
            <a:off x="5208371"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758" name="Google Shape;758;p60"/>
          <p:cNvSpPr/>
          <p:nvPr/>
        </p:nvSpPr>
        <p:spPr>
          <a:xfrm>
            <a:off x="509048"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759" name="Google Shape;759;p60"/>
          <p:cNvSpPr/>
          <p:nvPr/>
        </p:nvSpPr>
        <p:spPr>
          <a:xfrm>
            <a:off x="1180380"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760" name="Google Shape;760;p60"/>
          <p:cNvSpPr/>
          <p:nvPr/>
        </p:nvSpPr>
        <p:spPr>
          <a:xfrm>
            <a:off x="1851712"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761" name="Google Shape;761;p60"/>
          <p:cNvSpPr/>
          <p:nvPr/>
        </p:nvSpPr>
        <p:spPr>
          <a:xfrm>
            <a:off x="2523044"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762" name="Google Shape;762;p60"/>
          <p:cNvSpPr/>
          <p:nvPr/>
        </p:nvSpPr>
        <p:spPr>
          <a:xfrm>
            <a:off x="3194376"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763" name="Google Shape;763;p60"/>
          <p:cNvSpPr/>
          <p:nvPr/>
        </p:nvSpPr>
        <p:spPr>
          <a:xfrm>
            <a:off x="3865708"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764" name="Google Shape;764;p60"/>
          <p:cNvSpPr/>
          <p:nvPr/>
        </p:nvSpPr>
        <p:spPr>
          <a:xfrm>
            <a:off x="4537040"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765" name="Google Shape;765;p60"/>
          <p:cNvSpPr/>
          <p:nvPr/>
        </p:nvSpPr>
        <p:spPr>
          <a:xfrm>
            <a:off x="5208372"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766" name="Google Shape;766;p60"/>
          <p:cNvSpPr/>
          <p:nvPr/>
        </p:nvSpPr>
        <p:spPr>
          <a:xfrm>
            <a:off x="509048"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767" name="Google Shape;767;p60"/>
          <p:cNvSpPr/>
          <p:nvPr/>
        </p:nvSpPr>
        <p:spPr>
          <a:xfrm>
            <a:off x="1180380"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768" name="Google Shape;768;p60"/>
          <p:cNvSpPr/>
          <p:nvPr/>
        </p:nvSpPr>
        <p:spPr>
          <a:xfrm>
            <a:off x="1851712"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769" name="Google Shape;769;p60"/>
          <p:cNvSpPr/>
          <p:nvPr/>
        </p:nvSpPr>
        <p:spPr>
          <a:xfrm>
            <a:off x="2523044"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770" name="Google Shape;770;p60"/>
          <p:cNvSpPr/>
          <p:nvPr/>
        </p:nvSpPr>
        <p:spPr>
          <a:xfrm>
            <a:off x="3194376"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771" name="Google Shape;771;p60"/>
          <p:cNvSpPr/>
          <p:nvPr/>
        </p:nvSpPr>
        <p:spPr>
          <a:xfrm>
            <a:off x="3865708"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772" name="Google Shape;772;p60"/>
          <p:cNvSpPr/>
          <p:nvPr/>
        </p:nvSpPr>
        <p:spPr>
          <a:xfrm>
            <a:off x="4537040"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773" name="Google Shape;773;p60"/>
          <p:cNvSpPr/>
          <p:nvPr/>
        </p:nvSpPr>
        <p:spPr>
          <a:xfrm>
            <a:off x="5208372"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774" name="Google Shape;774;p60"/>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775" name="Google Shape;775;p60"/>
          <p:cNvSpPr/>
          <p:nvPr/>
        </p:nvSpPr>
        <p:spPr>
          <a:xfrm>
            <a:off x="1089538"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76" name="Google Shape;776;p60"/>
          <p:cNvSpPr/>
          <p:nvPr/>
        </p:nvSpPr>
        <p:spPr>
          <a:xfrm>
            <a:off x="1459835"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77" name="Google Shape;777;p60"/>
          <p:cNvSpPr/>
          <p:nvPr/>
        </p:nvSpPr>
        <p:spPr>
          <a:xfrm>
            <a:off x="1830132"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78" name="Google Shape;778;p60"/>
          <p:cNvSpPr/>
          <p:nvPr/>
        </p:nvSpPr>
        <p:spPr>
          <a:xfrm>
            <a:off x="2200429"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79" name="Google Shape;779;p60"/>
          <p:cNvSpPr/>
          <p:nvPr/>
        </p:nvSpPr>
        <p:spPr>
          <a:xfrm>
            <a:off x="2570726"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80" name="Google Shape;780;p60"/>
          <p:cNvSpPr/>
          <p:nvPr/>
        </p:nvSpPr>
        <p:spPr>
          <a:xfrm>
            <a:off x="2941023"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81" name="Google Shape;781;p60"/>
          <p:cNvSpPr/>
          <p:nvPr/>
        </p:nvSpPr>
        <p:spPr>
          <a:xfrm>
            <a:off x="3313999"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82" name="Google Shape;782;p60"/>
          <p:cNvSpPr/>
          <p:nvPr/>
        </p:nvSpPr>
        <p:spPr>
          <a:xfrm>
            <a:off x="3684296"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83" name="Google Shape;783;p60"/>
          <p:cNvSpPr txBox="1"/>
          <p:nvPr/>
        </p:nvSpPr>
        <p:spPr>
          <a:xfrm>
            <a:off x="7373226" y="3481061"/>
            <a:ext cx="3599574" cy="2507731"/>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vectors are colored, so that we can observe which loop iterations they are being applied to</a:t>
            </a:r>
            <a:endParaRPr b="1" i="0" sz="2000" u="none" cap="none" strike="noStrike">
              <a:solidFill>
                <a:srgbClr val="0C4E9B"/>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Based on the size of this loop nest, the compiler will (theoretically) generate </a:t>
            </a:r>
            <a:r>
              <a:rPr b="1" i="0" lang="en-US" sz="2000" u="none" cap="none" strike="noStrike">
                <a:solidFill>
                  <a:srgbClr val="0C4E9B"/>
                </a:solidFill>
                <a:latin typeface="Arial"/>
                <a:ea typeface="Arial"/>
                <a:cs typeface="Arial"/>
                <a:sym typeface="Arial"/>
              </a:rPr>
              <a:t>4 gangs</a:t>
            </a:r>
            <a:endParaRPr/>
          </a:p>
        </p:txBody>
      </p:sp>
      <p:sp>
        <p:nvSpPr>
          <p:cNvPr id="784" name="Google Shape;784;p60"/>
          <p:cNvSpPr txBox="1"/>
          <p:nvPr/>
        </p:nvSpPr>
        <p:spPr>
          <a:xfrm>
            <a:off x="6380686" y="1035065"/>
            <a:ext cx="4069033" cy="14496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#pragma acc kernels loop </a:t>
            </a:r>
            <a:r>
              <a:rPr b="1" i="0" lang="en-US" sz="14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x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x &lt; </a:t>
            </a:r>
            <a:r>
              <a:rPr b="0" i="0" lang="en-US" sz="1400" u="none" cap="none" strike="noStrike">
                <a:solidFill>
                  <a:srgbClr val="FF8738"/>
                </a:solidFill>
                <a:latin typeface="Consolas"/>
                <a:ea typeface="Consolas"/>
                <a:cs typeface="Consolas"/>
                <a:sym typeface="Consolas"/>
              </a:rPr>
              <a:t>4</a:t>
            </a:r>
            <a:r>
              <a:rPr b="0" i="0" lang="en-US" sz="1400" u="none" cap="none" strike="noStrike">
                <a:solidFill>
                  <a:schemeClr val="dk2"/>
                </a:solidFill>
                <a:latin typeface="Consolas"/>
                <a:ea typeface="Consolas"/>
                <a:cs typeface="Consolas"/>
                <a:sym typeface="Consolas"/>
              </a:rPr>
              <a:t>; x</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#pragma acc loop </a:t>
            </a:r>
            <a:r>
              <a:rPr b="1" i="0" lang="en-US" sz="14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y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y &lt; </a:t>
            </a:r>
            <a:r>
              <a:rPr b="0" i="0" lang="en-US" sz="1400" u="none" cap="none" strike="noStrike">
                <a:solidFill>
                  <a:srgbClr val="FF8738"/>
                </a:solidFill>
                <a:latin typeface="Consolas"/>
                <a:ea typeface="Consolas"/>
                <a:cs typeface="Consolas"/>
                <a:sym typeface="Consolas"/>
              </a:rPr>
              <a:t>8</a:t>
            </a:r>
            <a:r>
              <a:rPr b="0" i="0" lang="en-US" sz="1400" u="none" cap="none" strike="noStrike">
                <a:solidFill>
                  <a:schemeClr val="dk2"/>
                </a:solidFill>
                <a:latin typeface="Consolas"/>
                <a:ea typeface="Consolas"/>
                <a:cs typeface="Consolas"/>
                <a:sym typeface="Consolas"/>
              </a:rPr>
              <a:t>; 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p:txBody>
      </p:sp>
      <p:sp>
        <p:nvSpPr>
          <p:cNvPr id="785" name="Google Shape;785;p60"/>
          <p:cNvSpPr/>
          <p:nvPr/>
        </p:nvSpPr>
        <p:spPr>
          <a:xfrm>
            <a:off x="509046"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786" name="Google Shape;786;p60"/>
          <p:cNvSpPr/>
          <p:nvPr/>
        </p:nvSpPr>
        <p:spPr>
          <a:xfrm>
            <a:off x="1180378"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787" name="Google Shape;787;p60"/>
          <p:cNvSpPr/>
          <p:nvPr/>
        </p:nvSpPr>
        <p:spPr>
          <a:xfrm>
            <a:off x="1851710"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788" name="Google Shape;788;p60"/>
          <p:cNvSpPr/>
          <p:nvPr/>
        </p:nvSpPr>
        <p:spPr>
          <a:xfrm>
            <a:off x="2523042"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789" name="Google Shape;789;p60"/>
          <p:cNvSpPr/>
          <p:nvPr/>
        </p:nvSpPr>
        <p:spPr>
          <a:xfrm>
            <a:off x="3194374"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(0,4)</a:t>
            </a:r>
            <a:endParaRPr/>
          </a:p>
        </p:txBody>
      </p:sp>
      <p:sp>
        <p:nvSpPr>
          <p:cNvPr id="790" name="Google Shape;790;p60"/>
          <p:cNvSpPr/>
          <p:nvPr/>
        </p:nvSpPr>
        <p:spPr>
          <a:xfrm>
            <a:off x="3865706"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(0,5)</a:t>
            </a:r>
            <a:endParaRPr/>
          </a:p>
        </p:txBody>
      </p:sp>
      <p:sp>
        <p:nvSpPr>
          <p:cNvPr id="791" name="Google Shape;791;p60"/>
          <p:cNvSpPr/>
          <p:nvPr/>
        </p:nvSpPr>
        <p:spPr>
          <a:xfrm>
            <a:off x="4537038"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(0,6)</a:t>
            </a:r>
            <a:endParaRPr/>
          </a:p>
        </p:txBody>
      </p:sp>
      <p:sp>
        <p:nvSpPr>
          <p:cNvPr id="792" name="Google Shape;792;p60"/>
          <p:cNvSpPr/>
          <p:nvPr/>
        </p:nvSpPr>
        <p:spPr>
          <a:xfrm>
            <a:off x="5208370"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(0,7)</a:t>
            </a:r>
            <a:endParaRPr/>
          </a:p>
        </p:txBody>
      </p:sp>
      <p:sp>
        <p:nvSpPr>
          <p:cNvPr id="793" name="Google Shape;793;p60"/>
          <p:cNvSpPr/>
          <p:nvPr/>
        </p:nvSpPr>
        <p:spPr>
          <a:xfrm>
            <a:off x="509046"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794" name="Google Shape;794;p60"/>
          <p:cNvSpPr/>
          <p:nvPr/>
        </p:nvSpPr>
        <p:spPr>
          <a:xfrm>
            <a:off x="1180378"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795" name="Google Shape;795;p60"/>
          <p:cNvSpPr/>
          <p:nvPr/>
        </p:nvSpPr>
        <p:spPr>
          <a:xfrm>
            <a:off x="1851710"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796" name="Google Shape;796;p60"/>
          <p:cNvSpPr/>
          <p:nvPr/>
        </p:nvSpPr>
        <p:spPr>
          <a:xfrm>
            <a:off x="2523042"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797" name="Google Shape;797;p60"/>
          <p:cNvSpPr/>
          <p:nvPr/>
        </p:nvSpPr>
        <p:spPr>
          <a:xfrm>
            <a:off x="3194374"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798" name="Google Shape;798;p60"/>
          <p:cNvSpPr/>
          <p:nvPr/>
        </p:nvSpPr>
        <p:spPr>
          <a:xfrm>
            <a:off x="3865706"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799" name="Google Shape;799;p60"/>
          <p:cNvSpPr/>
          <p:nvPr/>
        </p:nvSpPr>
        <p:spPr>
          <a:xfrm>
            <a:off x="4537038"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800" name="Google Shape;800;p60"/>
          <p:cNvSpPr/>
          <p:nvPr/>
        </p:nvSpPr>
        <p:spPr>
          <a:xfrm>
            <a:off x="5208370"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801" name="Google Shape;801;p60"/>
          <p:cNvSpPr/>
          <p:nvPr/>
        </p:nvSpPr>
        <p:spPr>
          <a:xfrm>
            <a:off x="509047"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802" name="Google Shape;802;p60"/>
          <p:cNvSpPr/>
          <p:nvPr/>
        </p:nvSpPr>
        <p:spPr>
          <a:xfrm>
            <a:off x="1180379"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803" name="Google Shape;803;p60"/>
          <p:cNvSpPr/>
          <p:nvPr/>
        </p:nvSpPr>
        <p:spPr>
          <a:xfrm>
            <a:off x="1851711"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804" name="Google Shape;804;p60"/>
          <p:cNvSpPr/>
          <p:nvPr/>
        </p:nvSpPr>
        <p:spPr>
          <a:xfrm>
            <a:off x="2523043"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805" name="Google Shape;805;p60"/>
          <p:cNvSpPr/>
          <p:nvPr/>
        </p:nvSpPr>
        <p:spPr>
          <a:xfrm>
            <a:off x="3194375"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806" name="Google Shape;806;p60"/>
          <p:cNvSpPr/>
          <p:nvPr/>
        </p:nvSpPr>
        <p:spPr>
          <a:xfrm>
            <a:off x="3865707"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807" name="Google Shape;807;p60"/>
          <p:cNvSpPr/>
          <p:nvPr/>
        </p:nvSpPr>
        <p:spPr>
          <a:xfrm>
            <a:off x="4537039"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808" name="Google Shape;808;p60"/>
          <p:cNvSpPr/>
          <p:nvPr/>
        </p:nvSpPr>
        <p:spPr>
          <a:xfrm>
            <a:off x="5208371"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809" name="Google Shape;809;p60"/>
          <p:cNvSpPr/>
          <p:nvPr/>
        </p:nvSpPr>
        <p:spPr>
          <a:xfrm>
            <a:off x="509047"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810" name="Google Shape;810;p60"/>
          <p:cNvSpPr/>
          <p:nvPr/>
        </p:nvSpPr>
        <p:spPr>
          <a:xfrm>
            <a:off x="1180379"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811" name="Google Shape;811;p60"/>
          <p:cNvSpPr/>
          <p:nvPr/>
        </p:nvSpPr>
        <p:spPr>
          <a:xfrm>
            <a:off x="1851711"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812" name="Google Shape;812;p60"/>
          <p:cNvSpPr/>
          <p:nvPr/>
        </p:nvSpPr>
        <p:spPr>
          <a:xfrm>
            <a:off x="2523043"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813" name="Google Shape;813;p60"/>
          <p:cNvSpPr/>
          <p:nvPr/>
        </p:nvSpPr>
        <p:spPr>
          <a:xfrm>
            <a:off x="3194375"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814" name="Google Shape;814;p60"/>
          <p:cNvSpPr/>
          <p:nvPr/>
        </p:nvSpPr>
        <p:spPr>
          <a:xfrm>
            <a:off x="3865707"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815" name="Google Shape;815;p60"/>
          <p:cNvSpPr/>
          <p:nvPr/>
        </p:nvSpPr>
        <p:spPr>
          <a:xfrm>
            <a:off x="4537039"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816" name="Google Shape;816;p60"/>
          <p:cNvSpPr/>
          <p:nvPr/>
        </p:nvSpPr>
        <p:spPr>
          <a:xfrm>
            <a:off x="5208371"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817" name="Google Shape;817;p60"/>
          <p:cNvSpPr/>
          <p:nvPr/>
        </p:nvSpPr>
        <p:spPr>
          <a:xfrm>
            <a:off x="434340" y="2892750"/>
            <a:ext cx="6732814" cy="684436"/>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818" name="Google Shape;818;p60"/>
          <p:cNvSpPr/>
          <p:nvPr/>
        </p:nvSpPr>
        <p:spPr>
          <a:xfrm>
            <a:off x="434340" y="3577187"/>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819" name="Google Shape;819;p60"/>
          <p:cNvSpPr/>
          <p:nvPr/>
        </p:nvSpPr>
        <p:spPr>
          <a:xfrm>
            <a:off x="428315" y="4248518"/>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820" name="Google Shape;820;p60"/>
          <p:cNvSpPr/>
          <p:nvPr/>
        </p:nvSpPr>
        <p:spPr>
          <a:xfrm>
            <a:off x="434340" y="4919850"/>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821" name="Google Shape;821;p60"/>
          <p:cNvSpPr txBox="1"/>
          <p:nvPr/>
        </p:nvSpPr>
        <p:spPr>
          <a:xfrm>
            <a:off x="6789990" y="2979322"/>
            <a:ext cx="1602469"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822" name="Google Shape;822;p60"/>
          <p:cNvSpPr txBox="1"/>
          <p:nvPr/>
        </p:nvSpPr>
        <p:spPr>
          <a:xfrm>
            <a:off x="1772817" y="2948545"/>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823" name="Google Shape;823;p60"/>
          <p:cNvCxnSpPr/>
          <p:nvPr/>
        </p:nvCxnSpPr>
        <p:spPr>
          <a:xfrm>
            <a:off x="3826444" y="3246316"/>
            <a:ext cx="1673299" cy="0"/>
          </a:xfrm>
          <a:prstGeom prst="straightConnector1">
            <a:avLst/>
          </a:prstGeom>
          <a:noFill/>
          <a:ln cap="flat" cmpd="sng" w="38100">
            <a:solidFill>
              <a:schemeClr val="lt1"/>
            </a:solidFill>
            <a:prstDash val="solid"/>
            <a:round/>
            <a:headEnd len="sm" w="sm" type="none"/>
            <a:tailEnd len="med" w="med" type="stealth"/>
          </a:ln>
        </p:spPr>
      </p:cxnSp>
      <p:cxnSp>
        <p:nvCxnSpPr>
          <p:cNvPr id="824" name="Google Shape;824;p60"/>
          <p:cNvCxnSpPr/>
          <p:nvPr/>
        </p:nvCxnSpPr>
        <p:spPr>
          <a:xfrm rot="10800000">
            <a:off x="836003" y="3244338"/>
            <a:ext cx="1726015" cy="0"/>
          </a:xfrm>
          <a:prstGeom prst="straightConnector1">
            <a:avLst/>
          </a:prstGeom>
          <a:noFill/>
          <a:ln cap="flat" cmpd="sng" w="38100">
            <a:solidFill>
              <a:schemeClr val="lt1"/>
            </a:solidFill>
            <a:prstDash val="solid"/>
            <a:round/>
            <a:headEnd len="sm" w="sm" type="none"/>
            <a:tailEnd len="med" w="med" type="stealth"/>
          </a:ln>
        </p:spPr>
      </p:cxnSp>
      <p:sp>
        <p:nvSpPr>
          <p:cNvPr id="825" name="Google Shape;825;p60"/>
          <p:cNvSpPr txBox="1"/>
          <p:nvPr/>
        </p:nvSpPr>
        <p:spPr>
          <a:xfrm>
            <a:off x="5684000" y="3048361"/>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1 Worker</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3">
                                            <p:txEl>
                                              <p:pRg end="0" st="0"/>
                                            </p:txEl>
                                          </p:spTgt>
                                        </p:tgtEl>
                                        <p:attrNameLst>
                                          <p:attrName>style.visibility</p:attrName>
                                        </p:attrNameLst>
                                      </p:cBhvr>
                                      <p:to>
                                        <p:strVal val="visible"/>
                                      </p:to>
                                    </p:set>
                                    <p:animEffect filter="fade" transition="in">
                                      <p:cBhvr>
                                        <p:cTn dur="500"/>
                                        <p:tgtEl>
                                          <p:spTgt spid="7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3">
                                            <p:txEl>
                                              <p:pRg end="1" st="1"/>
                                            </p:txEl>
                                          </p:spTgt>
                                        </p:tgtEl>
                                        <p:attrNameLst>
                                          <p:attrName>style.visibility</p:attrName>
                                        </p:attrNameLst>
                                      </p:cBhvr>
                                      <p:to>
                                        <p:strVal val="visible"/>
                                      </p:to>
                                    </p:set>
                                    <p:animEffect filter="fade" transition="in">
                                      <p:cBhvr>
                                        <p:cTn dur="500"/>
                                        <p:tgtEl>
                                          <p:spTgt spid="7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7"/>
                                        </p:tgtEl>
                                        <p:attrNameLst>
                                          <p:attrName>style.visibility</p:attrName>
                                        </p:attrNameLst>
                                      </p:cBhvr>
                                      <p:to>
                                        <p:strVal val="visible"/>
                                      </p:to>
                                    </p:set>
                                    <p:animEffect filter="fade" transition="in">
                                      <p:cBhvr>
                                        <p:cTn dur="500"/>
                                        <p:tgtEl>
                                          <p:spTgt spid="817"/>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785"/>
                                        </p:tgtEl>
                                        <p:attrNameLst>
                                          <p:attrName>style.visibility</p:attrName>
                                        </p:attrNameLst>
                                      </p:cBhvr>
                                      <p:to>
                                        <p:strVal val="visible"/>
                                      </p:to>
                                    </p:set>
                                    <p:animEffect filter="fade" transition="in">
                                      <p:cBhvr>
                                        <p:cTn dur="500"/>
                                        <p:tgtEl>
                                          <p:spTgt spid="785"/>
                                        </p:tgtEl>
                                      </p:cBhvr>
                                    </p:animEffect>
                                  </p:childTnLst>
                                </p:cTn>
                              </p:par>
                              <p:par>
                                <p:cTn fill="hold" nodeType="withEffect" presetClass="entr" presetID="10" presetSubtype="0">
                                  <p:stCondLst>
                                    <p:cond delay="0"/>
                                  </p:stCondLst>
                                  <p:childTnLst>
                                    <p:set>
                                      <p:cBhvr>
                                        <p:cTn dur="1" fill="hold">
                                          <p:stCondLst>
                                            <p:cond delay="0"/>
                                          </p:stCondLst>
                                        </p:cTn>
                                        <p:tgtEl>
                                          <p:spTgt spid="786"/>
                                        </p:tgtEl>
                                        <p:attrNameLst>
                                          <p:attrName>style.visibility</p:attrName>
                                        </p:attrNameLst>
                                      </p:cBhvr>
                                      <p:to>
                                        <p:strVal val="visible"/>
                                      </p:to>
                                    </p:set>
                                    <p:animEffect filter="fade" transition="in">
                                      <p:cBhvr>
                                        <p:cTn dur="500"/>
                                        <p:tgtEl>
                                          <p:spTgt spid="786"/>
                                        </p:tgtEl>
                                      </p:cBhvr>
                                    </p:animEffect>
                                  </p:childTnLst>
                                </p:cTn>
                              </p:par>
                              <p:par>
                                <p:cTn fill="hold" nodeType="withEffect" presetClass="entr" presetID="10" presetSubtype="0">
                                  <p:stCondLst>
                                    <p:cond delay="0"/>
                                  </p:stCondLst>
                                  <p:childTnLst>
                                    <p:set>
                                      <p:cBhvr>
                                        <p:cTn dur="1" fill="hold">
                                          <p:stCondLst>
                                            <p:cond delay="0"/>
                                          </p:stCondLst>
                                        </p:cTn>
                                        <p:tgtEl>
                                          <p:spTgt spid="787"/>
                                        </p:tgtEl>
                                        <p:attrNameLst>
                                          <p:attrName>style.visibility</p:attrName>
                                        </p:attrNameLst>
                                      </p:cBhvr>
                                      <p:to>
                                        <p:strVal val="visible"/>
                                      </p:to>
                                    </p:set>
                                    <p:animEffect filter="fade" transition="in">
                                      <p:cBhvr>
                                        <p:cTn dur="500"/>
                                        <p:tgtEl>
                                          <p:spTgt spid="787"/>
                                        </p:tgtEl>
                                      </p:cBhvr>
                                    </p:animEffect>
                                  </p:childTnLst>
                                </p:cTn>
                              </p:par>
                              <p:par>
                                <p:cTn fill="hold" nodeType="withEffect" presetClass="entr" presetID="10" presetSubtype="0">
                                  <p:stCondLst>
                                    <p:cond delay="0"/>
                                  </p:stCondLst>
                                  <p:childTnLst>
                                    <p:set>
                                      <p:cBhvr>
                                        <p:cTn dur="1" fill="hold">
                                          <p:stCondLst>
                                            <p:cond delay="0"/>
                                          </p:stCondLst>
                                        </p:cTn>
                                        <p:tgtEl>
                                          <p:spTgt spid="788"/>
                                        </p:tgtEl>
                                        <p:attrNameLst>
                                          <p:attrName>style.visibility</p:attrName>
                                        </p:attrNameLst>
                                      </p:cBhvr>
                                      <p:to>
                                        <p:strVal val="visible"/>
                                      </p:to>
                                    </p:set>
                                    <p:animEffect filter="fade" transition="in">
                                      <p:cBhvr>
                                        <p:cTn dur="500"/>
                                        <p:tgtEl>
                                          <p:spTgt spid="788"/>
                                        </p:tgtEl>
                                      </p:cBhvr>
                                    </p:animEffect>
                                  </p:childTnLst>
                                </p:cTn>
                              </p:par>
                              <p:par>
                                <p:cTn fill="hold" nodeType="withEffect" presetClass="entr" presetID="10" presetSubtype="0">
                                  <p:stCondLst>
                                    <p:cond delay="0"/>
                                  </p:stCondLst>
                                  <p:childTnLst>
                                    <p:set>
                                      <p:cBhvr>
                                        <p:cTn dur="1" fill="hold">
                                          <p:stCondLst>
                                            <p:cond delay="0"/>
                                          </p:stCondLst>
                                        </p:cTn>
                                        <p:tgtEl>
                                          <p:spTgt spid="789"/>
                                        </p:tgtEl>
                                        <p:attrNameLst>
                                          <p:attrName>style.visibility</p:attrName>
                                        </p:attrNameLst>
                                      </p:cBhvr>
                                      <p:to>
                                        <p:strVal val="visible"/>
                                      </p:to>
                                    </p:set>
                                    <p:animEffect filter="fade" transition="in">
                                      <p:cBhvr>
                                        <p:cTn dur="500"/>
                                        <p:tgtEl>
                                          <p:spTgt spid="789"/>
                                        </p:tgtEl>
                                      </p:cBhvr>
                                    </p:animEffect>
                                  </p:childTnLst>
                                </p:cTn>
                              </p:par>
                              <p:par>
                                <p:cTn fill="hold" nodeType="withEffect" presetClass="entr" presetID="10" presetSubtype="0">
                                  <p:stCondLst>
                                    <p:cond delay="0"/>
                                  </p:stCondLst>
                                  <p:childTnLst>
                                    <p:set>
                                      <p:cBhvr>
                                        <p:cTn dur="1" fill="hold">
                                          <p:stCondLst>
                                            <p:cond delay="0"/>
                                          </p:stCondLst>
                                        </p:cTn>
                                        <p:tgtEl>
                                          <p:spTgt spid="790"/>
                                        </p:tgtEl>
                                        <p:attrNameLst>
                                          <p:attrName>style.visibility</p:attrName>
                                        </p:attrNameLst>
                                      </p:cBhvr>
                                      <p:to>
                                        <p:strVal val="visible"/>
                                      </p:to>
                                    </p:set>
                                    <p:animEffect filter="fade" transition="in">
                                      <p:cBhvr>
                                        <p:cTn dur="500"/>
                                        <p:tgtEl>
                                          <p:spTgt spid="790"/>
                                        </p:tgtEl>
                                      </p:cBhvr>
                                    </p:animEffect>
                                  </p:childTnLst>
                                </p:cTn>
                              </p:par>
                              <p:par>
                                <p:cTn fill="hold" nodeType="withEffect" presetClass="entr" presetID="10" presetSubtype="0">
                                  <p:stCondLst>
                                    <p:cond delay="0"/>
                                  </p:stCondLst>
                                  <p:childTnLst>
                                    <p:set>
                                      <p:cBhvr>
                                        <p:cTn dur="1" fill="hold">
                                          <p:stCondLst>
                                            <p:cond delay="0"/>
                                          </p:stCondLst>
                                        </p:cTn>
                                        <p:tgtEl>
                                          <p:spTgt spid="791"/>
                                        </p:tgtEl>
                                        <p:attrNameLst>
                                          <p:attrName>style.visibility</p:attrName>
                                        </p:attrNameLst>
                                      </p:cBhvr>
                                      <p:to>
                                        <p:strVal val="visible"/>
                                      </p:to>
                                    </p:set>
                                    <p:animEffect filter="fade" transition="in">
                                      <p:cBhvr>
                                        <p:cTn dur="500"/>
                                        <p:tgtEl>
                                          <p:spTgt spid="791"/>
                                        </p:tgtEl>
                                      </p:cBhvr>
                                    </p:animEffect>
                                  </p:childTnLst>
                                </p:cTn>
                              </p:par>
                              <p:par>
                                <p:cTn fill="hold" nodeType="withEffect" presetClass="entr" presetID="10" presetSubtype="0">
                                  <p:stCondLst>
                                    <p:cond delay="0"/>
                                  </p:stCondLst>
                                  <p:childTnLst>
                                    <p:set>
                                      <p:cBhvr>
                                        <p:cTn dur="1" fill="hold">
                                          <p:stCondLst>
                                            <p:cond delay="0"/>
                                          </p:stCondLst>
                                        </p:cTn>
                                        <p:tgtEl>
                                          <p:spTgt spid="792"/>
                                        </p:tgtEl>
                                        <p:attrNameLst>
                                          <p:attrName>style.visibility</p:attrName>
                                        </p:attrNameLst>
                                      </p:cBhvr>
                                      <p:to>
                                        <p:strVal val="visible"/>
                                      </p:to>
                                    </p:set>
                                    <p:animEffect filter="fade" transition="in">
                                      <p:cBhvr>
                                        <p:cTn dur="500"/>
                                        <p:tgtEl>
                                          <p:spTgt spid="79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21"/>
                                        </p:tgtEl>
                                        <p:attrNameLst>
                                          <p:attrName>style.visibility</p:attrName>
                                        </p:attrNameLst>
                                      </p:cBhvr>
                                      <p:to>
                                        <p:strVal val="visible"/>
                                      </p:to>
                                    </p:set>
                                    <p:animEffect filter="fade" transition="in">
                                      <p:cBhvr>
                                        <p:cTn dur="500"/>
                                        <p:tgtEl>
                                          <p:spTgt spid="821"/>
                                        </p:tgtEl>
                                      </p:cBhvr>
                                    </p:animEffect>
                                  </p:childTnLst>
                                </p:cTn>
                              </p:par>
                              <p:par>
                                <p:cTn fill="hold" nodeType="withEffect" presetClass="entr" presetID="10" presetSubtype="0">
                                  <p:stCondLst>
                                    <p:cond delay="0"/>
                                  </p:stCondLst>
                                  <p:childTnLst>
                                    <p:set>
                                      <p:cBhvr>
                                        <p:cTn dur="1" fill="hold">
                                          <p:stCondLst>
                                            <p:cond delay="0"/>
                                          </p:stCondLst>
                                        </p:cTn>
                                        <p:tgtEl>
                                          <p:spTgt spid="822"/>
                                        </p:tgtEl>
                                        <p:attrNameLst>
                                          <p:attrName>style.visibility</p:attrName>
                                        </p:attrNameLst>
                                      </p:cBhvr>
                                      <p:to>
                                        <p:strVal val="visible"/>
                                      </p:to>
                                    </p:set>
                                    <p:animEffect filter="fade" transition="in">
                                      <p:cBhvr>
                                        <p:cTn dur="500"/>
                                        <p:tgtEl>
                                          <p:spTgt spid="822"/>
                                        </p:tgtEl>
                                      </p:cBhvr>
                                    </p:animEffect>
                                  </p:childTnLst>
                                </p:cTn>
                              </p:par>
                              <p:par>
                                <p:cTn fill="hold" nodeType="withEffect" presetClass="entr" presetID="10" presetSubtype="0">
                                  <p:stCondLst>
                                    <p:cond delay="50"/>
                                  </p:stCondLst>
                                  <p:childTnLst>
                                    <p:set>
                                      <p:cBhvr>
                                        <p:cTn dur="1" fill="hold">
                                          <p:stCondLst>
                                            <p:cond delay="0"/>
                                          </p:stCondLst>
                                        </p:cTn>
                                        <p:tgtEl>
                                          <p:spTgt spid="823"/>
                                        </p:tgtEl>
                                        <p:attrNameLst>
                                          <p:attrName>style.visibility</p:attrName>
                                        </p:attrNameLst>
                                      </p:cBhvr>
                                      <p:to>
                                        <p:strVal val="visible"/>
                                      </p:to>
                                    </p:set>
                                    <p:animEffect filter="fade" transition="in">
                                      <p:cBhvr>
                                        <p:cTn dur="500"/>
                                        <p:tgtEl>
                                          <p:spTgt spid="823"/>
                                        </p:tgtEl>
                                      </p:cBhvr>
                                    </p:animEffect>
                                  </p:childTnLst>
                                </p:cTn>
                              </p:par>
                              <p:par>
                                <p:cTn fill="hold" nodeType="withEffect" presetClass="entr" presetID="10" presetSubtype="0">
                                  <p:stCondLst>
                                    <p:cond delay="50"/>
                                  </p:stCondLst>
                                  <p:childTnLst>
                                    <p:set>
                                      <p:cBhvr>
                                        <p:cTn dur="1" fill="hold">
                                          <p:stCondLst>
                                            <p:cond delay="0"/>
                                          </p:stCondLst>
                                        </p:cTn>
                                        <p:tgtEl>
                                          <p:spTgt spid="824"/>
                                        </p:tgtEl>
                                        <p:attrNameLst>
                                          <p:attrName>style.visibility</p:attrName>
                                        </p:attrNameLst>
                                      </p:cBhvr>
                                      <p:to>
                                        <p:strVal val="visible"/>
                                      </p:to>
                                    </p:set>
                                    <p:animEffect filter="fade" transition="in">
                                      <p:cBhvr>
                                        <p:cTn dur="500"/>
                                        <p:tgtEl>
                                          <p:spTgt spid="824"/>
                                        </p:tgtEl>
                                      </p:cBhvr>
                                    </p:animEffect>
                                  </p:childTnLst>
                                </p:cTn>
                              </p:par>
                              <p:par>
                                <p:cTn fill="hold" nodeType="withEffect" presetClass="entr" presetID="10" presetSubtype="0">
                                  <p:stCondLst>
                                    <p:cond delay="50"/>
                                  </p:stCondLst>
                                  <p:childTnLst>
                                    <p:set>
                                      <p:cBhvr>
                                        <p:cTn dur="1" fill="hold">
                                          <p:stCondLst>
                                            <p:cond delay="0"/>
                                          </p:stCondLst>
                                        </p:cTn>
                                        <p:tgtEl>
                                          <p:spTgt spid="825"/>
                                        </p:tgtEl>
                                        <p:attrNameLst>
                                          <p:attrName>style.visibility</p:attrName>
                                        </p:attrNameLst>
                                      </p:cBhvr>
                                      <p:to>
                                        <p:strVal val="visible"/>
                                      </p:to>
                                    </p:set>
                                    <p:animEffect filter="fade" transition="in">
                                      <p:cBhvr>
                                        <p:cTn dur="500"/>
                                        <p:tgtEl>
                                          <p:spTgt spid="8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8"/>
                                        </p:tgtEl>
                                        <p:attrNameLst>
                                          <p:attrName>style.visibility</p:attrName>
                                        </p:attrNameLst>
                                      </p:cBhvr>
                                      <p:to>
                                        <p:strVal val="visible"/>
                                      </p:to>
                                    </p:set>
                                    <p:animEffect filter="fade" transition="in">
                                      <p:cBhvr>
                                        <p:cTn dur="500"/>
                                        <p:tgtEl>
                                          <p:spTgt spid="818"/>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793"/>
                                        </p:tgtEl>
                                        <p:attrNameLst>
                                          <p:attrName>style.visibility</p:attrName>
                                        </p:attrNameLst>
                                      </p:cBhvr>
                                      <p:to>
                                        <p:strVal val="visible"/>
                                      </p:to>
                                    </p:set>
                                    <p:animEffect filter="fade" transition="in">
                                      <p:cBhvr>
                                        <p:cTn dur="500"/>
                                        <p:tgtEl>
                                          <p:spTgt spid="793"/>
                                        </p:tgtEl>
                                      </p:cBhvr>
                                    </p:animEffect>
                                  </p:childTnLst>
                                </p:cTn>
                              </p:par>
                              <p:par>
                                <p:cTn fill="hold" nodeType="withEffect" presetClass="entr" presetID="10" presetSubtype="0">
                                  <p:stCondLst>
                                    <p:cond delay="0"/>
                                  </p:stCondLst>
                                  <p:childTnLst>
                                    <p:set>
                                      <p:cBhvr>
                                        <p:cTn dur="1" fill="hold">
                                          <p:stCondLst>
                                            <p:cond delay="0"/>
                                          </p:stCondLst>
                                        </p:cTn>
                                        <p:tgtEl>
                                          <p:spTgt spid="794"/>
                                        </p:tgtEl>
                                        <p:attrNameLst>
                                          <p:attrName>style.visibility</p:attrName>
                                        </p:attrNameLst>
                                      </p:cBhvr>
                                      <p:to>
                                        <p:strVal val="visible"/>
                                      </p:to>
                                    </p:set>
                                    <p:animEffect filter="fade" transition="in">
                                      <p:cBhvr>
                                        <p:cTn dur="500"/>
                                        <p:tgtEl>
                                          <p:spTgt spid="794"/>
                                        </p:tgtEl>
                                      </p:cBhvr>
                                    </p:animEffect>
                                  </p:childTnLst>
                                </p:cTn>
                              </p:par>
                              <p:par>
                                <p:cTn fill="hold" nodeType="withEffect" presetClass="entr" presetID="10" presetSubtype="0">
                                  <p:stCondLst>
                                    <p:cond delay="0"/>
                                  </p:stCondLst>
                                  <p:childTnLst>
                                    <p:set>
                                      <p:cBhvr>
                                        <p:cTn dur="1" fill="hold">
                                          <p:stCondLst>
                                            <p:cond delay="0"/>
                                          </p:stCondLst>
                                        </p:cTn>
                                        <p:tgtEl>
                                          <p:spTgt spid="795"/>
                                        </p:tgtEl>
                                        <p:attrNameLst>
                                          <p:attrName>style.visibility</p:attrName>
                                        </p:attrNameLst>
                                      </p:cBhvr>
                                      <p:to>
                                        <p:strVal val="visible"/>
                                      </p:to>
                                    </p:set>
                                    <p:animEffect filter="fade" transition="in">
                                      <p:cBhvr>
                                        <p:cTn dur="500"/>
                                        <p:tgtEl>
                                          <p:spTgt spid="795"/>
                                        </p:tgtEl>
                                      </p:cBhvr>
                                    </p:animEffect>
                                  </p:childTnLst>
                                </p:cTn>
                              </p:par>
                              <p:par>
                                <p:cTn fill="hold" nodeType="withEffect" presetClass="entr" presetID="10" presetSubtype="0">
                                  <p:stCondLst>
                                    <p:cond delay="0"/>
                                  </p:stCondLst>
                                  <p:childTnLst>
                                    <p:set>
                                      <p:cBhvr>
                                        <p:cTn dur="1" fill="hold">
                                          <p:stCondLst>
                                            <p:cond delay="0"/>
                                          </p:stCondLst>
                                        </p:cTn>
                                        <p:tgtEl>
                                          <p:spTgt spid="796"/>
                                        </p:tgtEl>
                                        <p:attrNameLst>
                                          <p:attrName>style.visibility</p:attrName>
                                        </p:attrNameLst>
                                      </p:cBhvr>
                                      <p:to>
                                        <p:strVal val="visible"/>
                                      </p:to>
                                    </p:set>
                                    <p:animEffect filter="fade" transition="in">
                                      <p:cBhvr>
                                        <p:cTn dur="500"/>
                                        <p:tgtEl>
                                          <p:spTgt spid="796"/>
                                        </p:tgtEl>
                                      </p:cBhvr>
                                    </p:animEffect>
                                  </p:childTnLst>
                                </p:cTn>
                              </p:par>
                              <p:par>
                                <p:cTn fill="hold" nodeType="withEffect" presetClass="entr" presetID="10" presetSubtype="0">
                                  <p:stCondLst>
                                    <p:cond delay="0"/>
                                  </p:stCondLst>
                                  <p:childTnLst>
                                    <p:set>
                                      <p:cBhvr>
                                        <p:cTn dur="1" fill="hold">
                                          <p:stCondLst>
                                            <p:cond delay="0"/>
                                          </p:stCondLst>
                                        </p:cTn>
                                        <p:tgtEl>
                                          <p:spTgt spid="797"/>
                                        </p:tgtEl>
                                        <p:attrNameLst>
                                          <p:attrName>style.visibility</p:attrName>
                                        </p:attrNameLst>
                                      </p:cBhvr>
                                      <p:to>
                                        <p:strVal val="visible"/>
                                      </p:to>
                                    </p:set>
                                    <p:animEffect filter="fade" transition="in">
                                      <p:cBhvr>
                                        <p:cTn dur="500"/>
                                        <p:tgtEl>
                                          <p:spTgt spid="797"/>
                                        </p:tgtEl>
                                      </p:cBhvr>
                                    </p:animEffect>
                                  </p:childTnLst>
                                </p:cTn>
                              </p:par>
                              <p:par>
                                <p:cTn fill="hold" nodeType="withEffect" presetClass="entr" presetID="10" presetSubtype="0">
                                  <p:stCondLst>
                                    <p:cond delay="0"/>
                                  </p:stCondLst>
                                  <p:childTnLst>
                                    <p:set>
                                      <p:cBhvr>
                                        <p:cTn dur="1" fill="hold">
                                          <p:stCondLst>
                                            <p:cond delay="0"/>
                                          </p:stCondLst>
                                        </p:cTn>
                                        <p:tgtEl>
                                          <p:spTgt spid="798"/>
                                        </p:tgtEl>
                                        <p:attrNameLst>
                                          <p:attrName>style.visibility</p:attrName>
                                        </p:attrNameLst>
                                      </p:cBhvr>
                                      <p:to>
                                        <p:strVal val="visible"/>
                                      </p:to>
                                    </p:set>
                                    <p:animEffect filter="fade" transition="in">
                                      <p:cBhvr>
                                        <p:cTn dur="500"/>
                                        <p:tgtEl>
                                          <p:spTgt spid="798"/>
                                        </p:tgtEl>
                                      </p:cBhvr>
                                    </p:animEffect>
                                  </p:childTnLst>
                                </p:cTn>
                              </p:par>
                              <p:par>
                                <p:cTn fill="hold" nodeType="withEffect" presetClass="entr" presetID="10" presetSubtype="0">
                                  <p:stCondLst>
                                    <p:cond delay="0"/>
                                  </p:stCondLst>
                                  <p:childTnLst>
                                    <p:set>
                                      <p:cBhvr>
                                        <p:cTn dur="1" fill="hold">
                                          <p:stCondLst>
                                            <p:cond delay="0"/>
                                          </p:stCondLst>
                                        </p:cTn>
                                        <p:tgtEl>
                                          <p:spTgt spid="799"/>
                                        </p:tgtEl>
                                        <p:attrNameLst>
                                          <p:attrName>style.visibility</p:attrName>
                                        </p:attrNameLst>
                                      </p:cBhvr>
                                      <p:to>
                                        <p:strVal val="visible"/>
                                      </p:to>
                                    </p:set>
                                    <p:animEffect filter="fade" transition="in">
                                      <p:cBhvr>
                                        <p:cTn dur="500"/>
                                        <p:tgtEl>
                                          <p:spTgt spid="799"/>
                                        </p:tgtEl>
                                      </p:cBhvr>
                                    </p:animEffect>
                                  </p:childTnLst>
                                </p:cTn>
                              </p:par>
                              <p:par>
                                <p:cTn fill="hold" nodeType="withEffect" presetClass="entr" presetID="10" presetSubtype="0">
                                  <p:stCondLst>
                                    <p:cond delay="0"/>
                                  </p:stCondLst>
                                  <p:childTnLst>
                                    <p:set>
                                      <p:cBhvr>
                                        <p:cTn dur="1" fill="hold">
                                          <p:stCondLst>
                                            <p:cond delay="0"/>
                                          </p:stCondLst>
                                        </p:cTn>
                                        <p:tgtEl>
                                          <p:spTgt spid="800"/>
                                        </p:tgtEl>
                                        <p:attrNameLst>
                                          <p:attrName>style.visibility</p:attrName>
                                        </p:attrNameLst>
                                      </p:cBhvr>
                                      <p:to>
                                        <p:strVal val="visible"/>
                                      </p:to>
                                    </p:set>
                                    <p:animEffect filter="fade" transition="in">
                                      <p:cBhvr>
                                        <p:cTn dur="500"/>
                                        <p:tgtEl>
                                          <p:spTgt spid="8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9"/>
                                        </p:tgtEl>
                                        <p:attrNameLst>
                                          <p:attrName>style.visibility</p:attrName>
                                        </p:attrNameLst>
                                      </p:cBhvr>
                                      <p:to>
                                        <p:strVal val="visible"/>
                                      </p:to>
                                    </p:set>
                                    <p:animEffect filter="fade" transition="in">
                                      <p:cBhvr>
                                        <p:cTn dur="500"/>
                                        <p:tgtEl>
                                          <p:spTgt spid="819"/>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01"/>
                                        </p:tgtEl>
                                        <p:attrNameLst>
                                          <p:attrName>style.visibility</p:attrName>
                                        </p:attrNameLst>
                                      </p:cBhvr>
                                      <p:to>
                                        <p:strVal val="visible"/>
                                      </p:to>
                                    </p:set>
                                    <p:animEffect filter="fade" transition="in">
                                      <p:cBhvr>
                                        <p:cTn dur="500"/>
                                        <p:tgtEl>
                                          <p:spTgt spid="801"/>
                                        </p:tgtEl>
                                      </p:cBhvr>
                                    </p:animEffect>
                                  </p:childTnLst>
                                </p:cTn>
                              </p:par>
                              <p:par>
                                <p:cTn fill="hold" nodeType="withEffect" presetClass="entr" presetID="10" presetSubtype="0">
                                  <p:stCondLst>
                                    <p:cond delay="0"/>
                                  </p:stCondLst>
                                  <p:childTnLst>
                                    <p:set>
                                      <p:cBhvr>
                                        <p:cTn dur="1" fill="hold">
                                          <p:stCondLst>
                                            <p:cond delay="0"/>
                                          </p:stCondLst>
                                        </p:cTn>
                                        <p:tgtEl>
                                          <p:spTgt spid="802"/>
                                        </p:tgtEl>
                                        <p:attrNameLst>
                                          <p:attrName>style.visibility</p:attrName>
                                        </p:attrNameLst>
                                      </p:cBhvr>
                                      <p:to>
                                        <p:strVal val="visible"/>
                                      </p:to>
                                    </p:set>
                                    <p:animEffect filter="fade" transition="in">
                                      <p:cBhvr>
                                        <p:cTn dur="500"/>
                                        <p:tgtEl>
                                          <p:spTgt spid="802"/>
                                        </p:tgtEl>
                                      </p:cBhvr>
                                    </p:animEffect>
                                  </p:childTnLst>
                                </p:cTn>
                              </p:par>
                              <p:par>
                                <p:cTn fill="hold" nodeType="withEffect" presetClass="entr" presetID="10" presetSubtype="0">
                                  <p:stCondLst>
                                    <p:cond delay="0"/>
                                  </p:stCondLst>
                                  <p:childTnLst>
                                    <p:set>
                                      <p:cBhvr>
                                        <p:cTn dur="1" fill="hold">
                                          <p:stCondLst>
                                            <p:cond delay="0"/>
                                          </p:stCondLst>
                                        </p:cTn>
                                        <p:tgtEl>
                                          <p:spTgt spid="803"/>
                                        </p:tgtEl>
                                        <p:attrNameLst>
                                          <p:attrName>style.visibility</p:attrName>
                                        </p:attrNameLst>
                                      </p:cBhvr>
                                      <p:to>
                                        <p:strVal val="visible"/>
                                      </p:to>
                                    </p:set>
                                    <p:animEffect filter="fade" transition="in">
                                      <p:cBhvr>
                                        <p:cTn dur="500"/>
                                        <p:tgtEl>
                                          <p:spTgt spid="803"/>
                                        </p:tgtEl>
                                      </p:cBhvr>
                                    </p:animEffect>
                                  </p:childTnLst>
                                </p:cTn>
                              </p:par>
                              <p:par>
                                <p:cTn fill="hold" nodeType="withEffect" presetClass="entr" presetID="10" presetSubtype="0">
                                  <p:stCondLst>
                                    <p:cond delay="0"/>
                                  </p:stCondLst>
                                  <p:childTnLst>
                                    <p:set>
                                      <p:cBhvr>
                                        <p:cTn dur="1" fill="hold">
                                          <p:stCondLst>
                                            <p:cond delay="0"/>
                                          </p:stCondLst>
                                        </p:cTn>
                                        <p:tgtEl>
                                          <p:spTgt spid="804"/>
                                        </p:tgtEl>
                                        <p:attrNameLst>
                                          <p:attrName>style.visibility</p:attrName>
                                        </p:attrNameLst>
                                      </p:cBhvr>
                                      <p:to>
                                        <p:strVal val="visible"/>
                                      </p:to>
                                    </p:set>
                                    <p:animEffect filter="fade" transition="in">
                                      <p:cBhvr>
                                        <p:cTn dur="500"/>
                                        <p:tgtEl>
                                          <p:spTgt spid="804"/>
                                        </p:tgtEl>
                                      </p:cBhvr>
                                    </p:animEffect>
                                  </p:childTnLst>
                                </p:cTn>
                              </p:par>
                              <p:par>
                                <p:cTn fill="hold" nodeType="withEffect" presetClass="entr" presetID="10" presetSubtype="0">
                                  <p:stCondLst>
                                    <p:cond delay="0"/>
                                  </p:stCondLst>
                                  <p:childTnLst>
                                    <p:set>
                                      <p:cBhvr>
                                        <p:cTn dur="1" fill="hold">
                                          <p:stCondLst>
                                            <p:cond delay="0"/>
                                          </p:stCondLst>
                                        </p:cTn>
                                        <p:tgtEl>
                                          <p:spTgt spid="805"/>
                                        </p:tgtEl>
                                        <p:attrNameLst>
                                          <p:attrName>style.visibility</p:attrName>
                                        </p:attrNameLst>
                                      </p:cBhvr>
                                      <p:to>
                                        <p:strVal val="visible"/>
                                      </p:to>
                                    </p:set>
                                    <p:animEffect filter="fade" transition="in">
                                      <p:cBhvr>
                                        <p:cTn dur="500"/>
                                        <p:tgtEl>
                                          <p:spTgt spid="805"/>
                                        </p:tgtEl>
                                      </p:cBhvr>
                                    </p:animEffect>
                                  </p:childTnLst>
                                </p:cTn>
                              </p:par>
                              <p:par>
                                <p:cTn fill="hold" nodeType="withEffect" presetClass="entr" presetID="10" presetSubtype="0">
                                  <p:stCondLst>
                                    <p:cond delay="0"/>
                                  </p:stCondLst>
                                  <p:childTnLst>
                                    <p:set>
                                      <p:cBhvr>
                                        <p:cTn dur="1" fill="hold">
                                          <p:stCondLst>
                                            <p:cond delay="0"/>
                                          </p:stCondLst>
                                        </p:cTn>
                                        <p:tgtEl>
                                          <p:spTgt spid="806"/>
                                        </p:tgtEl>
                                        <p:attrNameLst>
                                          <p:attrName>style.visibility</p:attrName>
                                        </p:attrNameLst>
                                      </p:cBhvr>
                                      <p:to>
                                        <p:strVal val="visible"/>
                                      </p:to>
                                    </p:set>
                                    <p:animEffect filter="fade" transition="in">
                                      <p:cBhvr>
                                        <p:cTn dur="500"/>
                                        <p:tgtEl>
                                          <p:spTgt spid="806"/>
                                        </p:tgtEl>
                                      </p:cBhvr>
                                    </p:animEffect>
                                  </p:childTnLst>
                                </p:cTn>
                              </p:par>
                              <p:par>
                                <p:cTn fill="hold" nodeType="withEffect" presetClass="entr" presetID="10" presetSubtype="0">
                                  <p:stCondLst>
                                    <p:cond delay="0"/>
                                  </p:stCondLst>
                                  <p:childTnLst>
                                    <p:set>
                                      <p:cBhvr>
                                        <p:cTn dur="1" fill="hold">
                                          <p:stCondLst>
                                            <p:cond delay="0"/>
                                          </p:stCondLst>
                                        </p:cTn>
                                        <p:tgtEl>
                                          <p:spTgt spid="807"/>
                                        </p:tgtEl>
                                        <p:attrNameLst>
                                          <p:attrName>style.visibility</p:attrName>
                                        </p:attrNameLst>
                                      </p:cBhvr>
                                      <p:to>
                                        <p:strVal val="visible"/>
                                      </p:to>
                                    </p:set>
                                    <p:animEffect filter="fade" transition="in">
                                      <p:cBhvr>
                                        <p:cTn dur="500"/>
                                        <p:tgtEl>
                                          <p:spTgt spid="807"/>
                                        </p:tgtEl>
                                      </p:cBhvr>
                                    </p:animEffect>
                                  </p:childTnLst>
                                </p:cTn>
                              </p:par>
                              <p:par>
                                <p:cTn fill="hold" nodeType="withEffect" presetClass="entr" presetID="10" presetSubtype="0">
                                  <p:stCondLst>
                                    <p:cond delay="0"/>
                                  </p:stCondLst>
                                  <p:childTnLst>
                                    <p:set>
                                      <p:cBhvr>
                                        <p:cTn dur="1" fill="hold">
                                          <p:stCondLst>
                                            <p:cond delay="0"/>
                                          </p:stCondLst>
                                        </p:cTn>
                                        <p:tgtEl>
                                          <p:spTgt spid="808"/>
                                        </p:tgtEl>
                                        <p:attrNameLst>
                                          <p:attrName>style.visibility</p:attrName>
                                        </p:attrNameLst>
                                      </p:cBhvr>
                                      <p:to>
                                        <p:strVal val="visible"/>
                                      </p:to>
                                    </p:set>
                                    <p:animEffect filter="fade" transition="in">
                                      <p:cBhvr>
                                        <p:cTn dur="500"/>
                                        <p:tgtEl>
                                          <p:spTgt spid="8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0"/>
                                        </p:tgtEl>
                                        <p:attrNameLst>
                                          <p:attrName>style.visibility</p:attrName>
                                        </p:attrNameLst>
                                      </p:cBhvr>
                                      <p:to>
                                        <p:strVal val="visible"/>
                                      </p:to>
                                    </p:set>
                                    <p:animEffect filter="fade" transition="in">
                                      <p:cBhvr>
                                        <p:cTn dur="500"/>
                                        <p:tgtEl>
                                          <p:spTgt spid="820"/>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09"/>
                                        </p:tgtEl>
                                        <p:attrNameLst>
                                          <p:attrName>style.visibility</p:attrName>
                                        </p:attrNameLst>
                                      </p:cBhvr>
                                      <p:to>
                                        <p:strVal val="visible"/>
                                      </p:to>
                                    </p:set>
                                    <p:animEffect filter="fade" transition="in">
                                      <p:cBhvr>
                                        <p:cTn dur="500"/>
                                        <p:tgtEl>
                                          <p:spTgt spid="809"/>
                                        </p:tgtEl>
                                      </p:cBhvr>
                                    </p:animEffect>
                                  </p:childTnLst>
                                </p:cTn>
                              </p:par>
                              <p:par>
                                <p:cTn fill="hold" nodeType="withEffect" presetClass="entr" presetID="10" presetSubtype="0">
                                  <p:stCondLst>
                                    <p:cond delay="0"/>
                                  </p:stCondLst>
                                  <p:childTnLst>
                                    <p:set>
                                      <p:cBhvr>
                                        <p:cTn dur="1" fill="hold">
                                          <p:stCondLst>
                                            <p:cond delay="0"/>
                                          </p:stCondLst>
                                        </p:cTn>
                                        <p:tgtEl>
                                          <p:spTgt spid="810"/>
                                        </p:tgtEl>
                                        <p:attrNameLst>
                                          <p:attrName>style.visibility</p:attrName>
                                        </p:attrNameLst>
                                      </p:cBhvr>
                                      <p:to>
                                        <p:strVal val="visible"/>
                                      </p:to>
                                    </p:set>
                                    <p:animEffect filter="fade" transition="in">
                                      <p:cBhvr>
                                        <p:cTn dur="500"/>
                                        <p:tgtEl>
                                          <p:spTgt spid="810"/>
                                        </p:tgtEl>
                                      </p:cBhvr>
                                    </p:animEffect>
                                  </p:childTnLst>
                                </p:cTn>
                              </p:par>
                              <p:par>
                                <p:cTn fill="hold" nodeType="withEffect" presetClass="entr" presetID="10" presetSubtype="0">
                                  <p:stCondLst>
                                    <p:cond delay="0"/>
                                  </p:stCondLst>
                                  <p:childTnLst>
                                    <p:set>
                                      <p:cBhvr>
                                        <p:cTn dur="1" fill="hold">
                                          <p:stCondLst>
                                            <p:cond delay="0"/>
                                          </p:stCondLst>
                                        </p:cTn>
                                        <p:tgtEl>
                                          <p:spTgt spid="811"/>
                                        </p:tgtEl>
                                        <p:attrNameLst>
                                          <p:attrName>style.visibility</p:attrName>
                                        </p:attrNameLst>
                                      </p:cBhvr>
                                      <p:to>
                                        <p:strVal val="visible"/>
                                      </p:to>
                                    </p:set>
                                    <p:animEffect filter="fade" transition="in">
                                      <p:cBhvr>
                                        <p:cTn dur="500"/>
                                        <p:tgtEl>
                                          <p:spTgt spid="811"/>
                                        </p:tgtEl>
                                      </p:cBhvr>
                                    </p:animEffect>
                                  </p:childTnLst>
                                </p:cTn>
                              </p:par>
                              <p:par>
                                <p:cTn fill="hold" nodeType="withEffect" presetClass="entr" presetID="10" presetSubtype="0">
                                  <p:stCondLst>
                                    <p:cond delay="0"/>
                                  </p:stCondLst>
                                  <p:childTnLst>
                                    <p:set>
                                      <p:cBhvr>
                                        <p:cTn dur="1" fill="hold">
                                          <p:stCondLst>
                                            <p:cond delay="0"/>
                                          </p:stCondLst>
                                        </p:cTn>
                                        <p:tgtEl>
                                          <p:spTgt spid="812"/>
                                        </p:tgtEl>
                                        <p:attrNameLst>
                                          <p:attrName>style.visibility</p:attrName>
                                        </p:attrNameLst>
                                      </p:cBhvr>
                                      <p:to>
                                        <p:strVal val="visible"/>
                                      </p:to>
                                    </p:set>
                                    <p:animEffect filter="fade" transition="in">
                                      <p:cBhvr>
                                        <p:cTn dur="500"/>
                                        <p:tgtEl>
                                          <p:spTgt spid="812"/>
                                        </p:tgtEl>
                                      </p:cBhvr>
                                    </p:animEffect>
                                  </p:childTnLst>
                                </p:cTn>
                              </p:par>
                              <p:par>
                                <p:cTn fill="hold" nodeType="withEffect" presetClass="entr" presetID="10" presetSubtype="0">
                                  <p:stCondLst>
                                    <p:cond delay="0"/>
                                  </p:stCondLst>
                                  <p:childTnLst>
                                    <p:set>
                                      <p:cBhvr>
                                        <p:cTn dur="1" fill="hold">
                                          <p:stCondLst>
                                            <p:cond delay="0"/>
                                          </p:stCondLst>
                                        </p:cTn>
                                        <p:tgtEl>
                                          <p:spTgt spid="813"/>
                                        </p:tgtEl>
                                        <p:attrNameLst>
                                          <p:attrName>style.visibility</p:attrName>
                                        </p:attrNameLst>
                                      </p:cBhvr>
                                      <p:to>
                                        <p:strVal val="visible"/>
                                      </p:to>
                                    </p:set>
                                    <p:animEffect filter="fade" transition="in">
                                      <p:cBhvr>
                                        <p:cTn dur="500"/>
                                        <p:tgtEl>
                                          <p:spTgt spid="813"/>
                                        </p:tgtEl>
                                      </p:cBhvr>
                                    </p:animEffect>
                                  </p:childTnLst>
                                </p:cTn>
                              </p:par>
                              <p:par>
                                <p:cTn fill="hold" nodeType="withEffect" presetClass="entr" presetID="10" presetSubtype="0">
                                  <p:stCondLst>
                                    <p:cond delay="0"/>
                                  </p:stCondLst>
                                  <p:childTnLst>
                                    <p:set>
                                      <p:cBhvr>
                                        <p:cTn dur="1" fill="hold">
                                          <p:stCondLst>
                                            <p:cond delay="0"/>
                                          </p:stCondLst>
                                        </p:cTn>
                                        <p:tgtEl>
                                          <p:spTgt spid="814"/>
                                        </p:tgtEl>
                                        <p:attrNameLst>
                                          <p:attrName>style.visibility</p:attrName>
                                        </p:attrNameLst>
                                      </p:cBhvr>
                                      <p:to>
                                        <p:strVal val="visible"/>
                                      </p:to>
                                    </p:set>
                                    <p:animEffect filter="fade" transition="in">
                                      <p:cBhvr>
                                        <p:cTn dur="500"/>
                                        <p:tgtEl>
                                          <p:spTgt spid="814"/>
                                        </p:tgtEl>
                                      </p:cBhvr>
                                    </p:animEffect>
                                  </p:childTnLst>
                                </p:cTn>
                              </p:par>
                              <p:par>
                                <p:cTn fill="hold" nodeType="withEffect" presetClass="entr" presetID="10" presetSubtype="0">
                                  <p:stCondLst>
                                    <p:cond delay="0"/>
                                  </p:stCondLst>
                                  <p:childTnLst>
                                    <p:set>
                                      <p:cBhvr>
                                        <p:cTn dur="1" fill="hold">
                                          <p:stCondLst>
                                            <p:cond delay="0"/>
                                          </p:stCondLst>
                                        </p:cTn>
                                        <p:tgtEl>
                                          <p:spTgt spid="815"/>
                                        </p:tgtEl>
                                        <p:attrNameLst>
                                          <p:attrName>style.visibility</p:attrName>
                                        </p:attrNameLst>
                                      </p:cBhvr>
                                      <p:to>
                                        <p:strVal val="visible"/>
                                      </p:to>
                                    </p:set>
                                    <p:animEffect filter="fade" transition="in">
                                      <p:cBhvr>
                                        <p:cTn dur="500"/>
                                        <p:tgtEl>
                                          <p:spTgt spid="815"/>
                                        </p:tgtEl>
                                      </p:cBhvr>
                                    </p:animEffect>
                                  </p:childTnLst>
                                </p:cTn>
                              </p:par>
                              <p:par>
                                <p:cTn fill="hold" nodeType="withEffect" presetClass="entr" presetID="10" presetSubtype="0">
                                  <p:stCondLst>
                                    <p:cond delay="0"/>
                                  </p:stCondLst>
                                  <p:childTnLst>
                                    <p:set>
                                      <p:cBhvr>
                                        <p:cTn dur="1" fill="hold">
                                          <p:stCondLst>
                                            <p:cond delay="0"/>
                                          </p:stCondLst>
                                        </p:cTn>
                                        <p:tgtEl>
                                          <p:spTgt spid="816"/>
                                        </p:tgtEl>
                                        <p:attrNameLst>
                                          <p:attrName>style.visibility</p:attrName>
                                        </p:attrNameLst>
                                      </p:cBhvr>
                                      <p:to>
                                        <p:strVal val="visible"/>
                                      </p:to>
                                    </p:set>
                                    <p:animEffect filter="fade" transition="in">
                                      <p:cBhvr>
                                        <p:cTn dur="500"/>
                                        <p:tgtEl>
                                          <p:spTgt spid="8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30" name="Shape 830"/>
        <p:cNvGrpSpPr/>
        <p:nvPr/>
      </p:nvGrpSpPr>
      <p:grpSpPr>
        <a:xfrm>
          <a:off x="0" y="0"/>
          <a:ext cx="0" cy="0"/>
          <a:chOff x="0" y="0"/>
          <a:chExt cx="0" cy="0"/>
        </a:xfrm>
      </p:grpSpPr>
      <p:sp>
        <p:nvSpPr>
          <p:cNvPr id="831" name="Google Shape;831;p61"/>
          <p:cNvSpPr/>
          <p:nvPr/>
        </p:nvSpPr>
        <p:spPr>
          <a:xfrm>
            <a:off x="1109590"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32" name="Google Shape;832;p61"/>
          <p:cNvSpPr/>
          <p:nvPr/>
        </p:nvSpPr>
        <p:spPr>
          <a:xfrm>
            <a:off x="1479887"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33" name="Google Shape;833;p61"/>
          <p:cNvSpPr/>
          <p:nvPr/>
        </p:nvSpPr>
        <p:spPr>
          <a:xfrm>
            <a:off x="1850184"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34" name="Google Shape;834;p61"/>
          <p:cNvSpPr/>
          <p:nvPr/>
        </p:nvSpPr>
        <p:spPr>
          <a:xfrm>
            <a:off x="2220481"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35" name="Google Shape;835;p61"/>
          <p:cNvSpPr/>
          <p:nvPr/>
        </p:nvSpPr>
        <p:spPr>
          <a:xfrm>
            <a:off x="2590778"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36" name="Google Shape;836;p61"/>
          <p:cNvSpPr/>
          <p:nvPr/>
        </p:nvSpPr>
        <p:spPr>
          <a:xfrm>
            <a:off x="2961075"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37" name="Google Shape;837;p61"/>
          <p:cNvSpPr/>
          <p:nvPr/>
        </p:nvSpPr>
        <p:spPr>
          <a:xfrm>
            <a:off x="3334051"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38" name="Google Shape;838;p61"/>
          <p:cNvSpPr/>
          <p:nvPr/>
        </p:nvSpPr>
        <p:spPr>
          <a:xfrm>
            <a:off x="3704348" y="1502713"/>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39" name="Google Shape;839;p61"/>
          <p:cNvSpPr/>
          <p:nvPr/>
        </p:nvSpPr>
        <p:spPr>
          <a:xfrm>
            <a:off x="797213" y="94599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840" name="Google Shape;840;p61"/>
          <p:cNvSpPr/>
          <p:nvPr/>
        </p:nvSpPr>
        <p:spPr>
          <a:xfrm>
            <a:off x="4162923" y="1509635"/>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841" name="Google Shape;841;p61"/>
          <p:cNvSpPr txBox="1"/>
          <p:nvPr/>
        </p:nvSpPr>
        <p:spPr>
          <a:xfrm>
            <a:off x="4268471" y="151239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grpSp>
        <p:nvGrpSpPr>
          <p:cNvPr id="842" name="Google Shape;842;p61"/>
          <p:cNvGrpSpPr/>
          <p:nvPr/>
        </p:nvGrpSpPr>
        <p:grpSpPr>
          <a:xfrm>
            <a:off x="1183288" y="1127931"/>
            <a:ext cx="2824680" cy="400110"/>
            <a:chOff x="1277488" y="1499022"/>
            <a:chExt cx="2824680" cy="400110"/>
          </a:xfrm>
        </p:grpSpPr>
        <p:sp>
          <p:nvSpPr>
            <p:cNvPr id="843" name="Google Shape;843;p61"/>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844" name="Google Shape;844;p61"/>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845" name="Google Shape;845;p61"/>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cxnSp>
        <p:nvCxnSpPr>
          <p:cNvPr id="846" name="Google Shape;846;p61"/>
          <p:cNvCxnSpPr/>
          <p:nvPr/>
        </p:nvCxnSpPr>
        <p:spPr>
          <a:xfrm>
            <a:off x="3097303" y="1310581"/>
            <a:ext cx="771053" cy="0"/>
          </a:xfrm>
          <a:prstGeom prst="straightConnector1">
            <a:avLst/>
          </a:prstGeom>
          <a:noFill/>
          <a:ln cap="flat" cmpd="sng" w="31750">
            <a:solidFill>
              <a:schemeClr val="dk2"/>
            </a:solidFill>
            <a:prstDash val="solid"/>
            <a:round/>
            <a:headEnd len="sm" w="sm" type="none"/>
            <a:tailEnd len="med" w="med" type="stealth"/>
          </a:ln>
        </p:spPr>
      </p:cxnSp>
      <p:sp>
        <p:nvSpPr>
          <p:cNvPr id="847" name="Google Shape;847;p61"/>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848" name="Google Shape;848;p61"/>
          <p:cNvSpPr/>
          <p:nvPr/>
        </p:nvSpPr>
        <p:spPr>
          <a:xfrm>
            <a:off x="1089538"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49" name="Google Shape;849;p61"/>
          <p:cNvSpPr/>
          <p:nvPr/>
        </p:nvSpPr>
        <p:spPr>
          <a:xfrm>
            <a:off x="1459835"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50" name="Google Shape;850;p61"/>
          <p:cNvSpPr/>
          <p:nvPr/>
        </p:nvSpPr>
        <p:spPr>
          <a:xfrm>
            <a:off x="1830132"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51" name="Google Shape;851;p61"/>
          <p:cNvSpPr/>
          <p:nvPr/>
        </p:nvSpPr>
        <p:spPr>
          <a:xfrm>
            <a:off x="2200429"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52" name="Google Shape;852;p61"/>
          <p:cNvSpPr/>
          <p:nvPr/>
        </p:nvSpPr>
        <p:spPr>
          <a:xfrm>
            <a:off x="2570726"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53" name="Google Shape;853;p61"/>
          <p:cNvSpPr/>
          <p:nvPr/>
        </p:nvSpPr>
        <p:spPr>
          <a:xfrm>
            <a:off x="2941023"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54" name="Google Shape;854;p61"/>
          <p:cNvSpPr/>
          <p:nvPr/>
        </p:nvSpPr>
        <p:spPr>
          <a:xfrm>
            <a:off x="3313999"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55" name="Google Shape;855;p61"/>
          <p:cNvSpPr/>
          <p:nvPr/>
        </p:nvSpPr>
        <p:spPr>
          <a:xfrm>
            <a:off x="3684296" y="150392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56" name="Google Shape;856;p61"/>
          <p:cNvSpPr txBox="1"/>
          <p:nvPr/>
        </p:nvSpPr>
        <p:spPr>
          <a:xfrm>
            <a:off x="7373226" y="3481061"/>
            <a:ext cx="3599574" cy="2507731"/>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vectors are colored, so that we can observe which loop iterations they are being applied to</a:t>
            </a:r>
            <a:endParaRPr b="1" i="0" sz="2000" u="none" cap="none" strike="noStrike">
              <a:solidFill>
                <a:srgbClr val="0C4E9B"/>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Based on the size of this loop nest, the compiler will (theoretically) generate </a:t>
            </a:r>
            <a:r>
              <a:rPr b="1" i="0" lang="en-US" sz="2000" u="none" cap="none" strike="noStrike">
                <a:solidFill>
                  <a:srgbClr val="0C4E9B"/>
                </a:solidFill>
                <a:latin typeface="Arial"/>
                <a:ea typeface="Arial"/>
                <a:cs typeface="Arial"/>
                <a:sym typeface="Arial"/>
              </a:rPr>
              <a:t>4 gangs</a:t>
            </a:r>
            <a:endParaRPr/>
          </a:p>
        </p:txBody>
      </p:sp>
      <p:sp>
        <p:nvSpPr>
          <p:cNvPr id="857" name="Google Shape;857;p61"/>
          <p:cNvSpPr txBox="1"/>
          <p:nvPr/>
        </p:nvSpPr>
        <p:spPr>
          <a:xfrm>
            <a:off x="6380686" y="938116"/>
            <a:ext cx="4069033" cy="1643527"/>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kernels loop </a:t>
            </a:r>
            <a:r>
              <a:rPr b="1" i="0" lang="en-US" sz="14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do</a:t>
            </a:r>
            <a:r>
              <a:rPr b="0" i="0" lang="en-US" sz="1400" u="none" cap="none" strike="noStrike">
                <a:solidFill>
                  <a:schemeClr val="dk2"/>
                </a:solidFill>
                <a:latin typeface="Consolas"/>
                <a:ea typeface="Consolas"/>
                <a:cs typeface="Consolas"/>
                <a:sym typeface="Consolas"/>
              </a:rPr>
              <a:t> x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!$acc loop </a:t>
            </a:r>
            <a:r>
              <a:rPr b="1" i="0" lang="en-US" sz="14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do </a:t>
            </a:r>
            <a:r>
              <a:rPr b="0" i="0" lang="en-US" sz="1400" u="none" cap="none" strike="noStrike">
                <a:solidFill>
                  <a:schemeClr val="dk2"/>
                </a:solidFill>
                <a:latin typeface="Consolas"/>
                <a:ea typeface="Consolas"/>
                <a:cs typeface="Consolas"/>
                <a:sym typeface="Consolas"/>
              </a:rPr>
              <a:t>y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8</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end do</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end kernels</a:t>
            </a:r>
            <a:endParaRPr b="0" i="0" sz="1400" u="none" cap="none" strike="noStrike">
              <a:solidFill>
                <a:schemeClr val="dk2"/>
              </a:solidFill>
              <a:latin typeface="Consolas"/>
              <a:ea typeface="Consolas"/>
              <a:cs typeface="Consolas"/>
              <a:sym typeface="Consolas"/>
            </a:endParaRPr>
          </a:p>
        </p:txBody>
      </p:sp>
      <p:grpSp>
        <p:nvGrpSpPr>
          <p:cNvPr id="858" name="Google Shape;858;p61"/>
          <p:cNvGrpSpPr/>
          <p:nvPr/>
        </p:nvGrpSpPr>
        <p:grpSpPr>
          <a:xfrm>
            <a:off x="509047" y="2905854"/>
            <a:ext cx="5370657" cy="2685328"/>
            <a:chOff x="509047" y="2905854"/>
            <a:chExt cx="5370657" cy="2685328"/>
          </a:xfrm>
        </p:grpSpPr>
        <p:sp>
          <p:nvSpPr>
            <p:cNvPr id="859" name="Google Shape;859;p61"/>
            <p:cNvSpPr/>
            <p:nvPr/>
          </p:nvSpPr>
          <p:spPr>
            <a:xfrm>
              <a:off x="509047"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860" name="Google Shape;860;p61"/>
            <p:cNvSpPr/>
            <p:nvPr/>
          </p:nvSpPr>
          <p:spPr>
            <a:xfrm>
              <a:off x="1180379"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861" name="Google Shape;861;p61"/>
            <p:cNvSpPr/>
            <p:nvPr/>
          </p:nvSpPr>
          <p:spPr>
            <a:xfrm>
              <a:off x="1851711"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862" name="Google Shape;862;p61"/>
            <p:cNvSpPr/>
            <p:nvPr/>
          </p:nvSpPr>
          <p:spPr>
            <a:xfrm>
              <a:off x="2523043"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863" name="Google Shape;863;p61"/>
            <p:cNvSpPr/>
            <p:nvPr/>
          </p:nvSpPr>
          <p:spPr>
            <a:xfrm>
              <a:off x="3194375"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864" name="Google Shape;864;p61"/>
            <p:cNvSpPr/>
            <p:nvPr/>
          </p:nvSpPr>
          <p:spPr>
            <a:xfrm>
              <a:off x="3865707"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865" name="Google Shape;865;p61"/>
            <p:cNvSpPr/>
            <p:nvPr/>
          </p:nvSpPr>
          <p:spPr>
            <a:xfrm>
              <a:off x="4537039"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866" name="Google Shape;866;p61"/>
            <p:cNvSpPr/>
            <p:nvPr/>
          </p:nvSpPr>
          <p:spPr>
            <a:xfrm>
              <a:off x="5208371" y="290585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(1,8)</a:t>
              </a:r>
              <a:endParaRPr/>
            </a:p>
          </p:txBody>
        </p:sp>
        <p:sp>
          <p:nvSpPr>
            <p:cNvPr id="867" name="Google Shape;867;p61"/>
            <p:cNvSpPr/>
            <p:nvPr/>
          </p:nvSpPr>
          <p:spPr>
            <a:xfrm>
              <a:off x="509047"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868" name="Google Shape;868;p61"/>
            <p:cNvSpPr/>
            <p:nvPr/>
          </p:nvSpPr>
          <p:spPr>
            <a:xfrm>
              <a:off x="1180379"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869" name="Google Shape;869;p61"/>
            <p:cNvSpPr/>
            <p:nvPr/>
          </p:nvSpPr>
          <p:spPr>
            <a:xfrm>
              <a:off x="1851711"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870" name="Google Shape;870;p61"/>
            <p:cNvSpPr/>
            <p:nvPr/>
          </p:nvSpPr>
          <p:spPr>
            <a:xfrm>
              <a:off x="2523043"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871" name="Google Shape;871;p61"/>
            <p:cNvSpPr/>
            <p:nvPr/>
          </p:nvSpPr>
          <p:spPr>
            <a:xfrm>
              <a:off x="3194375"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872" name="Google Shape;872;p61"/>
            <p:cNvSpPr/>
            <p:nvPr/>
          </p:nvSpPr>
          <p:spPr>
            <a:xfrm>
              <a:off x="3865707"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873" name="Google Shape;873;p61"/>
            <p:cNvSpPr/>
            <p:nvPr/>
          </p:nvSpPr>
          <p:spPr>
            <a:xfrm>
              <a:off x="4537039"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874" name="Google Shape;874;p61"/>
            <p:cNvSpPr/>
            <p:nvPr/>
          </p:nvSpPr>
          <p:spPr>
            <a:xfrm>
              <a:off x="5208371" y="3577186"/>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(2,8)</a:t>
              </a:r>
              <a:endParaRPr/>
            </a:p>
          </p:txBody>
        </p:sp>
        <p:sp>
          <p:nvSpPr>
            <p:cNvPr id="875" name="Google Shape;875;p61"/>
            <p:cNvSpPr/>
            <p:nvPr/>
          </p:nvSpPr>
          <p:spPr>
            <a:xfrm>
              <a:off x="509048"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876" name="Google Shape;876;p61"/>
            <p:cNvSpPr/>
            <p:nvPr/>
          </p:nvSpPr>
          <p:spPr>
            <a:xfrm>
              <a:off x="1180380"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877" name="Google Shape;877;p61"/>
            <p:cNvSpPr/>
            <p:nvPr/>
          </p:nvSpPr>
          <p:spPr>
            <a:xfrm>
              <a:off x="1851712"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878" name="Google Shape;878;p61"/>
            <p:cNvSpPr/>
            <p:nvPr/>
          </p:nvSpPr>
          <p:spPr>
            <a:xfrm>
              <a:off x="2523044"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879" name="Google Shape;879;p61"/>
            <p:cNvSpPr/>
            <p:nvPr/>
          </p:nvSpPr>
          <p:spPr>
            <a:xfrm>
              <a:off x="3194376"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880" name="Google Shape;880;p61"/>
            <p:cNvSpPr/>
            <p:nvPr/>
          </p:nvSpPr>
          <p:spPr>
            <a:xfrm>
              <a:off x="3865708"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881" name="Google Shape;881;p61"/>
            <p:cNvSpPr/>
            <p:nvPr/>
          </p:nvSpPr>
          <p:spPr>
            <a:xfrm>
              <a:off x="4537040"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882" name="Google Shape;882;p61"/>
            <p:cNvSpPr/>
            <p:nvPr/>
          </p:nvSpPr>
          <p:spPr>
            <a:xfrm>
              <a:off x="5208372" y="424851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(3,8)</a:t>
              </a:r>
              <a:endParaRPr/>
            </a:p>
          </p:txBody>
        </p:sp>
        <p:sp>
          <p:nvSpPr>
            <p:cNvPr id="883" name="Google Shape;883;p61"/>
            <p:cNvSpPr/>
            <p:nvPr/>
          </p:nvSpPr>
          <p:spPr>
            <a:xfrm>
              <a:off x="509048"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884" name="Google Shape;884;p61"/>
            <p:cNvSpPr/>
            <p:nvPr/>
          </p:nvSpPr>
          <p:spPr>
            <a:xfrm>
              <a:off x="1180380"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(4,2)</a:t>
              </a:r>
              <a:endParaRPr/>
            </a:p>
          </p:txBody>
        </p:sp>
        <p:sp>
          <p:nvSpPr>
            <p:cNvPr id="885" name="Google Shape;885;p61"/>
            <p:cNvSpPr/>
            <p:nvPr/>
          </p:nvSpPr>
          <p:spPr>
            <a:xfrm>
              <a:off x="1851712"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886" name="Google Shape;886;p61"/>
            <p:cNvSpPr/>
            <p:nvPr/>
          </p:nvSpPr>
          <p:spPr>
            <a:xfrm>
              <a:off x="2523044"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sp>
          <p:nvSpPr>
            <p:cNvPr id="887" name="Google Shape;887;p61"/>
            <p:cNvSpPr/>
            <p:nvPr/>
          </p:nvSpPr>
          <p:spPr>
            <a:xfrm>
              <a:off x="3194376"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(4,5)</a:t>
              </a:r>
              <a:endParaRPr/>
            </a:p>
          </p:txBody>
        </p:sp>
        <p:sp>
          <p:nvSpPr>
            <p:cNvPr id="888" name="Google Shape;888;p61"/>
            <p:cNvSpPr/>
            <p:nvPr/>
          </p:nvSpPr>
          <p:spPr>
            <a:xfrm>
              <a:off x="3865708"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(4,6)</a:t>
              </a:r>
              <a:endParaRPr/>
            </a:p>
          </p:txBody>
        </p:sp>
        <p:sp>
          <p:nvSpPr>
            <p:cNvPr id="889" name="Google Shape;889;p61"/>
            <p:cNvSpPr/>
            <p:nvPr/>
          </p:nvSpPr>
          <p:spPr>
            <a:xfrm>
              <a:off x="4537040"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(4,7)</a:t>
              </a:r>
              <a:endParaRPr/>
            </a:p>
          </p:txBody>
        </p:sp>
        <p:sp>
          <p:nvSpPr>
            <p:cNvPr id="890" name="Google Shape;890;p61"/>
            <p:cNvSpPr/>
            <p:nvPr/>
          </p:nvSpPr>
          <p:spPr>
            <a:xfrm>
              <a:off x="5208372" y="491985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(4,8)</a:t>
              </a:r>
              <a:endParaRPr/>
            </a:p>
          </p:txBody>
        </p:sp>
      </p:grpSp>
      <p:sp>
        <p:nvSpPr>
          <p:cNvPr id="891" name="Google Shape;891;p61"/>
          <p:cNvSpPr/>
          <p:nvPr/>
        </p:nvSpPr>
        <p:spPr>
          <a:xfrm>
            <a:off x="434340" y="2892750"/>
            <a:ext cx="6732814" cy="684436"/>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grpSp>
        <p:nvGrpSpPr>
          <p:cNvPr id="892" name="Google Shape;892;p61"/>
          <p:cNvGrpSpPr/>
          <p:nvPr/>
        </p:nvGrpSpPr>
        <p:grpSpPr>
          <a:xfrm>
            <a:off x="509046" y="2905854"/>
            <a:ext cx="5370656" cy="671332"/>
            <a:chOff x="509046" y="2905854"/>
            <a:chExt cx="5370656" cy="671332"/>
          </a:xfrm>
        </p:grpSpPr>
        <p:sp>
          <p:nvSpPr>
            <p:cNvPr id="893" name="Google Shape;893;p61"/>
            <p:cNvSpPr/>
            <p:nvPr/>
          </p:nvSpPr>
          <p:spPr>
            <a:xfrm>
              <a:off x="509046"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894" name="Google Shape;894;p61"/>
            <p:cNvSpPr/>
            <p:nvPr/>
          </p:nvSpPr>
          <p:spPr>
            <a:xfrm>
              <a:off x="1180378"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895" name="Google Shape;895;p61"/>
            <p:cNvSpPr/>
            <p:nvPr/>
          </p:nvSpPr>
          <p:spPr>
            <a:xfrm>
              <a:off x="1851710"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896" name="Google Shape;896;p61"/>
            <p:cNvSpPr/>
            <p:nvPr/>
          </p:nvSpPr>
          <p:spPr>
            <a:xfrm>
              <a:off x="2523042"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897" name="Google Shape;897;p61"/>
            <p:cNvSpPr/>
            <p:nvPr/>
          </p:nvSpPr>
          <p:spPr>
            <a:xfrm>
              <a:off x="3194374"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898" name="Google Shape;898;p61"/>
            <p:cNvSpPr/>
            <p:nvPr/>
          </p:nvSpPr>
          <p:spPr>
            <a:xfrm>
              <a:off x="3865706"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899" name="Google Shape;899;p61"/>
            <p:cNvSpPr/>
            <p:nvPr/>
          </p:nvSpPr>
          <p:spPr>
            <a:xfrm>
              <a:off x="4537038"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900" name="Google Shape;900;p61"/>
            <p:cNvSpPr/>
            <p:nvPr/>
          </p:nvSpPr>
          <p:spPr>
            <a:xfrm>
              <a:off x="5208370" y="290585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(1,8)</a:t>
              </a:r>
              <a:endParaRPr/>
            </a:p>
          </p:txBody>
        </p:sp>
      </p:grpSp>
      <p:grpSp>
        <p:nvGrpSpPr>
          <p:cNvPr id="901" name="Google Shape;901;p61"/>
          <p:cNvGrpSpPr/>
          <p:nvPr/>
        </p:nvGrpSpPr>
        <p:grpSpPr>
          <a:xfrm>
            <a:off x="5684000" y="2979322"/>
            <a:ext cx="2708459" cy="461665"/>
            <a:chOff x="5684000" y="2979322"/>
            <a:chExt cx="2708459" cy="461665"/>
          </a:xfrm>
        </p:grpSpPr>
        <p:sp>
          <p:nvSpPr>
            <p:cNvPr id="902" name="Google Shape;902;p61"/>
            <p:cNvSpPr txBox="1"/>
            <p:nvPr/>
          </p:nvSpPr>
          <p:spPr>
            <a:xfrm>
              <a:off x="6789990" y="2979322"/>
              <a:ext cx="1602469"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903" name="Google Shape;903;p61"/>
            <p:cNvSpPr txBox="1"/>
            <p:nvPr/>
          </p:nvSpPr>
          <p:spPr>
            <a:xfrm>
              <a:off x="5684000" y="3048361"/>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1 Worker</a:t>
              </a:r>
              <a:endParaRPr/>
            </a:p>
          </p:txBody>
        </p:sp>
      </p:grpSp>
      <p:sp>
        <p:nvSpPr>
          <p:cNvPr id="904" name="Google Shape;904;p61"/>
          <p:cNvSpPr txBox="1"/>
          <p:nvPr/>
        </p:nvSpPr>
        <p:spPr>
          <a:xfrm>
            <a:off x="1772817" y="2948545"/>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905" name="Google Shape;905;p61"/>
          <p:cNvCxnSpPr/>
          <p:nvPr/>
        </p:nvCxnSpPr>
        <p:spPr>
          <a:xfrm>
            <a:off x="3826444" y="3246316"/>
            <a:ext cx="1673299" cy="0"/>
          </a:xfrm>
          <a:prstGeom prst="straightConnector1">
            <a:avLst/>
          </a:prstGeom>
          <a:noFill/>
          <a:ln cap="flat" cmpd="sng" w="38100">
            <a:solidFill>
              <a:schemeClr val="lt1"/>
            </a:solidFill>
            <a:prstDash val="solid"/>
            <a:round/>
            <a:headEnd len="sm" w="sm" type="none"/>
            <a:tailEnd len="med" w="med" type="stealth"/>
          </a:ln>
        </p:spPr>
      </p:cxnSp>
      <p:cxnSp>
        <p:nvCxnSpPr>
          <p:cNvPr id="906" name="Google Shape;906;p61"/>
          <p:cNvCxnSpPr/>
          <p:nvPr/>
        </p:nvCxnSpPr>
        <p:spPr>
          <a:xfrm rot="10800000">
            <a:off x="836003" y="3244338"/>
            <a:ext cx="1726015" cy="0"/>
          </a:xfrm>
          <a:prstGeom prst="straightConnector1">
            <a:avLst/>
          </a:prstGeom>
          <a:noFill/>
          <a:ln cap="flat" cmpd="sng" w="38100">
            <a:solidFill>
              <a:schemeClr val="lt1"/>
            </a:solidFill>
            <a:prstDash val="solid"/>
            <a:round/>
            <a:headEnd len="sm" w="sm" type="none"/>
            <a:tailEnd len="med" w="med" type="stealth"/>
          </a:ln>
        </p:spPr>
      </p:cxnSp>
      <p:sp>
        <p:nvSpPr>
          <p:cNvPr id="907" name="Google Shape;907;p61"/>
          <p:cNvSpPr/>
          <p:nvPr/>
        </p:nvSpPr>
        <p:spPr>
          <a:xfrm>
            <a:off x="434340" y="3577187"/>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908" name="Google Shape;908;p61"/>
          <p:cNvSpPr/>
          <p:nvPr/>
        </p:nvSpPr>
        <p:spPr>
          <a:xfrm>
            <a:off x="509046"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909" name="Google Shape;909;p61"/>
          <p:cNvSpPr/>
          <p:nvPr/>
        </p:nvSpPr>
        <p:spPr>
          <a:xfrm>
            <a:off x="1180378"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910" name="Google Shape;910;p61"/>
          <p:cNvSpPr/>
          <p:nvPr/>
        </p:nvSpPr>
        <p:spPr>
          <a:xfrm>
            <a:off x="1851710"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911" name="Google Shape;911;p61"/>
          <p:cNvSpPr/>
          <p:nvPr/>
        </p:nvSpPr>
        <p:spPr>
          <a:xfrm>
            <a:off x="2523042"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912" name="Google Shape;912;p61"/>
          <p:cNvSpPr/>
          <p:nvPr/>
        </p:nvSpPr>
        <p:spPr>
          <a:xfrm>
            <a:off x="3194374"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913" name="Google Shape;913;p61"/>
          <p:cNvSpPr/>
          <p:nvPr/>
        </p:nvSpPr>
        <p:spPr>
          <a:xfrm>
            <a:off x="3865706"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914" name="Google Shape;914;p61"/>
          <p:cNvSpPr/>
          <p:nvPr/>
        </p:nvSpPr>
        <p:spPr>
          <a:xfrm>
            <a:off x="4537038"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915" name="Google Shape;915;p61"/>
          <p:cNvSpPr/>
          <p:nvPr/>
        </p:nvSpPr>
        <p:spPr>
          <a:xfrm>
            <a:off x="5208370" y="3577186"/>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(2,8)</a:t>
            </a:r>
            <a:endParaRPr/>
          </a:p>
        </p:txBody>
      </p:sp>
      <p:sp>
        <p:nvSpPr>
          <p:cNvPr id="916" name="Google Shape;916;p61"/>
          <p:cNvSpPr/>
          <p:nvPr/>
        </p:nvSpPr>
        <p:spPr>
          <a:xfrm>
            <a:off x="428315" y="4248518"/>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917" name="Google Shape;917;p61"/>
          <p:cNvSpPr/>
          <p:nvPr/>
        </p:nvSpPr>
        <p:spPr>
          <a:xfrm>
            <a:off x="509047"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918" name="Google Shape;918;p61"/>
          <p:cNvSpPr/>
          <p:nvPr/>
        </p:nvSpPr>
        <p:spPr>
          <a:xfrm>
            <a:off x="1180379"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919" name="Google Shape;919;p61"/>
          <p:cNvSpPr/>
          <p:nvPr/>
        </p:nvSpPr>
        <p:spPr>
          <a:xfrm>
            <a:off x="1851711"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920" name="Google Shape;920;p61"/>
          <p:cNvSpPr/>
          <p:nvPr/>
        </p:nvSpPr>
        <p:spPr>
          <a:xfrm>
            <a:off x="2523043"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921" name="Google Shape;921;p61"/>
          <p:cNvSpPr/>
          <p:nvPr/>
        </p:nvSpPr>
        <p:spPr>
          <a:xfrm>
            <a:off x="3194375"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922" name="Google Shape;922;p61"/>
          <p:cNvSpPr/>
          <p:nvPr/>
        </p:nvSpPr>
        <p:spPr>
          <a:xfrm>
            <a:off x="3865707"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923" name="Google Shape;923;p61"/>
          <p:cNvSpPr/>
          <p:nvPr/>
        </p:nvSpPr>
        <p:spPr>
          <a:xfrm>
            <a:off x="4537039"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924" name="Google Shape;924;p61"/>
          <p:cNvSpPr/>
          <p:nvPr/>
        </p:nvSpPr>
        <p:spPr>
          <a:xfrm>
            <a:off x="5208371" y="42485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(3,8)</a:t>
            </a:r>
            <a:endParaRPr/>
          </a:p>
        </p:txBody>
      </p:sp>
      <p:sp>
        <p:nvSpPr>
          <p:cNvPr id="925" name="Google Shape;925;p61"/>
          <p:cNvSpPr/>
          <p:nvPr/>
        </p:nvSpPr>
        <p:spPr>
          <a:xfrm>
            <a:off x="434340" y="4919850"/>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926" name="Google Shape;926;p61"/>
          <p:cNvSpPr/>
          <p:nvPr/>
        </p:nvSpPr>
        <p:spPr>
          <a:xfrm>
            <a:off x="509047"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927" name="Google Shape;927;p61"/>
          <p:cNvSpPr/>
          <p:nvPr/>
        </p:nvSpPr>
        <p:spPr>
          <a:xfrm>
            <a:off x="1180379"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928" name="Google Shape;928;p61"/>
          <p:cNvSpPr/>
          <p:nvPr/>
        </p:nvSpPr>
        <p:spPr>
          <a:xfrm>
            <a:off x="1851711"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929" name="Google Shape;929;p61"/>
          <p:cNvSpPr/>
          <p:nvPr/>
        </p:nvSpPr>
        <p:spPr>
          <a:xfrm>
            <a:off x="2523043"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sp>
        <p:nvSpPr>
          <p:cNvPr id="930" name="Google Shape;930;p61"/>
          <p:cNvSpPr/>
          <p:nvPr/>
        </p:nvSpPr>
        <p:spPr>
          <a:xfrm>
            <a:off x="3194375"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(4,5)</a:t>
            </a:r>
            <a:endParaRPr/>
          </a:p>
        </p:txBody>
      </p:sp>
      <p:sp>
        <p:nvSpPr>
          <p:cNvPr id="931" name="Google Shape;931;p61"/>
          <p:cNvSpPr/>
          <p:nvPr/>
        </p:nvSpPr>
        <p:spPr>
          <a:xfrm>
            <a:off x="3865707"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(4,6)</a:t>
            </a:r>
            <a:endParaRPr/>
          </a:p>
        </p:txBody>
      </p:sp>
      <p:sp>
        <p:nvSpPr>
          <p:cNvPr id="932" name="Google Shape;932;p61"/>
          <p:cNvSpPr/>
          <p:nvPr/>
        </p:nvSpPr>
        <p:spPr>
          <a:xfrm>
            <a:off x="4537039"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(4,7)</a:t>
            </a:r>
            <a:endParaRPr/>
          </a:p>
        </p:txBody>
      </p:sp>
      <p:sp>
        <p:nvSpPr>
          <p:cNvPr id="933" name="Google Shape;933;p61"/>
          <p:cNvSpPr/>
          <p:nvPr/>
        </p:nvSpPr>
        <p:spPr>
          <a:xfrm>
            <a:off x="5208371" y="491985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(4,8)</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6">
                                            <p:txEl>
                                              <p:pRg end="0" st="0"/>
                                            </p:txEl>
                                          </p:spTgt>
                                        </p:tgtEl>
                                        <p:attrNameLst>
                                          <p:attrName>style.visibility</p:attrName>
                                        </p:attrNameLst>
                                      </p:cBhvr>
                                      <p:to>
                                        <p:strVal val="visible"/>
                                      </p:to>
                                    </p:set>
                                    <p:animEffect filter="fade" transition="in">
                                      <p:cBhvr>
                                        <p:cTn dur="500"/>
                                        <p:tgtEl>
                                          <p:spTgt spid="85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6">
                                            <p:txEl>
                                              <p:pRg end="1" st="1"/>
                                            </p:txEl>
                                          </p:spTgt>
                                        </p:tgtEl>
                                        <p:attrNameLst>
                                          <p:attrName>style.visibility</p:attrName>
                                        </p:attrNameLst>
                                      </p:cBhvr>
                                      <p:to>
                                        <p:strVal val="visible"/>
                                      </p:to>
                                    </p:set>
                                    <p:animEffect filter="fade" transition="in">
                                      <p:cBhvr>
                                        <p:cTn dur="500"/>
                                        <p:tgtEl>
                                          <p:spTgt spid="85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1"/>
                                        </p:tgtEl>
                                        <p:attrNameLst>
                                          <p:attrName>style.visibility</p:attrName>
                                        </p:attrNameLst>
                                      </p:cBhvr>
                                      <p:to>
                                        <p:strVal val="visible"/>
                                      </p:to>
                                    </p:set>
                                    <p:animEffect filter="fade" transition="in">
                                      <p:cBhvr>
                                        <p:cTn dur="500"/>
                                        <p:tgtEl>
                                          <p:spTgt spid="891"/>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92"/>
                                        </p:tgtEl>
                                        <p:attrNameLst>
                                          <p:attrName>style.visibility</p:attrName>
                                        </p:attrNameLst>
                                      </p:cBhvr>
                                      <p:to>
                                        <p:strVal val="visible"/>
                                      </p:to>
                                    </p:set>
                                    <p:animEffect filter="fade" transition="in">
                                      <p:cBhvr>
                                        <p:cTn dur="500"/>
                                        <p:tgtEl>
                                          <p:spTgt spid="89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01"/>
                                        </p:tgtEl>
                                        <p:attrNameLst>
                                          <p:attrName>style.visibility</p:attrName>
                                        </p:attrNameLst>
                                      </p:cBhvr>
                                      <p:to>
                                        <p:strVal val="visible"/>
                                      </p:to>
                                    </p:set>
                                    <p:animEffect filter="fade" transition="in">
                                      <p:cBhvr>
                                        <p:cTn dur="500"/>
                                        <p:tgtEl>
                                          <p:spTgt spid="901"/>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904"/>
                                        </p:tgtEl>
                                        <p:attrNameLst>
                                          <p:attrName>style.visibility</p:attrName>
                                        </p:attrNameLst>
                                      </p:cBhvr>
                                      <p:to>
                                        <p:strVal val="visible"/>
                                      </p:to>
                                    </p:set>
                                    <p:animEffect filter="fade" transition="in">
                                      <p:cBhvr>
                                        <p:cTn dur="500"/>
                                        <p:tgtEl>
                                          <p:spTgt spid="904"/>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05"/>
                                        </p:tgtEl>
                                        <p:attrNameLst>
                                          <p:attrName>style.visibility</p:attrName>
                                        </p:attrNameLst>
                                      </p:cBhvr>
                                      <p:to>
                                        <p:strVal val="visible"/>
                                      </p:to>
                                    </p:set>
                                    <p:animEffect filter="fade" transition="in">
                                      <p:cBhvr>
                                        <p:cTn dur="500"/>
                                        <p:tgtEl>
                                          <p:spTgt spid="905"/>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906"/>
                                        </p:tgtEl>
                                        <p:attrNameLst>
                                          <p:attrName>style.visibility</p:attrName>
                                        </p:attrNameLst>
                                      </p:cBhvr>
                                      <p:to>
                                        <p:strVal val="visible"/>
                                      </p:to>
                                    </p:set>
                                    <p:animEffect filter="fade" transition="in">
                                      <p:cBhvr>
                                        <p:cTn dur="500"/>
                                        <p:tgtEl>
                                          <p:spTgt spid="9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7"/>
                                        </p:tgtEl>
                                        <p:attrNameLst>
                                          <p:attrName>style.visibility</p:attrName>
                                        </p:attrNameLst>
                                      </p:cBhvr>
                                      <p:to>
                                        <p:strVal val="visible"/>
                                      </p:to>
                                    </p:set>
                                    <p:animEffect filter="fade" transition="in">
                                      <p:cBhvr>
                                        <p:cTn dur="500"/>
                                        <p:tgtEl>
                                          <p:spTgt spid="907"/>
                                        </p:tgtEl>
                                      </p:cBhvr>
                                    </p:animEffect>
                                  </p:childTnLst>
                                </p:cTn>
                              </p:par>
                            </p:childTnLst>
                          </p:cTn>
                        </p:par>
                        <p:par>
                          <p:cTn fill="hold">
                            <p:stCondLst>
                              <p:cond delay="500"/>
                            </p:stCondLst>
                            <p:childTnLst>
                              <p:par>
                                <p:cTn fill="hold" nodeType="afterEffect" presetClass="entr" presetID="1" presetSubtype="0">
                                  <p:stCondLst>
                                    <p:cond delay="0"/>
                                  </p:stCondLst>
                                  <p:childTnLst>
                                    <p:set>
                                      <p:cBhvr>
                                        <p:cTn dur="1" fill="hold">
                                          <p:stCondLst>
                                            <p:cond delay="0"/>
                                          </p:stCondLst>
                                        </p:cTn>
                                        <p:tgtEl>
                                          <p:spTgt spid="908"/>
                                        </p:tgtEl>
                                        <p:attrNameLst>
                                          <p:attrName>style.visibility</p:attrName>
                                        </p:attrNameLst>
                                      </p:cBhvr>
                                      <p:to>
                                        <p:strVal val="visible"/>
                                      </p:to>
                                    </p:set>
                                  </p:childTnLst>
                                </p:cTn>
                              </p:par>
                            </p:childTnLst>
                          </p:cTn>
                        </p:par>
                        <p:par>
                          <p:cTn fill="hold">
                            <p:stCondLst>
                              <p:cond delay="501"/>
                            </p:stCondLst>
                            <p:childTnLst>
                              <p:par>
                                <p:cTn fill="hold" nodeType="afterEffect" presetClass="entr" presetID="1" presetSubtype="0">
                                  <p:stCondLst>
                                    <p:cond delay="0"/>
                                  </p:stCondLst>
                                  <p:childTnLst>
                                    <p:set>
                                      <p:cBhvr>
                                        <p:cTn dur="1" fill="hold">
                                          <p:stCondLst>
                                            <p:cond delay="0"/>
                                          </p:stCondLst>
                                        </p:cTn>
                                        <p:tgtEl>
                                          <p:spTgt spid="909"/>
                                        </p:tgtEl>
                                        <p:attrNameLst>
                                          <p:attrName>style.visibility</p:attrName>
                                        </p:attrNameLst>
                                      </p:cBhvr>
                                      <p:to>
                                        <p:strVal val="visible"/>
                                      </p:to>
                                    </p:set>
                                  </p:childTnLst>
                                </p:cTn>
                              </p:par>
                            </p:childTnLst>
                          </p:cTn>
                        </p:par>
                        <p:par>
                          <p:cTn fill="hold">
                            <p:stCondLst>
                              <p:cond delay="502"/>
                            </p:stCondLst>
                            <p:childTnLst>
                              <p:par>
                                <p:cTn fill="hold" nodeType="afterEffect" presetClass="entr" presetID="1" presetSubtype="0">
                                  <p:stCondLst>
                                    <p:cond delay="0"/>
                                  </p:stCondLst>
                                  <p:childTnLst>
                                    <p:set>
                                      <p:cBhvr>
                                        <p:cTn dur="1" fill="hold">
                                          <p:stCondLst>
                                            <p:cond delay="0"/>
                                          </p:stCondLst>
                                        </p:cTn>
                                        <p:tgtEl>
                                          <p:spTgt spid="910"/>
                                        </p:tgtEl>
                                        <p:attrNameLst>
                                          <p:attrName>style.visibility</p:attrName>
                                        </p:attrNameLst>
                                      </p:cBhvr>
                                      <p:to>
                                        <p:strVal val="visible"/>
                                      </p:to>
                                    </p:set>
                                  </p:childTnLst>
                                </p:cTn>
                              </p:par>
                            </p:childTnLst>
                          </p:cTn>
                        </p:par>
                        <p:par>
                          <p:cTn fill="hold">
                            <p:stCondLst>
                              <p:cond delay="503"/>
                            </p:stCondLst>
                            <p:childTnLst>
                              <p:par>
                                <p:cTn fill="hold" nodeType="afterEffect" presetClass="entr" presetID="1" presetSubtype="0">
                                  <p:stCondLst>
                                    <p:cond delay="0"/>
                                  </p:stCondLst>
                                  <p:childTnLst>
                                    <p:set>
                                      <p:cBhvr>
                                        <p:cTn dur="1" fill="hold">
                                          <p:stCondLst>
                                            <p:cond delay="0"/>
                                          </p:stCondLst>
                                        </p:cTn>
                                        <p:tgtEl>
                                          <p:spTgt spid="911"/>
                                        </p:tgtEl>
                                        <p:attrNameLst>
                                          <p:attrName>style.visibility</p:attrName>
                                        </p:attrNameLst>
                                      </p:cBhvr>
                                      <p:to>
                                        <p:strVal val="visible"/>
                                      </p:to>
                                    </p:set>
                                  </p:childTnLst>
                                </p:cTn>
                              </p:par>
                            </p:childTnLst>
                          </p:cTn>
                        </p:par>
                        <p:par>
                          <p:cTn fill="hold">
                            <p:stCondLst>
                              <p:cond delay="504"/>
                            </p:stCondLst>
                            <p:childTnLst>
                              <p:par>
                                <p:cTn fill="hold" nodeType="afterEffect" presetClass="entr" presetID="1" presetSubtype="0">
                                  <p:stCondLst>
                                    <p:cond delay="0"/>
                                  </p:stCondLst>
                                  <p:childTnLst>
                                    <p:set>
                                      <p:cBhvr>
                                        <p:cTn dur="1" fill="hold">
                                          <p:stCondLst>
                                            <p:cond delay="0"/>
                                          </p:stCondLst>
                                        </p:cTn>
                                        <p:tgtEl>
                                          <p:spTgt spid="912"/>
                                        </p:tgtEl>
                                        <p:attrNameLst>
                                          <p:attrName>style.visibility</p:attrName>
                                        </p:attrNameLst>
                                      </p:cBhvr>
                                      <p:to>
                                        <p:strVal val="visible"/>
                                      </p:to>
                                    </p:set>
                                  </p:childTnLst>
                                </p:cTn>
                              </p:par>
                            </p:childTnLst>
                          </p:cTn>
                        </p:par>
                        <p:par>
                          <p:cTn fill="hold">
                            <p:stCondLst>
                              <p:cond delay="505"/>
                            </p:stCondLst>
                            <p:childTnLst>
                              <p:par>
                                <p:cTn fill="hold" nodeType="afterEffect" presetClass="entr" presetID="1" presetSubtype="0">
                                  <p:stCondLst>
                                    <p:cond delay="0"/>
                                  </p:stCondLst>
                                  <p:childTnLst>
                                    <p:set>
                                      <p:cBhvr>
                                        <p:cTn dur="1" fill="hold">
                                          <p:stCondLst>
                                            <p:cond delay="0"/>
                                          </p:stCondLst>
                                        </p:cTn>
                                        <p:tgtEl>
                                          <p:spTgt spid="913"/>
                                        </p:tgtEl>
                                        <p:attrNameLst>
                                          <p:attrName>style.visibility</p:attrName>
                                        </p:attrNameLst>
                                      </p:cBhvr>
                                      <p:to>
                                        <p:strVal val="visible"/>
                                      </p:to>
                                    </p:set>
                                  </p:childTnLst>
                                </p:cTn>
                              </p:par>
                            </p:childTnLst>
                          </p:cTn>
                        </p:par>
                        <p:par>
                          <p:cTn fill="hold">
                            <p:stCondLst>
                              <p:cond delay="506"/>
                            </p:stCondLst>
                            <p:childTnLst>
                              <p:par>
                                <p:cTn fill="hold" nodeType="afterEffect" presetClass="entr" presetID="1" presetSubtype="0">
                                  <p:stCondLst>
                                    <p:cond delay="0"/>
                                  </p:stCondLst>
                                  <p:childTnLst>
                                    <p:set>
                                      <p:cBhvr>
                                        <p:cTn dur="1" fill="hold">
                                          <p:stCondLst>
                                            <p:cond delay="0"/>
                                          </p:stCondLst>
                                        </p:cTn>
                                        <p:tgtEl>
                                          <p:spTgt spid="914"/>
                                        </p:tgtEl>
                                        <p:attrNameLst>
                                          <p:attrName>style.visibility</p:attrName>
                                        </p:attrNameLst>
                                      </p:cBhvr>
                                      <p:to>
                                        <p:strVal val="visible"/>
                                      </p:to>
                                    </p:set>
                                  </p:childTnLst>
                                </p:cTn>
                              </p:par>
                            </p:childTnLst>
                          </p:cTn>
                        </p:par>
                        <p:par>
                          <p:cTn fill="hold">
                            <p:stCondLst>
                              <p:cond delay="507"/>
                            </p:stCondLst>
                            <p:childTnLst>
                              <p:par>
                                <p:cTn fill="hold" nodeType="afterEffect" presetClass="entr" presetID="1" presetSubtype="0">
                                  <p:stCondLst>
                                    <p:cond delay="0"/>
                                  </p:stCondLst>
                                  <p:childTnLst>
                                    <p:set>
                                      <p:cBhvr>
                                        <p:cTn dur="1" fill="hold">
                                          <p:stCondLst>
                                            <p:cond delay="0"/>
                                          </p:stCondLst>
                                        </p:cTn>
                                        <p:tgtEl>
                                          <p:spTgt spid="91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1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3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3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3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3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62"/>
          <p:cNvSpPr txBox="1"/>
          <p:nvPr/>
        </p:nvSpPr>
        <p:spPr>
          <a:xfrm>
            <a:off x="508221" y="3597187"/>
            <a:ext cx="5490504"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a:t>
            </a:r>
            <a:r>
              <a:rPr b="1" i="0" lang="en-US" sz="18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a:t>
            </a:r>
            <a:r>
              <a:rPr b="1" i="0" lang="en-US" sz="18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8</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939" name="Google Shape;939;p62"/>
          <p:cNvSpPr/>
          <p:nvPr/>
        </p:nvSpPr>
        <p:spPr>
          <a:xfrm>
            <a:off x="797792" y="94011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940" name="Google Shape;940;p62"/>
          <p:cNvSpPr/>
          <p:nvPr/>
        </p:nvSpPr>
        <p:spPr>
          <a:xfrm>
            <a:off x="2356523"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941" name="Google Shape;941;p62"/>
          <p:cNvSpPr/>
          <p:nvPr/>
        </p:nvSpPr>
        <p:spPr>
          <a:xfrm>
            <a:off x="2726820"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42" name="Google Shape;942;p62"/>
          <p:cNvSpPr/>
          <p:nvPr/>
        </p:nvSpPr>
        <p:spPr>
          <a:xfrm>
            <a:off x="3097117"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43" name="Google Shape;943;p62"/>
          <p:cNvSpPr/>
          <p:nvPr/>
        </p:nvSpPr>
        <p:spPr>
          <a:xfrm>
            <a:off x="3467414"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44" name="Google Shape;944;p62"/>
          <p:cNvSpPr/>
          <p:nvPr/>
        </p:nvSpPr>
        <p:spPr>
          <a:xfrm>
            <a:off x="4163502" y="1503755"/>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945" name="Google Shape;945;p62"/>
          <p:cNvSpPr txBox="1"/>
          <p:nvPr/>
        </p:nvSpPr>
        <p:spPr>
          <a:xfrm>
            <a:off x="4269050" y="150651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946" name="Google Shape;946;p62"/>
          <p:cNvSpPr txBox="1"/>
          <p:nvPr/>
        </p:nvSpPr>
        <p:spPr>
          <a:xfrm>
            <a:off x="2289189" y="2195795"/>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947" name="Google Shape;947;p62"/>
          <p:cNvGrpSpPr/>
          <p:nvPr/>
        </p:nvGrpSpPr>
        <p:grpSpPr>
          <a:xfrm>
            <a:off x="1678083" y="1142829"/>
            <a:ext cx="2824680" cy="400110"/>
            <a:chOff x="1277488" y="1499022"/>
            <a:chExt cx="2824680" cy="400110"/>
          </a:xfrm>
        </p:grpSpPr>
        <p:sp>
          <p:nvSpPr>
            <p:cNvPr id="948" name="Google Shape;948;p62"/>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949" name="Google Shape;949;p62"/>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950" name="Google Shape;950;p62"/>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951" name="Google Shape;951;p62"/>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952" name="Google Shape;952;p62"/>
          <p:cNvSpPr txBox="1"/>
          <p:nvPr/>
        </p:nvSpPr>
        <p:spPr>
          <a:xfrm>
            <a:off x="6357258" y="2254743"/>
            <a:ext cx="4423954" cy="3066194"/>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have now reduced the </a:t>
            </a:r>
            <a:r>
              <a:rPr b="1" i="0" lang="en-US" sz="2000" u="none" cap="none" strike="noStrike">
                <a:solidFill>
                  <a:srgbClr val="0C4E9B"/>
                </a:solidFill>
                <a:latin typeface="Arial"/>
                <a:ea typeface="Arial"/>
                <a:cs typeface="Arial"/>
                <a:sym typeface="Arial"/>
              </a:rPr>
              <a:t>vector length to 4, </a:t>
            </a:r>
            <a:r>
              <a:rPr b="0" i="0" lang="en-US" sz="2000" u="none" cap="none" strike="noStrike">
                <a:solidFill>
                  <a:schemeClr val="dk2"/>
                </a:solidFill>
                <a:latin typeface="Arial"/>
                <a:ea typeface="Arial"/>
                <a:cs typeface="Arial"/>
                <a:sym typeface="Arial"/>
              </a:rPr>
              <a:t>but have kept everything else the same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dimension of the outer-loop is still the same, and is still being distributed across the gangs, so the numbers of gangs will not change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Let’s observe how our code will function with a</a:t>
            </a:r>
            <a:r>
              <a:rPr b="1" i="0" lang="en-US" sz="2000" u="none" cap="none" strike="noStrike">
                <a:solidFill>
                  <a:schemeClr val="dk2"/>
                </a:solidFill>
                <a:latin typeface="Arial"/>
                <a:ea typeface="Arial"/>
                <a:cs typeface="Arial"/>
                <a:sym typeface="Arial"/>
              </a:rPr>
              <a:t> </a:t>
            </a:r>
            <a:r>
              <a:rPr b="1" i="0" lang="en-US" sz="2000" u="none" cap="none" strike="noStrike">
                <a:solidFill>
                  <a:srgbClr val="0C4E9B"/>
                </a:solidFill>
                <a:latin typeface="Arial"/>
                <a:ea typeface="Arial"/>
                <a:cs typeface="Arial"/>
                <a:sym typeface="Arial"/>
              </a:rPr>
              <a:t>smaller vector size</a:t>
            </a:r>
            <a:endParaRPr b="0" i="0" sz="2000" u="none" cap="none" strike="noStrike">
              <a:solidFill>
                <a:srgbClr val="0C4E9B"/>
              </a:solidFill>
              <a:latin typeface="Arial"/>
              <a:ea typeface="Arial"/>
              <a:cs typeface="Arial"/>
              <a:sym typeface="Arial"/>
            </a:endParaRPr>
          </a:p>
        </p:txBody>
      </p:sp>
      <p:sp>
        <p:nvSpPr>
          <p:cNvPr id="953" name="Google Shape;953;p62"/>
          <p:cNvSpPr/>
          <p:nvPr/>
        </p:nvSpPr>
        <p:spPr>
          <a:xfrm>
            <a:off x="2911968" y="4145756"/>
            <a:ext cx="1217120"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2">
                                            <p:txEl>
                                              <p:pRg end="0" st="0"/>
                                            </p:txEl>
                                          </p:spTgt>
                                        </p:tgtEl>
                                        <p:attrNameLst>
                                          <p:attrName>style.visibility</p:attrName>
                                        </p:attrNameLst>
                                      </p:cBhvr>
                                      <p:to>
                                        <p:strVal val="visible"/>
                                      </p:to>
                                    </p:set>
                                    <p:animEffect filter="fade" transition="in">
                                      <p:cBhvr>
                                        <p:cTn dur="500"/>
                                        <p:tgtEl>
                                          <p:spTgt spid="9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2">
                                            <p:txEl>
                                              <p:pRg end="1" st="1"/>
                                            </p:txEl>
                                          </p:spTgt>
                                        </p:tgtEl>
                                        <p:attrNameLst>
                                          <p:attrName>style.visibility</p:attrName>
                                        </p:attrNameLst>
                                      </p:cBhvr>
                                      <p:to>
                                        <p:strVal val="visible"/>
                                      </p:to>
                                    </p:set>
                                    <p:animEffect filter="fade" transition="in">
                                      <p:cBhvr>
                                        <p:cTn dur="500"/>
                                        <p:tgtEl>
                                          <p:spTgt spid="9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2">
                                            <p:txEl>
                                              <p:pRg end="2" st="2"/>
                                            </p:txEl>
                                          </p:spTgt>
                                        </p:tgtEl>
                                        <p:attrNameLst>
                                          <p:attrName>style.visibility</p:attrName>
                                        </p:attrNameLst>
                                      </p:cBhvr>
                                      <p:to>
                                        <p:strVal val="visible"/>
                                      </p:to>
                                    </p:set>
                                    <p:animEffect filter="fade" transition="in">
                                      <p:cBhvr>
                                        <p:cTn dur="500"/>
                                        <p:tgtEl>
                                          <p:spTgt spid="952">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953"/>
                                        </p:tgtEl>
                                        <p:attrNameLst>
                                          <p:attrName>style.visibility</p:attrName>
                                        </p:attrNameLst>
                                      </p:cBhvr>
                                      <p:to>
                                        <p:strVal val="visible"/>
                                      </p:to>
                                    </p:set>
                                    <p:animEffect filter="fade" transition="in">
                                      <p:cBhvr>
                                        <p:cTn dur="500"/>
                                        <p:tgtEl>
                                          <p:spTgt spid="9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57" name="Shape 957"/>
        <p:cNvGrpSpPr/>
        <p:nvPr/>
      </p:nvGrpSpPr>
      <p:grpSpPr>
        <a:xfrm>
          <a:off x="0" y="0"/>
          <a:ext cx="0" cy="0"/>
          <a:chOff x="0" y="0"/>
          <a:chExt cx="0" cy="0"/>
        </a:xfrm>
      </p:grpSpPr>
      <p:sp>
        <p:nvSpPr>
          <p:cNvPr id="958" name="Google Shape;958;p63"/>
          <p:cNvSpPr txBox="1"/>
          <p:nvPr/>
        </p:nvSpPr>
        <p:spPr>
          <a:xfrm>
            <a:off x="508221" y="3472538"/>
            <a:ext cx="5490504" cy="2086725"/>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a:t>
            </a:r>
            <a:r>
              <a:rPr b="1" i="0" lang="en-US" sz="18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a:t>
            </a:r>
            <a:r>
              <a:rPr b="1" i="0" lang="en-US" sz="18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959" name="Google Shape;959;p63"/>
          <p:cNvSpPr/>
          <p:nvPr/>
        </p:nvSpPr>
        <p:spPr>
          <a:xfrm>
            <a:off x="797792" y="94011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960" name="Google Shape;960;p63"/>
          <p:cNvSpPr/>
          <p:nvPr/>
        </p:nvSpPr>
        <p:spPr>
          <a:xfrm>
            <a:off x="2356523"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961" name="Google Shape;961;p63"/>
          <p:cNvSpPr/>
          <p:nvPr/>
        </p:nvSpPr>
        <p:spPr>
          <a:xfrm>
            <a:off x="2726820"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62" name="Google Shape;962;p63"/>
          <p:cNvSpPr/>
          <p:nvPr/>
        </p:nvSpPr>
        <p:spPr>
          <a:xfrm>
            <a:off x="3097117"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63" name="Google Shape;963;p63"/>
          <p:cNvSpPr/>
          <p:nvPr/>
        </p:nvSpPr>
        <p:spPr>
          <a:xfrm>
            <a:off x="3467414"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64" name="Google Shape;964;p63"/>
          <p:cNvSpPr/>
          <p:nvPr/>
        </p:nvSpPr>
        <p:spPr>
          <a:xfrm>
            <a:off x="4163502" y="1503755"/>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965" name="Google Shape;965;p63"/>
          <p:cNvSpPr txBox="1"/>
          <p:nvPr/>
        </p:nvSpPr>
        <p:spPr>
          <a:xfrm>
            <a:off x="4269050" y="150651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966" name="Google Shape;966;p63"/>
          <p:cNvSpPr txBox="1"/>
          <p:nvPr/>
        </p:nvSpPr>
        <p:spPr>
          <a:xfrm>
            <a:off x="2289189" y="2195795"/>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967" name="Google Shape;967;p63"/>
          <p:cNvGrpSpPr/>
          <p:nvPr/>
        </p:nvGrpSpPr>
        <p:grpSpPr>
          <a:xfrm>
            <a:off x="1678083" y="1142829"/>
            <a:ext cx="2824680" cy="400110"/>
            <a:chOff x="1277488" y="1499022"/>
            <a:chExt cx="2824680" cy="400110"/>
          </a:xfrm>
        </p:grpSpPr>
        <p:sp>
          <p:nvSpPr>
            <p:cNvPr id="968" name="Google Shape;968;p63"/>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969" name="Google Shape;969;p63"/>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970" name="Google Shape;970;p63"/>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971" name="Google Shape;971;p63"/>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972" name="Google Shape;972;p63"/>
          <p:cNvSpPr txBox="1"/>
          <p:nvPr/>
        </p:nvSpPr>
        <p:spPr>
          <a:xfrm>
            <a:off x="6357258" y="2254743"/>
            <a:ext cx="4423954" cy="3066194"/>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have now reduced the </a:t>
            </a:r>
            <a:r>
              <a:rPr b="1" i="0" lang="en-US" sz="2000" u="none" cap="none" strike="noStrike">
                <a:solidFill>
                  <a:srgbClr val="0C4E9B"/>
                </a:solidFill>
                <a:latin typeface="Arial"/>
                <a:ea typeface="Arial"/>
                <a:cs typeface="Arial"/>
                <a:sym typeface="Arial"/>
              </a:rPr>
              <a:t>vector length to 4, </a:t>
            </a:r>
            <a:r>
              <a:rPr b="0" i="0" lang="en-US" sz="2000" u="none" cap="none" strike="noStrike">
                <a:solidFill>
                  <a:schemeClr val="dk2"/>
                </a:solidFill>
                <a:latin typeface="Arial"/>
                <a:ea typeface="Arial"/>
                <a:cs typeface="Arial"/>
                <a:sym typeface="Arial"/>
              </a:rPr>
              <a:t>but have kept everything else the same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dimension of the outer-loop is still the same, and is still being distributed across the gangs, so the numbers of gangs will not change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Let’s observe how our code will function with a</a:t>
            </a:r>
            <a:r>
              <a:rPr b="1" i="0" lang="en-US" sz="2000" u="none" cap="none" strike="noStrike">
                <a:solidFill>
                  <a:schemeClr val="dk2"/>
                </a:solidFill>
                <a:latin typeface="Arial"/>
                <a:ea typeface="Arial"/>
                <a:cs typeface="Arial"/>
                <a:sym typeface="Arial"/>
              </a:rPr>
              <a:t> </a:t>
            </a:r>
            <a:r>
              <a:rPr b="1" i="0" lang="en-US" sz="2000" u="none" cap="none" strike="noStrike">
                <a:solidFill>
                  <a:srgbClr val="0C4E9B"/>
                </a:solidFill>
                <a:latin typeface="Arial"/>
                <a:ea typeface="Arial"/>
                <a:cs typeface="Arial"/>
                <a:sym typeface="Arial"/>
              </a:rPr>
              <a:t>smaller vector size</a:t>
            </a:r>
            <a:endParaRPr b="0" i="0" sz="2000" u="none" cap="none" strike="noStrike">
              <a:solidFill>
                <a:srgbClr val="0C4E9B"/>
              </a:solidFill>
              <a:latin typeface="Arial"/>
              <a:ea typeface="Arial"/>
              <a:cs typeface="Arial"/>
              <a:sym typeface="Arial"/>
            </a:endParaRPr>
          </a:p>
        </p:txBody>
      </p:sp>
      <p:sp>
        <p:nvSpPr>
          <p:cNvPr id="973" name="Google Shape;973;p63"/>
          <p:cNvSpPr/>
          <p:nvPr/>
        </p:nvSpPr>
        <p:spPr>
          <a:xfrm>
            <a:off x="2130768" y="4019756"/>
            <a:ext cx="1217120"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2">
                                            <p:txEl>
                                              <p:pRg end="0" st="0"/>
                                            </p:txEl>
                                          </p:spTgt>
                                        </p:tgtEl>
                                        <p:attrNameLst>
                                          <p:attrName>style.visibility</p:attrName>
                                        </p:attrNameLst>
                                      </p:cBhvr>
                                      <p:to>
                                        <p:strVal val="visible"/>
                                      </p:to>
                                    </p:set>
                                    <p:animEffect filter="fade" transition="in">
                                      <p:cBhvr>
                                        <p:cTn dur="500"/>
                                        <p:tgtEl>
                                          <p:spTgt spid="9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2">
                                            <p:txEl>
                                              <p:pRg end="1" st="1"/>
                                            </p:txEl>
                                          </p:spTgt>
                                        </p:tgtEl>
                                        <p:attrNameLst>
                                          <p:attrName>style.visibility</p:attrName>
                                        </p:attrNameLst>
                                      </p:cBhvr>
                                      <p:to>
                                        <p:strVal val="visible"/>
                                      </p:to>
                                    </p:set>
                                    <p:animEffect filter="fade" transition="in">
                                      <p:cBhvr>
                                        <p:cTn dur="500"/>
                                        <p:tgtEl>
                                          <p:spTgt spid="9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2">
                                            <p:txEl>
                                              <p:pRg end="2" st="2"/>
                                            </p:txEl>
                                          </p:spTgt>
                                        </p:tgtEl>
                                        <p:attrNameLst>
                                          <p:attrName>style.visibility</p:attrName>
                                        </p:attrNameLst>
                                      </p:cBhvr>
                                      <p:to>
                                        <p:strVal val="visible"/>
                                      </p:to>
                                    </p:set>
                                    <p:animEffect filter="fade" transition="in">
                                      <p:cBhvr>
                                        <p:cTn dur="500"/>
                                        <p:tgtEl>
                                          <p:spTgt spid="972">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973"/>
                                        </p:tgtEl>
                                        <p:attrNameLst>
                                          <p:attrName>style.visibility</p:attrName>
                                        </p:attrNameLst>
                                      </p:cBhvr>
                                      <p:to>
                                        <p:strVal val="visible"/>
                                      </p:to>
                                    </p:set>
                                    <p:animEffect filter="fade" transition="in">
                                      <p:cBhvr>
                                        <p:cTn dur="500"/>
                                        <p:tgtEl>
                                          <p:spTgt spid="9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 name="Shape 978"/>
        <p:cNvGrpSpPr/>
        <p:nvPr/>
      </p:nvGrpSpPr>
      <p:grpSpPr>
        <a:xfrm>
          <a:off x="0" y="0"/>
          <a:ext cx="0" cy="0"/>
          <a:chOff x="0" y="0"/>
          <a:chExt cx="0" cy="0"/>
        </a:xfrm>
      </p:grpSpPr>
      <p:sp>
        <p:nvSpPr>
          <p:cNvPr id="979" name="Google Shape;979;p64"/>
          <p:cNvSpPr/>
          <p:nvPr/>
        </p:nvSpPr>
        <p:spPr>
          <a:xfrm>
            <a:off x="2294285"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980" name="Google Shape;980;p64"/>
          <p:cNvSpPr/>
          <p:nvPr/>
        </p:nvSpPr>
        <p:spPr>
          <a:xfrm>
            <a:off x="2965617"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981" name="Google Shape;981;p64"/>
          <p:cNvSpPr/>
          <p:nvPr/>
        </p:nvSpPr>
        <p:spPr>
          <a:xfrm>
            <a:off x="3636949"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982" name="Google Shape;982;p64"/>
          <p:cNvSpPr/>
          <p:nvPr/>
        </p:nvSpPr>
        <p:spPr>
          <a:xfrm>
            <a:off x="4308281"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983" name="Google Shape;983;p64"/>
          <p:cNvSpPr/>
          <p:nvPr/>
        </p:nvSpPr>
        <p:spPr>
          <a:xfrm>
            <a:off x="4979613"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(0,4)</a:t>
            </a:r>
            <a:endParaRPr/>
          </a:p>
        </p:txBody>
      </p:sp>
      <p:sp>
        <p:nvSpPr>
          <p:cNvPr id="984" name="Google Shape;984;p64"/>
          <p:cNvSpPr/>
          <p:nvPr/>
        </p:nvSpPr>
        <p:spPr>
          <a:xfrm>
            <a:off x="5650945"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(0,5)</a:t>
            </a:r>
            <a:endParaRPr/>
          </a:p>
        </p:txBody>
      </p:sp>
      <p:sp>
        <p:nvSpPr>
          <p:cNvPr id="985" name="Google Shape;985;p64"/>
          <p:cNvSpPr/>
          <p:nvPr/>
        </p:nvSpPr>
        <p:spPr>
          <a:xfrm>
            <a:off x="6322277"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(0,6)</a:t>
            </a:r>
            <a:endParaRPr/>
          </a:p>
        </p:txBody>
      </p:sp>
      <p:sp>
        <p:nvSpPr>
          <p:cNvPr id="986" name="Google Shape;986;p64"/>
          <p:cNvSpPr/>
          <p:nvPr/>
        </p:nvSpPr>
        <p:spPr>
          <a:xfrm>
            <a:off x="6993609"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(0,7)</a:t>
            </a:r>
            <a:endParaRPr/>
          </a:p>
        </p:txBody>
      </p:sp>
      <p:sp>
        <p:nvSpPr>
          <p:cNvPr id="987" name="Google Shape;987;p64"/>
          <p:cNvSpPr/>
          <p:nvPr/>
        </p:nvSpPr>
        <p:spPr>
          <a:xfrm>
            <a:off x="2294285"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988" name="Google Shape;988;p64"/>
          <p:cNvSpPr/>
          <p:nvPr/>
        </p:nvSpPr>
        <p:spPr>
          <a:xfrm>
            <a:off x="2965617"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989" name="Google Shape;989;p64"/>
          <p:cNvSpPr/>
          <p:nvPr/>
        </p:nvSpPr>
        <p:spPr>
          <a:xfrm>
            <a:off x="3636949"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990" name="Google Shape;990;p64"/>
          <p:cNvSpPr/>
          <p:nvPr/>
        </p:nvSpPr>
        <p:spPr>
          <a:xfrm>
            <a:off x="4308281"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991" name="Google Shape;991;p64"/>
          <p:cNvSpPr/>
          <p:nvPr/>
        </p:nvSpPr>
        <p:spPr>
          <a:xfrm>
            <a:off x="4979613"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992" name="Google Shape;992;p64"/>
          <p:cNvSpPr/>
          <p:nvPr/>
        </p:nvSpPr>
        <p:spPr>
          <a:xfrm>
            <a:off x="5650945"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993" name="Google Shape;993;p64"/>
          <p:cNvSpPr/>
          <p:nvPr/>
        </p:nvSpPr>
        <p:spPr>
          <a:xfrm>
            <a:off x="6322277"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994" name="Google Shape;994;p64"/>
          <p:cNvSpPr/>
          <p:nvPr/>
        </p:nvSpPr>
        <p:spPr>
          <a:xfrm>
            <a:off x="6993609"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995" name="Google Shape;995;p64"/>
          <p:cNvSpPr/>
          <p:nvPr/>
        </p:nvSpPr>
        <p:spPr>
          <a:xfrm>
            <a:off x="2294286"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996" name="Google Shape;996;p64"/>
          <p:cNvSpPr/>
          <p:nvPr/>
        </p:nvSpPr>
        <p:spPr>
          <a:xfrm>
            <a:off x="2965618"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997" name="Google Shape;997;p64"/>
          <p:cNvSpPr/>
          <p:nvPr/>
        </p:nvSpPr>
        <p:spPr>
          <a:xfrm>
            <a:off x="3636950"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998" name="Google Shape;998;p64"/>
          <p:cNvSpPr/>
          <p:nvPr/>
        </p:nvSpPr>
        <p:spPr>
          <a:xfrm>
            <a:off x="4308282"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999" name="Google Shape;999;p64"/>
          <p:cNvSpPr/>
          <p:nvPr/>
        </p:nvSpPr>
        <p:spPr>
          <a:xfrm>
            <a:off x="4979614"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000" name="Google Shape;1000;p64"/>
          <p:cNvSpPr/>
          <p:nvPr/>
        </p:nvSpPr>
        <p:spPr>
          <a:xfrm>
            <a:off x="5650946"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1001" name="Google Shape;1001;p64"/>
          <p:cNvSpPr/>
          <p:nvPr/>
        </p:nvSpPr>
        <p:spPr>
          <a:xfrm>
            <a:off x="6322278"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1002" name="Google Shape;1002;p64"/>
          <p:cNvSpPr/>
          <p:nvPr/>
        </p:nvSpPr>
        <p:spPr>
          <a:xfrm>
            <a:off x="6993610"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1003" name="Google Shape;1003;p64"/>
          <p:cNvSpPr/>
          <p:nvPr/>
        </p:nvSpPr>
        <p:spPr>
          <a:xfrm>
            <a:off x="2294286"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1004" name="Google Shape;1004;p64"/>
          <p:cNvSpPr/>
          <p:nvPr/>
        </p:nvSpPr>
        <p:spPr>
          <a:xfrm>
            <a:off x="2965618"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005" name="Google Shape;1005;p64"/>
          <p:cNvSpPr/>
          <p:nvPr/>
        </p:nvSpPr>
        <p:spPr>
          <a:xfrm>
            <a:off x="3636950"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006" name="Google Shape;1006;p64"/>
          <p:cNvSpPr/>
          <p:nvPr/>
        </p:nvSpPr>
        <p:spPr>
          <a:xfrm>
            <a:off x="4308282"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007" name="Google Shape;1007;p64"/>
          <p:cNvSpPr/>
          <p:nvPr/>
        </p:nvSpPr>
        <p:spPr>
          <a:xfrm>
            <a:off x="4979614"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008" name="Google Shape;1008;p64"/>
          <p:cNvSpPr/>
          <p:nvPr/>
        </p:nvSpPr>
        <p:spPr>
          <a:xfrm>
            <a:off x="5650946"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1009" name="Google Shape;1009;p64"/>
          <p:cNvSpPr/>
          <p:nvPr/>
        </p:nvSpPr>
        <p:spPr>
          <a:xfrm>
            <a:off x="6322278"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1010" name="Google Shape;1010;p64"/>
          <p:cNvSpPr/>
          <p:nvPr/>
        </p:nvSpPr>
        <p:spPr>
          <a:xfrm>
            <a:off x="6993610"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1011" name="Google Shape;1011;p64"/>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012" name="Google Shape;1012;p64"/>
          <p:cNvSpPr txBox="1"/>
          <p:nvPr/>
        </p:nvSpPr>
        <p:spPr>
          <a:xfrm>
            <a:off x="7774203" y="3104571"/>
            <a:ext cx="3198597" cy="128634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are still generating 4 gangs, but now each vector is computing two loop iterations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If we wanted to generate </a:t>
            </a:r>
            <a:r>
              <a:rPr b="1" i="0" lang="en-US" sz="2000" u="none" cap="none" strike="noStrike">
                <a:solidFill>
                  <a:schemeClr val="dk2"/>
                </a:solidFill>
                <a:latin typeface="Arial"/>
                <a:ea typeface="Arial"/>
                <a:cs typeface="Arial"/>
                <a:sym typeface="Arial"/>
              </a:rPr>
              <a:t>more gangs</a:t>
            </a:r>
            <a:r>
              <a:rPr b="0" i="0" lang="en-US" sz="2000" u="none" cap="none" strike="noStrike">
                <a:solidFill>
                  <a:schemeClr val="dk2"/>
                </a:solidFill>
                <a:latin typeface="Arial"/>
                <a:ea typeface="Arial"/>
                <a:cs typeface="Arial"/>
                <a:sym typeface="Arial"/>
              </a:rPr>
              <a:t>, we would need to increase the size of the outer-loop</a:t>
            </a:r>
            <a:endParaRPr/>
          </a:p>
        </p:txBody>
      </p:sp>
      <p:sp>
        <p:nvSpPr>
          <p:cNvPr id="1013" name="Google Shape;1013;p64"/>
          <p:cNvSpPr/>
          <p:nvPr/>
        </p:nvSpPr>
        <p:spPr>
          <a:xfrm>
            <a:off x="2294284"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1014" name="Google Shape;1014;p64"/>
          <p:cNvSpPr/>
          <p:nvPr/>
        </p:nvSpPr>
        <p:spPr>
          <a:xfrm>
            <a:off x="2965616"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1015" name="Google Shape;1015;p64"/>
          <p:cNvSpPr/>
          <p:nvPr/>
        </p:nvSpPr>
        <p:spPr>
          <a:xfrm>
            <a:off x="3636948"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1016" name="Google Shape;1016;p64"/>
          <p:cNvSpPr/>
          <p:nvPr/>
        </p:nvSpPr>
        <p:spPr>
          <a:xfrm>
            <a:off x="4308280"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1017" name="Google Shape;1017;p64"/>
          <p:cNvSpPr/>
          <p:nvPr/>
        </p:nvSpPr>
        <p:spPr>
          <a:xfrm>
            <a:off x="4979612"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(0,4)</a:t>
            </a:r>
            <a:endParaRPr/>
          </a:p>
        </p:txBody>
      </p:sp>
      <p:sp>
        <p:nvSpPr>
          <p:cNvPr id="1018" name="Google Shape;1018;p64"/>
          <p:cNvSpPr/>
          <p:nvPr/>
        </p:nvSpPr>
        <p:spPr>
          <a:xfrm>
            <a:off x="5650944"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(0,5)</a:t>
            </a:r>
            <a:endParaRPr/>
          </a:p>
        </p:txBody>
      </p:sp>
      <p:sp>
        <p:nvSpPr>
          <p:cNvPr id="1019" name="Google Shape;1019;p64"/>
          <p:cNvSpPr/>
          <p:nvPr/>
        </p:nvSpPr>
        <p:spPr>
          <a:xfrm>
            <a:off x="6322276"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(0,6)</a:t>
            </a:r>
            <a:endParaRPr/>
          </a:p>
        </p:txBody>
      </p:sp>
      <p:sp>
        <p:nvSpPr>
          <p:cNvPr id="1020" name="Google Shape;1020;p64"/>
          <p:cNvSpPr/>
          <p:nvPr/>
        </p:nvSpPr>
        <p:spPr>
          <a:xfrm>
            <a:off x="6993608"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(0,7)</a:t>
            </a:r>
            <a:endParaRPr/>
          </a:p>
        </p:txBody>
      </p:sp>
      <p:sp>
        <p:nvSpPr>
          <p:cNvPr id="1021" name="Google Shape;1021;p64"/>
          <p:cNvSpPr/>
          <p:nvPr/>
        </p:nvSpPr>
        <p:spPr>
          <a:xfrm>
            <a:off x="2294284"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1022" name="Google Shape;1022;p64"/>
          <p:cNvSpPr/>
          <p:nvPr/>
        </p:nvSpPr>
        <p:spPr>
          <a:xfrm>
            <a:off x="2965616"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023" name="Google Shape;1023;p64"/>
          <p:cNvSpPr/>
          <p:nvPr/>
        </p:nvSpPr>
        <p:spPr>
          <a:xfrm>
            <a:off x="3636948"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024" name="Google Shape;1024;p64"/>
          <p:cNvSpPr/>
          <p:nvPr/>
        </p:nvSpPr>
        <p:spPr>
          <a:xfrm>
            <a:off x="4308280"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025" name="Google Shape;1025;p64"/>
          <p:cNvSpPr/>
          <p:nvPr/>
        </p:nvSpPr>
        <p:spPr>
          <a:xfrm>
            <a:off x="4979612"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026" name="Google Shape;1026;p64"/>
          <p:cNvSpPr/>
          <p:nvPr/>
        </p:nvSpPr>
        <p:spPr>
          <a:xfrm>
            <a:off x="5650944"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1027" name="Google Shape;1027;p64"/>
          <p:cNvSpPr/>
          <p:nvPr/>
        </p:nvSpPr>
        <p:spPr>
          <a:xfrm>
            <a:off x="6322276"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1028" name="Google Shape;1028;p64"/>
          <p:cNvSpPr/>
          <p:nvPr/>
        </p:nvSpPr>
        <p:spPr>
          <a:xfrm>
            <a:off x="6993608"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1029" name="Google Shape;1029;p64"/>
          <p:cNvSpPr/>
          <p:nvPr/>
        </p:nvSpPr>
        <p:spPr>
          <a:xfrm>
            <a:off x="2294285"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1030" name="Google Shape;1030;p64"/>
          <p:cNvSpPr/>
          <p:nvPr/>
        </p:nvSpPr>
        <p:spPr>
          <a:xfrm>
            <a:off x="2965617"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031" name="Google Shape;1031;p64"/>
          <p:cNvSpPr/>
          <p:nvPr/>
        </p:nvSpPr>
        <p:spPr>
          <a:xfrm>
            <a:off x="3636949"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032" name="Google Shape;1032;p64"/>
          <p:cNvSpPr/>
          <p:nvPr/>
        </p:nvSpPr>
        <p:spPr>
          <a:xfrm>
            <a:off x="4308281"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033" name="Google Shape;1033;p64"/>
          <p:cNvSpPr/>
          <p:nvPr/>
        </p:nvSpPr>
        <p:spPr>
          <a:xfrm>
            <a:off x="4979613"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034" name="Google Shape;1034;p64"/>
          <p:cNvSpPr/>
          <p:nvPr/>
        </p:nvSpPr>
        <p:spPr>
          <a:xfrm>
            <a:off x="5650945"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1035" name="Google Shape;1035;p64"/>
          <p:cNvSpPr/>
          <p:nvPr/>
        </p:nvSpPr>
        <p:spPr>
          <a:xfrm>
            <a:off x="6322277"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1036" name="Google Shape;1036;p64"/>
          <p:cNvSpPr/>
          <p:nvPr/>
        </p:nvSpPr>
        <p:spPr>
          <a:xfrm>
            <a:off x="6993609"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1037" name="Google Shape;1037;p64"/>
          <p:cNvSpPr/>
          <p:nvPr/>
        </p:nvSpPr>
        <p:spPr>
          <a:xfrm>
            <a:off x="2294285"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1038" name="Google Shape;1038;p64"/>
          <p:cNvSpPr/>
          <p:nvPr/>
        </p:nvSpPr>
        <p:spPr>
          <a:xfrm>
            <a:off x="2965617"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039" name="Google Shape;1039;p64"/>
          <p:cNvSpPr/>
          <p:nvPr/>
        </p:nvSpPr>
        <p:spPr>
          <a:xfrm>
            <a:off x="3636949"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040" name="Google Shape;1040;p64"/>
          <p:cNvSpPr/>
          <p:nvPr/>
        </p:nvSpPr>
        <p:spPr>
          <a:xfrm>
            <a:off x="4308281"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041" name="Google Shape;1041;p64"/>
          <p:cNvSpPr/>
          <p:nvPr/>
        </p:nvSpPr>
        <p:spPr>
          <a:xfrm>
            <a:off x="4979613"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042" name="Google Shape;1042;p64"/>
          <p:cNvSpPr/>
          <p:nvPr/>
        </p:nvSpPr>
        <p:spPr>
          <a:xfrm>
            <a:off x="5650945"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1043" name="Google Shape;1043;p64"/>
          <p:cNvSpPr/>
          <p:nvPr/>
        </p:nvSpPr>
        <p:spPr>
          <a:xfrm>
            <a:off x="6322277"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1044" name="Google Shape;1044;p64"/>
          <p:cNvSpPr/>
          <p:nvPr/>
        </p:nvSpPr>
        <p:spPr>
          <a:xfrm>
            <a:off x="6993609"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1045" name="Google Shape;1045;p64"/>
          <p:cNvSpPr/>
          <p:nvPr/>
        </p:nvSpPr>
        <p:spPr>
          <a:xfrm>
            <a:off x="1037905" y="2979834"/>
            <a:ext cx="6627035" cy="684436"/>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46" name="Google Shape;1046;p64"/>
          <p:cNvSpPr/>
          <p:nvPr/>
        </p:nvSpPr>
        <p:spPr>
          <a:xfrm>
            <a:off x="2219578" y="3664271"/>
            <a:ext cx="5445362"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47" name="Google Shape;1047;p64"/>
          <p:cNvSpPr/>
          <p:nvPr/>
        </p:nvSpPr>
        <p:spPr>
          <a:xfrm>
            <a:off x="2213554" y="4335602"/>
            <a:ext cx="5451386"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48" name="Google Shape;1048;p64"/>
          <p:cNvSpPr/>
          <p:nvPr/>
        </p:nvSpPr>
        <p:spPr>
          <a:xfrm>
            <a:off x="2219578" y="5006934"/>
            <a:ext cx="5445362"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49" name="Google Shape;1049;p64"/>
          <p:cNvSpPr txBox="1"/>
          <p:nvPr/>
        </p:nvSpPr>
        <p:spPr>
          <a:xfrm>
            <a:off x="-204198" y="3066406"/>
            <a:ext cx="1602469"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1050" name="Google Shape;1050;p64"/>
          <p:cNvSpPr txBox="1"/>
          <p:nvPr/>
        </p:nvSpPr>
        <p:spPr>
          <a:xfrm>
            <a:off x="2199506" y="3035629"/>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051" name="Google Shape;1051;p64"/>
          <p:cNvCxnSpPr/>
          <p:nvPr/>
        </p:nvCxnSpPr>
        <p:spPr>
          <a:xfrm>
            <a:off x="4296678" y="3333400"/>
            <a:ext cx="585677" cy="0"/>
          </a:xfrm>
          <a:prstGeom prst="straightConnector1">
            <a:avLst/>
          </a:prstGeom>
          <a:noFill/>
          <a:ln cap="flat" cmpd="sng" w="38100">
            <a:solidFill>
              <a:schemeClr val="lt1"/>
            </a:solidFill>
            <a:prstDash val="solid"/>
            <a:round/>
            <a:headEnd len="sm" w="sm" type="none"/>
            <a:tailEnd len="med" w="med" type="stealth"/>
          </a:ln>
        </p:spPr>
      </p:cxnSp>
      <p:cxnSp>
        <p:nvCxnSpPr>
          <p:cNvPr id="1052" name="Google Shape;1052;p64"/>
          <p:cNvCxnSpPr/>
          <p:nvPr/>
        </p:nvCxnSpPr>
        <p:spPr>
          <a:xfrm rot="10800000">
            <a:off x="2403548" y="3328604"/>
            <a:ext cx="562068" cy="4796"/>
          </a:xfrm>
          <a:prstGeom prst="straightConnector1">
            <a:avLst/>
          </a:prstGeom>
          <a:noFill/>
          <a:ln cap="flat" cmpd="sng" w="38100">
            <a:solidFill>
              <a:schemeClr val="lt1"/>
            </a:solidFill>
            <a:prstDash val="solid"/>
            <a:round/>
            <a:headEnd len="sm" w="sm" type="none"/>
            <a:tailEnd len="med" w="med" type="stealth"/>
          </a:ln>
        </p:spPr>
      </p:cxnSp>
      <p:sp>
        <p:nvSpPr>
          <p:cNvPr id="1053" name="Google Shape;1053;p64"/>
          <p:cNvSpPr txBox="1"/>
          <p:nvPr/>
        </p:nvSpPr>
        <p:spPr>
          <a:xfrm>
            <a:off x="887518" y="3143938"/>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1 Worker</a:t>
            </a:r>
            <a:endParaRPr/>
          </a:p>
        </p:txBody>
      </p:sp>
      <p:sp>
        <p:nvSpPr>
          <p:cNvPr id="1054" name="Google Shape;1054;p64"/>
          <p:cNvSpPr txBox="1"/>
          <p:nvPr/>
        </p:nvSpPr>
        <p:spPr>
          <a:xfrm>
            <a:off x="6492932" y="1035065"/>
            <a:ext cx="4037132" cy="14496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#pragma acc kernels loop </a:t>
            </a:r>
            <a:r>
              <a:rPr b="1" i="0" lang="en-US" sz="14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x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x &lt; </a:t>
            </a:r>
            <a:r>
              <a:rPr b="0" i="0" lang="en-US" sz="1400" u="none" cap="none" strike="noStrike">
                <a:solidFill>
                  <a:srgbClr val="FF8738"/>
                </a:solidFill>
                <a:latin typeface="Consolas"/>
                <a:ea typeface="Consolas"/>
                <a:cs typeface="Consolas"/>
                <a:sym typeface="Consolas"/>
              </a:rPr>
              <a:t>4</a:t>
            </a:r>
            <a:r>
              <a:rPr b="0" i="0" lang="en-US" sz="1400" u="none" cap="none" strike="noStrike">
                <a:solidFill>
                  <a:schemeClr val="dk2"/>
                </a:solidFill>
                <a:latin typeface="Consolas"/>
                <a:ea typeface="Consolas"/>
                <a:cs typeface="Consolas"/>
                <a:sym typeface="Consolas"/>
              </a:rPr>
              <a:t>; x</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#pragma acc loop </a:t>
            </a:r>
            <a:r>
              <a:rPr b="1" i="0" lang="en-US" sz="14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y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y &lt; </a:t>
            </a:r>
            <a:r>
              <a:rPr b="0" i="0" lang="en-US" sz="1400" u="none" cap="none" strike="noStrike">
                <a:solidFill>
                  <a:srgbClr val="FF8738"/>
                </a:solidFill>
                <a:latin typeface="Consolas"/>
                <a:ea typeface="Consolas"/>
                <a:cs typeface="Consolas"/>
                <a:sym typeface="Consolas"/>
              </a:rPr>
              <a:t>8</a:t>
            </a:r>
            <a:r>
              <a:rPr b="0" i="0" lang="en-US" sz="1400" u="none" cap="none" strike="noStrike">
                <a:solidFill>
                  <a:schemeClr val="dk2"/>
                </a:solidFill>
                <a:latin typeface="Consolas"/>
                <a:ea typeface="Consolas"/>
                <a:cs typeface="Consolas"/>
                <a:sym typeface="Consolas"/>
              </a:rPr>
              <a:t>; 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p:txBody>
      </p:sp>
      <p:sp>
        <p:nvSpPr>
          <p:cNvPr id="1055" name="Google Shape;1055;p64"/>
          <p:cNvSpPr/>
          <p:nvPr/>
        </p:nvSpPr>
        <p:spPr>
          <a:xfrm>
            <a:off x="797792" y="94011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56" name="Google Shape;1056;p64"/>
          <p:cNvSpPr/>
          <p:nvPr/>
        </p:nvSpPr>
        <p:spPr>
          <a:xfrm>
            <a:off x="2356523"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57" name="Google Shape;1057;p64"/>
          <p:cNvSpPr/>
          <p:nvPr/>
        </p:nvSpPr>
        <p:spPr>
          <a:xfrm>
            <a:off x="2726820"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58" name="Google Shape;1058;p64"/>
          <p:cNvSpPr/>
          <p:nvPr/>
        </p:nvSpPr>
        <p:spPr>
          <a:xfrm>
            <a:off x="3097117"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59" name="Google Shape;1059;p64"/>
          <p:cNvSpPr/>
          <p:nvPr/>
        </p:nvSpPr>
        <p:spPr>
          <a:xfrm>
            <a:off x="3467414"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60" name="Google Shape;1060;p64"/>
          <p:cNvSpPr/>
          <p:nvPr/>
        </p:nvSpPr>
        <p:spPr>
          <a:xfrm>
            <a:off x="4163502" y="1503755"/>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61" name="Google Shape;1061;p64"/>
          <p:cNvSpPr txBox="1"/>
          <p:nvPr/>
        </p:nvSpPr>
        <p:spPr>
          <a:xfrm>
            <a:off x="4269050" y="150651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062" name="Google Shape;1062;p64"/>
          <p:cNvSpPr txBox="1"/>
          <p:nvPr/>
        </p:nvSpPr>
        <p:spPr>
          <a:xfrm>
            <a:off x="2289189" y="2195795"/>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063" name="Google Shape;1063;p64"/>
          <p:cNvGrpSpPr/>
          <p:nvPr/>
        </p:nvGrpSpPr>
        <p:grpSpPr>
          <a:xfrm>
            <a:off x="1678083" y="1142829"/>
            <a:ext cx="2824680" cy="400110"/>
            <a:chOff x="1277488" y="1499022"/>
            <a:chExt cx="2824680" cy="400110"/>
          </a:xfrm>
        </p:grpSpPr>
        <p:sp>
          <p:nvSpPr>
            <p:cNvPr id="1064" name="Google Shape;1064;p64"/>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065" name="Google Shape;1065;p64"/>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066" name="Google Shape;1066;p64"/>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2">
                                            <p:txEl>
                                              <p:pRg end="0" st="0"/>
                                            </p:txEl>
                                          </p:spTgt>
                                        </p:tgtEl>
                                        <p:attrNameLst>
                                          <p:attrName>style.visibility</p:attrName>
                                        </p:attrNameLst>
                                      </p:cBhvr>
                                      <p:to>
                                        <p:strVal val="visible"/>
                                      </p:to>
                                    </p:set>
                                    <p:animEffect filter="fade" transition="in">
                                      <p:cBhvr>
                                        <p:cTn dur="500"/>
                                        <p:tgtEl>
                                          <p:spTgt spid="10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2">
                                            <p:txEl>
                                              <p:pRg end="1" st="1"/>
                                            </p:txEl>
                                          </p:spTgt>
                                        </p:tgtEl>
                                        <p:attrNameLst>
                                          <p:attrName>style.visibility</p:attrName>
                                        </p:attrNameLst>
                                      </p:cBhvr>
                                      <p:to>
                                        <p:strVal val="visible"/>
                                      </p:to>
                                    </p:set>
                                    <p:animEffect filter="fade" transition="in">
                                      <p:cBhvr>
                                        <p:cTn dur="500"/>
                                        <p:tgtEl>
                                          <p:spTgt spid="101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5"/>
                                        </p:tgtEl>
                                        <p:attrNameLst>
                                          <p:attrName>style.visibility</p:attrName>
                                        </p:attrNameLst>
                                      </p:cBhvr>
                                      <p:to>
                                        <p:strVal val="visible"/>
                                      </p:to>
                                    </p:set>
                                    <p:animEffect filter="fade" transition="in">
                                      <p:cBhvr>
                                        <p:cTn dur="500"/>
                                        <p:tgtEl>
                                          <p:spTgt spid="1045"/>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013"/>
                                        </p:tgtEl>
                                        <p:attrNameLst>
                                          <p:attrName>style.visibility</p:attrName>
                                        </p:attrNameLst>
                                      </p:cBhvr>
                                      <p:to>
                                        <p:strVal val="visible"/>
                                      </p:to>
                                    </p:set>
                                    <p:animEffect filter="fade" transition="in">
                                      <p:cBhvr>
                                        <p:cTn dur="500"/>
                                        <p:tgtEl>
                                          <p:spTgt spid="1013"/>
                                        </p:tgtEl>
                                      </p:cBhvr>
                                    </p:animEffect>
                                  </p:childTnLst>
                                </p:cTn>
                              </p:par>
                              <p:par>
                                <p:cTn fill="hold" nodeType="withEffect" presetClass="entr" presetID="10" presetSubtype="0">
                                  <p:stCondLst>
                                    <p:cond delay="0"/>
                                  </p:stCondLst>
                                  <p:childTnLst>
                                    <p:set>
                                      <p:cBhvr>
                                        <p:cTn dur="1" fill="hold">
                                          <p:stCondLst>
                                            <p:cond delay="0"/>
                                          </p:stCondLst>
                                        </p:cTn>
                                        <p:tgtEl>
                                          <p:spTgt spid="1014"/>
                                        </p:tgtEl>
                                        <p:attrNameLst>
                                          <p:attrName>style.visibility</p:attrName>
                                        </p:attrNameLst>
                                      </p:cBhvr>
                                      <p:to>
                                        <p:strVal val="visible"/>
                                      </p:to>
                                    </p:set>
                                    <p:animEffect filter="fade" transition="in">
                                      <p:cBhvr>
                                        <p:cTn dur="500"/>
                                        <p:tgtEl>
                                          <p:spTgt spid="1014"/>
                                        </p:tgtEl>
                                      </p:cBhvr>
                                    </p:animEffect>
                                  </p:childTnLst>
                                </p:cTn>
                              </p:par>
                              <p:par>
                                <p:cTn fill="hold" nodeType="withEffect" presetClass="entr" presetID="10" presetSubtype="0">
                                  <p:stCondLst>
                                    <p:cond delay="0"/>
                                  </p:stCondLst>
                                  <p:childTnLst>
                                    <p:set>
                                      <p:cBhvr>
                                        <p:cTn dur="1" fill="hold">
                                          <p:stCondLst>
                                            <p:cond delay="0"/>
                                          </p:stCondLst>
                                        </p:cTn>
                                        <p:tgtEl>
                                          <p:spTgt spid="1015"/>
                                        </p:tgtEl>
                                        <p:attrNameLst>
                                          <p:attrName>style.visibility</p:attrName>
                                        </p:attrNameLst>
                                      </p:cBhvr>
                                      <p:to>
                                        <p:strVal val="visible"/>
                                      </p:to>
                                    </p:set>
                                    <p:animEffect filter="fade" transition="in">
                                      <p:cBhvr>
                                        <p:cTn dur="500"/>
                                        <p:tgtEl>
                                          <p:spTgt spid="1015"/>
                                        </p:tgtEl>
                                      </p:cBhvr>
                                    </p:animEffect>
                                  </p:childTnLst>
                                </p:cTn>
                              </p:par>
                              <p:par>
                                <p:cTn fill="hold" nodeType="withEffect" presetClass="entr" presetID="10" presetSubtype="0">
                                  <p:stCondLst>
                                    <p:cond delay="0"/>
                                  </p:stCondLst>
                                  <p:childTnLst>
                                    <p:set>
                                      <p:cBhvr>
                                        <p:cTn dur="1" fill="hold">
                                          <p:stCondLst>
                                            <p:cond delay="0"/>
                                          </p:stCondLst>
                                        </p:cTn>
                                        <p:tgtEl>
                                          <p:spTgt spid="1016"/>
                                        </p:tgtEl>
                                        <p:attrNameLst>
                                          <p:attrName>style.visibility</p:attrName>
                                        </p:attrNameLst>
                                      </p:cBhvr>
                                      <p:to>
                                        <p:strVal val="visible"/>
                                      </p:to>
                                    </p:set>
                                    <p:animEffect filter="fade" transition="in">
                                      <p:cBhvr>
                                        <p:cTn dur="500"/>
                                        <p:tgtEl>
                                          <p:spTgt spid="101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49"/>
                                        </p:tgtEl>
                                        <p:attrNameLst>
                                          <p:attrName>style.visibility</p:attrName>
                                        </p:attrNameLst>
                                      </p:cBhvr>
                                      <p:to>
                                        <p:strVal val="visible"/>
                                      </p:to>
                                    </p:set>
                                    <p:animEffect filter="fade" transition="in">
                                      <p:cBhvr>
                                        <p:cTn dur="500"/>
                                        <p:tgtEl>
                                          <p:spTgt spid="1049"/>
                                        </p:tgtEl>
                                      </p:cBhvr>
                                    </p:animEffect>
                                  </p:childTnLst>
                                </p:cTn>
                              </p:par>
                              <p:par>
                                <p:cTn fill="hold" nodeType="withEffect" presetClass="entr" presetID="10" presetSubtype="0">
                                  <p:stCondLst>
                                    <p:cond delay="0"/>
                                  </p:stCondLst>
                                  <p:childTnLst>
                                    <p:set>
                                      <p:cBhvr>
                                        <p:cTn dur="1" fill="hold">
                                          <p:stCondLst>
                                            <p:cond delay="0"/>
                                          </p:stCondLst>
                                        </p:cTn>
                                        <p:tgtEl>
                                          <p:spTgt spid="1050"/>
                                        </p:tgtEl>
                                        <p:attrNameLst>
                                          <p:attrName>style.visibility</p:attrName>
                                        </p:attrNameLst>
                                      </p:cBhvr>
                                      <p:to>
                                        <p:strVal val="visible"/>
                                      </p:to>
                                    </p:set>
                                    <p:animEffect filter="fade" transition="in">
                                      <p:cBhvr>
                                        <p:cTn dur="500"/>
                                        <p:tgtEl>
                                          <p:spTgt spid="1050"/>
                                        </p:tgtEl>
                                      </p:cBhvr>
                                    </p:animEffect>
                                  </p:childTnLst>
                                </p:cTn>
                              </p:par>
                              <p:par>
                                <p:cTn fill="hold" nodeType="withEffect" presetClass="entr" presetID="10" presetSubtype="0">
                                  <p:stCondLst>
                                    <p:cond delay="50"/>
                                  </p:stCondLst>
                                  <p:childTnLst>
                                    <p:set>
                                      <p:cBhvr>
                                        <p:cTn dur="1" fill="hold">
                                          <p:stCondLst>
                                            <p:cond delay="0"/>
                                          </p:stCondLst>
                                        </p:cTn>
                                        <p:tgtEl>
                                          <p:spTgt spid="1051"/>
                                        </p:tgtEl>
                                        <p:attrNameLst>
                                          <p:attrName>style.visibility</p:attrName>
                                        </p:attrNameLst>
                                      </p:cBhvr>
                                      <p:to>
                                        <p:strVal val="visible"/>
                                      </p:to>
                                    </p:set>
                                    <p:animEffect filter="fade" transition="in">
                                      <p:cBhvr>
                                        <p:cTn dur="500"/>
                                        <p:tgtEl>
                                          <p:spTgt spid="1051"/>
                                        </p:tgtEl>
                                      </p:cBhvr>
                                    </p:animEffect>
                                  </p:childTnLst>
                                </p:cTn>
                              </p:par>
                              <p:par>
                                <p:cTn fill="hold" nodeType="withEffect" presetClass="entr" presetID="10" presetSubtype="0">
                                  <p:stCondLst>
                                    <p:cond delay="50"/>
                                  </p:stCondLst>
                                  <p:childTnLst>
                                    <p:set>
                                      <p:cBhvr>
                                        <p:cTn dur="1" fill="hold">
                                          <p:stCondLst>
                                            <p:cond delay="0"/>
                                          </p:stCondLst>
                                        </p:cTn>
                                        <p:tgtEl>
                                          <p:spTgt spid="1052"/>
                                        </p:tgtEl>
                                        <p:attrNameLst>
                                          <p:attrName>style.visibility</p:attrName>
                                        </p:attrNameLst>
                                      </p:cBhvr>
                                      <p:to>
                                        <p:strVal val="visible"/>
                                      </p:to>
                                    </p:set>
                                    <p:animEffect filter="fade" transition="in">
                                      <p:cBhvr>
                                        <p:cTn dur="500"/>
                                        <p:tgtEl>
                                          <p:spTgt spid="1052"/>
                                        </p:tgtEl>
                                      </p:cBhvr>
                                    </p:animEffect>
                                  </p:childTnLst>
                                </p:cTn>
                              </p:par>
                              <p:par>
                                <p:cTn fill="hold" nodeType="withEffect" presetClass="entr" presetID="10" presetSubtype="0">
                                  <p:stCondLst>
                                    <p:cond delay="50"/>
                                  </p:stCondLst>
                                  <p:childTnLst>
                                    <p:set>
                                      <p:cBhvr>
                                        <p:cTn dur="1" fill="hold">
                                          <p:stCondLst>
                                            <p:cond delay="0"/>
                                          </p:stCondLst>
                                        </p:cTn>
                                        <p:tgtEl>
                                          <p:spTgt spid="1053"/>
                                        </p:tgtEl>
                                        <p:attrNameLst>
                                          <p:attrName>style.visibility</p:attrName>
                                        </p:attrNameLst>
                                      </p:cBhvr>
                                      <p:to>
                                        <p:strVal val="visible"/>
                                      </p:to>
                                    </p:set>
                                    <p:animEffect filter="fade" transition="in">
                                      <p:cBhvr>
                                        <p:cTn dur="500"/>
                                        <p:tgtEl>
                                          <p:spTgt spid="1053"/>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017"/>
                                        </p:tgtEl>
                                        <p:attrNameLst>
                                          <p:attrName>style.visibility</p:attrName>
                                        </p:attrNameLst>
                                      </p:cBhvr>
                                      <p:to>
                                        <p:strVal val="visible"/>
                                      </p:to>
                                    </p:set>
                                    <p:animEffect filter="fade" transition="in">
                                      <p:cBhvr>
                                        <p:cTn dur="500"/>
                                        <p:tgtEl>
                                          <p:spTgt spid="1017"/>
                                        </p:tgtEl>
                                      </p:cBhvr>
                                    </p:animEffect>
                                  </p:childTnLst>
                                </p:cTn>
                              </p:par>
                              <p:par>
                                <p:cTn fill="hold" nodeType="withEffect" presetClass="entr" presetID="10" presetSubtype="0">
                                  <p:stCondLst>
                                    <p:cond delay="0"/>
                                  </p:stCondLst>
                                  <p:childTnLst>
                                    <p:set>
                                      <p:cBhvr>
                                        <p:cTn dur="1" fill="hold">
                                          <p:stCondLst>
                                            <p:cond delay="0"/>
                                          </p:stCondLst>
                                        </p:cTn>
                                        <p:tgtEl>
                                          <p:spTgt spid="1018"/>
                                        </p:tgtEl>
                                        <p:attrNameLst>
                                          <p:attrName>style.visibility</p:attrName>
                                        </p:attrNameLst>
                                      </p:cBhvr>
                                      <p:to>
                                        <p:strVal val="visible"/>
                                      </p:to>
                                    </p:set>
                                    <p:animEffect filter="fade" transition="in">
                                      <p:cBhvr>
                                        <p:cTn dur="500"/>
                                        <p:tgtEl>
                                          <p:spTgt spid="1018"/>
                                        </p:tgtEl>
                                      </p:cBhvr>
                                    </p:animEffect>
                                  </p:childTnLst>
                                </p:cTn>
                              </p:par>
                              <p:par>
                                <p:cTn fill="hold" nodeType="withEffect" presetClass="entr" presetID="10" presetSubtype="0">
                                  <p:stCondLst>
                                    <p:cond delay="0"/>
                                  </p:stCondLst>
                                  <p:childTnLst>
                                    <p:set>
                                      <p:cBhvr>
                                        <p:cTn dur="1" fill="hold">
                                          <p:stCondLst>
                                            <p:cond delay="0"/>
                                          </p:stCondLst>
                                        </p:cTn>
                                        <p:tgtEl>
                                          <p:spTgt spid="1019"/>
                                        </p:tgtEl>
                                        <p:attrNameLst>
                                          <p:attrName>style.visibility</p:attrName>
                                        </p:attrNameLst>
                                      </p:cBhvr>
                                      <p:to>
                                        <p:strVal val="visible"/>
                                      </p:to>
                                    </p:set>
                                    <p:animEffect filter="fade" transition="in">
                                      <p:cBhvr>
                                        <p:cTn dur="500"/>
                                        <p:tgtEl>
                                          <p:spTgt spid="1019"/>
                                        </p:tgtEl>
                                      </p:cBhvr>
                                    </p:animEffect>
                                  </p:childTnLst>
                                </p:cTn>
                              </p:par>
                              <p:par>
                                <p:cTn fill="hold" nodeType="withEffect" presetClass="entr" presetID="10" presetSubtype="0">
                                  <p:stCondLst>
                                    <p:cond delay="0"/>
                                  </p:stCondLst>
                                  <p:childTnLst>
                                    <p:set>
                                      <p:cBhvr>
                                        <p:cTn dur="1" fill="hold">
                                          <p:stCondLst>
                                            <p:cond delay="0"/>
                                          </p:stCondLst>
                                        </p:cTn>
                                        <p:tgtEl>
                                          <p:spTgt spid="1020"/>
                                        </p:tgtEl>
                                        <p:attrNameLst>
                                          <p:attrName>style.visibility</p:attrName>
                                        </p:attrNameLst>
                                      </p:cBhvr>
                                      <p:to>
                                        <p:strVal val="visible"/>
                                      </p:to>
                                    </p:set>
                                    <p:animEffect filter="fade" transition="in">
                                      <p:cBhvr>
                                        <p:cTn dur="500"/>
                                        <p:tgtEl>
                                          <p:spTgt spid="10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6"/>
                                        </p:tgtEl>
                                        <p:attrNameLst>
                                          <p:attrName>style.visibility</p:attrName>
                                        </p:attrNameLst>
                                      </p:cBhvr>
                                      <p:to>
                                        <p:strVal val="visible"/>
                                      </p:to>
                                    </p:set>
                                    <p:animEffect filter="fade" transition="in">
                                      <p:cBhvr>
                                        <p:cTn dur="500"/>
                                        <p:tgtEl>
                                          <p:spTgt spid="1046"/>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021"/>
                                        </p:tgtEl>
                                        <p:attrNameLst>
                                          <p:attrName>style.visibility</p:attrName>
                                        </p:attrNameLst>
                                      </p:cBhvr>
                                      <p:to>
                                        <p:strVal val="visible"/>
                                      </p:to>
                                    </p:set>
                                    <p:animEffect filter="fade" transition="in">
                                      <p:cBhvr>
                                        <p:cTn dur="500"/>
                                        <p:tgtEl>
                                          <p:spTgt spid="1021"/>
                                        </p:tgtEl>
                                      </p:cBhvr>
                                    </p:animEffect>
                                  </p:childTnLst>
                                </p:cTn>
                              </p:par>
                              <p:par>
                                <p:cTn fill="hold" nodeType="withEffect" presetClass="entr" presetID="10" presetSubtype="0">
                                  <p:stCondLst>
                                    <p:cond delay="0"/>
                                  </p:stCondLst>
                                  <p:childTnLst>
                                    <p:set>
                                      <p:cBhvr>
                                        <p:cTn dur="1" fill="hold">
                                          <p:stCondLst>
                                            <p:cond delay="0"/>
                                          </p:stCondLst>
                                        </p:cTn>
                                        <p:tgtEl>
                                          <p:spTgt spid="1022"/>
                                        </p:tgtEl>
                                        <p:attrNameLst>
                                          <p:attrName>style.visibility</p:attrName>
                                        </p:attrNameLst>
                                      </p:cBhvr>
                                      <p:to>
                                        <p:strVal val="visible"/>
                                      </p:to>
                                    </p:set>
                                    <p:animEffect filter="fade" transition="in">
                                      <p:cBhvr>
                                        <p:cTn dur="500"/>
                                        <p:tgtEl>
                                          <p:spTgt spid="1022"/>
                                        </p:tgtEl>
                                      </p:cBhvr>
                                    </p:animEffect>
                                  </p:childTnLst>
                                </p:cTn>
                              </p:par>
                              <p:par>
                                <p:cTn fill="hold" nodeType="withEffect" presetClass="entr" presetID="10" presetSubtype="0">
                                  <p:stCondLst>
                                    <p:cond delay="0"/>
                                  </p:stCondLst>
                                  <p:childTnLst>
                                    <p:set>
                                      <p:cBhvr>
                                        <p:cTn dur="1" fill="hold">
                                          <p:stCondLst>
                                            <p:cond delay="0"/>
                                          </p:stCondLst>
                                        </p:cTn>
                                        <p:tgtEl>
                                          <p:spTgt spid="1023"/>
                                        </p:tgtEl>
                                        <p:attrNameLst>
                                          <p:attrName>style.visibility</p:attrName>
                                        </p:attrNameLst>
                                      </p:cBhvr>
                                      <p:to>
                                        <p:strVal val="visible"/>
                                      </p:to>
                                    </p:set>
                                    <p:animEffect filter="fade" transition="in">
                                      <p:cBhvr>
                                        <p:cTn dur="500"/>
                                        <p:tgtEl>
                                          <p:spTgt spid="1023"/>
                                        </p:tgtEl>
                                      </p:cBhvr>
                                    </p:animEffect>
                                  </p:childTnLst>
                                </p:cTn>
                              </p:par>
                              <p:par>
                                <p:cTn fill="hold" nodeType="withEffect" presetClass="entr" presetID="10" presetSubtype="0">
                                  <p:stCondLst>
                                    <p:cond delay="0"/>
                                  </p:stCondLst>
                                  <p:childTnLst>
                                    <p:set>
                                      <p:cBhvr>
                                        <p:cTn dur="1" fill="hold">
                                          <p:stCondLst>
                                            <p:cond delay="0"/>
                                          </p:stCondLst>
                                        </p:cTn>
                                        <p:tgtEl>
                                          <p:spTgt spid="1024"/>
                                        </p:tgtEl>
                                        <p:attrNameLst>
                                          <p:attrName>style.visibility</p:attrName>
                                        </p:attrNameLst>
                                      </p:cBhvr>
                                      <p:to>
                                        <p:strVal val="visible"/>
                                      </p:to>
                                    </p:set>
                                    <p:animEffect filter="fade" transition="in">
                                      <p:cBhvr>
                                        <p:cTn dur="500"/>
                                        <p:tgtEl>
                                          <p:spTgt spid="102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25"/>
                                        </p:tgtEl>
                                        <p:attrNameLst>
                                          <p:attrName>style.visibility</p:attrName>
                                        </p:attrNameLst>
                                      </p:cBhvr>
                                      <p:to>
                                        <p:strVal val="visible"/>
                                      </p:to>
                                    </p:set>
                                    <p:animEffect filter="fade" transition="in">
                                      <p:cBhvr>
                                        <p:cTn dur="500"/>
                                        <p:tgtEl>
                                          <p:spTgt spid="1025"/>
                                        </p:tgtEl>
                                      </p:cBhvr>
                                    </p:animEffect>
                                  </p:childTnLst>
                                </p:cTn>
                              </p:par>
                              <p:par>
                                <p:cTn fill="hold" nodeType="withEffect" presetClass="entr" presetID="10" presetSubtype="0">
                                  <p:stCondLst>
                                    <p:cond delay="0"/>
                                  </p:stCondLst>
                                  <p:childTnLst>
                                    <p:set>
                                      <p:cBhvr>
                                        <p:cTn dur="1" fill="hold">
                                          <p:stCondLst>
                                            <p:cond delay="0"/>
                                          </p:stCondLst>
                                        </p:cTn>
                                        <p:tgtEl>
                                          <p:spTgt spid="1026"/>
                                        </p:tgtEl>
                                        <p:attrNameLst>
                                          <p:attrName>style.visibility</p:attrName>
                                        </p:attrNameLst>
                                      </p:cBhvr>
                                      <p:to>
                                        <p:strVal val="visible"/>
                                      </p:to>
                                    </p:set>
                                    <p:animEffect filter="fade" transition="in">
                                      <p:cBhvr>
                                        <p:cTn dur="500"/>
                                        <p:tgtEl>
                                          <p:spTgt spid="1026"/>
                                        </p:tgtEl>
                                      </p:cBhvr>
                                    </p:animEffect>
                                  </p:childTnLst>
                                </p:cTn>
                              </p:par>
                              <p:par>
                                <p:cTn fill="hold" nodeType="withEffect" presetClass="entr" presetID="10" presetSubtype="0">
                                  <p:stCondLst>
                                    <p:cond delay="0"/>
                                  </p:stCondLst>
                                  <p:childTnLst>
                                    <p:set>
                                      <p:cBhvr>
                                        <p:cTn dur="1" fill="hold">
                                          <p:stCondLst>
                                            <p:cond delay="0"/>
                                          </p:stCondLst>
                                        </p:cTn>
                                        <p:tgtEl>
                                          <p:spTgt spid="1027"/>
                                        </p:tgtEl>
                                        <p:attrNameLst>
                                          <p:attrName>style.visibility</p:attrName>
                                        </p:attrNameLst>
                                      </p:cBhvr>
                                      <p:to>
                                        <p:strVal val="visible"/>
                                      </p:to>
                                    </p:set>
                                    <p:animEffect filter="fade" transition="in">
                                      <p:cBhvr>
                                        <p:cTn dur="500"/>
                                        <p:tgtEl>
                                          <p:spTgt spid="1027"/>
                                        </p:tgtEl>
                                      </p:cBhvr>
                                    </p:animEffect>
                                  </p:childTnLst>
                                </p:cTn>
                              </p:par>
                              <p:par>
                                <p:cTn fill="hold" nodeType="withEffect" presetClass="entr" presetID="10" presetSubtype="0">
                                  <p:stCondLst>
                                    <p:cond delay="0"/>
                                  </p:stCondLst>
                                  <p:childTnLst>
                                    <p:set>
                                      <p:cBhvr>
                                        <p:cTn dur="1" fill="hold">
                                          <p:stCondLst>
                                            <p:cond delay="0"/>
                                          </p:stCondLst>
                                        </p:cTn>
                                        <p:tgtEl>
                                          <p:spTgt spid="1028"/>
                                        </p:tgtEl>
                                        <p:attrNameLst>
                                          <p:attrName>style.visibility</p:attrName>
                                        </p:attrNameLst>
                                      </p:cBhvr>
                                      <p:to>
                                        <p:strVal val="visible"/>
                                      </p:to>
                                    </p:set>
                                    <p:animEffect filter="fade" transition="in">
                                      <p:cBhvr>
                                        <p:cTn dur="500"/>
                                        <p:tgtEl>
                                          <p:spTgt spid="10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7"/>
                                        </p:tgtEl>
                                        <p:attrNameLst>
                                          <p:attrName>style.visibility</p:attrName>
                                        </p:attrNameLst>
                                      </p:cBhvr>
                                      <p:to>
                                        <p:strVal val="visible"/>
                                      </p:to>
                                    </p:set>
                                    <p:animEffect filter="fade" transition="in">
                                      <p:cBhvr>
                                        <p:cTn dur="500"/>
                                        <p:tgtEl>
                                          <p:spTgt spid="1047"/>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029"/>
                                        </p:tgtEl>
                                        <p:attrNameLst>
                                          <p:attrName>style.visibility</p:attrName>
                                        </p:attrNameLst>
                                      </p:cBhvr>
                                      <p:to>
                                        <p:strVal val="visible"/>
                                      </p:to>
                                    </p:set>
                                    <p:animEffect filter="fade" transition="in">
                                      <p:cBhvr>
                                        <p:cTn dur="500"/>
                                        <p:tgtEl>
                                          <p:spTgt spid="1029"/>
                                        </p:tgtEl>
                                      </p:cBhvr>
                                    </p:animEffect>
                                  </p:childTnLst>
                                </p:cTn>
                              </p:par>
                              <p:par>
                                <p:cTn fill="hold" nodeType="withEffect" presetClass="entr" presetID="10" presetSubtype="0">
                                  <p:stCondLst>
                                    <p:cond delay="0"/>
                                  </p:stCondLst>
                                  <p:childTnLst>
                                    <p:set>
                                      <p:cBhvr>
                                        <p:cTn dur="1" fill="hold">
                                          <p:stCondLst>
                                            <p:cond delay="0"/>
                                          </p:stCondLst>
                                        </p:cTn>
                                        <p:tgtEl>
                                          <p:spTgt spid="1030"/>
                                        </p:tgtEl>
                                        <p:attrNameLst>
                                          <p:attrName>style.visibility</p:attrName>
                                        </p:attrNameLst>
                                      </p:cBhvr>
                                      <p:to>
                                        <p:strVal val="visible"/>
                                      </p:to>
                                    </p:set>
                                    <p:animEffect filter="fade" transition="in">
                                      <p:cBhvr>
                                        <p:cTn dur="500"/>
                                        <p:tgtEl>
                                          <p:spTgt spid="1030"/>
                                        </p:tgtEl>
                                      </p:cBhvr>
                                    </p:animEffect>
                                  </p:childTnLst>
                                </p:cTn>
                              </p:par>
                              <p:par>
                                <p:cTn fill="hold" nodeType="withEffect" presetClass="entr" presetID="10" presetSubtype="0">
                                  <p:stCondLst>
                                    <p:cond delay="0"/>
                                  </p:stCondLst>
                                  <p:childTnLst>
                                    <p:set>
                                      <p:cBhvr>
                                        <p:cTn dur="1" fill="hold">
                                          <p:stCondLst>
                                            <p:cond delay="0"/>
                                          </p:stCondLst>
                                        </p:cTn>
                                        <p:tgtEl>
                                          <p:spTgt spid="1031"/>
                                        </p:tgtEl>
                                        <p:attrNameLst>
                                          <p:attrName>style.visibility</p:attrName>
                                        </p:attrNameLst>
                                      </p:cBhvr>
                                      <p:to>
                                        <p:strVal val="visible"/>
                                      </p:to>
                                    </p:set>
                                    <p:animEffect filter="fade" transition="in">
                                      <p:cBhvr>
                                        <p:cTn dur="500"/>
                                        <p:tgtEl>
                                          <p:spTgt spid="1031"/>
                                        </p:tgtEl>
                                      </p:cBhvr>
                                    </p:animEffect>
                                  </p:childTnLst>
                                </p:cTn>
                              </p:par>
                              <p:par>
                                <p:cTn fill="hold" nodeType="withEffect" presetClass="entr" presetID="10" presetSubtype="0">
                                  <p:stCondLst>
                                    <p:cond delay="0"/>
                                  </p:stCondLst>
                                  <p:childTnLst>
                                    <p:set>
                                      <p:cBhvr>
                                        <p:cTn dur="1" fill="hold">
                                          <p:stCondLst>
                                            <p:cond delay="0"/>
                                          </p:stCondLst>
                                        </p:cTn>
                                        <p:tgtEl>
                                          <p:spTgt spid="1032"/>
                                        </p:tgtEl>
                                        <p:attrNameLst>
                                          <p:attrName>style.visibility</p:attrName>
                                        </p:attrNameLst>
                                      </p:cBhvr>
                                      <p:to>
                                        <p:strVal val="visible"/>
                                      </p:to>
                                    </p:set>
                                    <p:animEffect filter="fade" transition="in">
                                      <p:cBhvr>
                                        <p:cTn dur="500"/>
                                        <p:tgtEl>
                                          <p:spTgt spid="103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33"/>
                                        </p:tgtEl>
                                        <p:attrNameLst>
                                          <p:attrName>style.visibility</p:attrName>
                                        </p:attrNameLst>
                                      </p:cBhvr>
                                      <p:to>
                                        <p:strVal val="visible"/>
                                      </p:to>
                                    </p:set>
                                    <p:animEffect filter="fade" transition="in">
                                      <p:cBhvr>
                                        <p:cTn dur="500"/>
                                        <p:tgtEl>
                                          <p:spTgt spid="1033"/>
                                        </p:tgtEl>
                                      </p:cBhvr>
                                    </p:animEffect>
                                  </p:childTnLst>
                                </p:cTn>
                              </p:par>
                              <p:par>
                                <p:cTn fill="hold" nodeType="withEffect" presetClass="entr" presetID="10" presetSubtype="0">
                                  <p:stCondLst>
                                    <p:cond delay="0"/>
                                  </p:stCondLst>
                                  <p:childTnLst>
                                    <p:set>
                                      <p:cBhvr>
                                        <p:cTn dur="1" fill="hold">
                                          <p:stCondLst>
                                            <p:cond delay="0"/>
                                          </p:stCondLst>
                                        </p:cTn>
                                        <p:tgtEl>
                                          <p:spTgt spid="1034"/>
                                        </p:tgtEl>
                                        <p:attrNameLst>
                                          <p:attrName>style.visibility</p:attrName>
                                        </p:attrNameLst>
                                      </p:cBhvr>
                                      <p:to>
                                        <p:strVal val="visible"/>
                                      </p:to>
                                    </p:set>
                                    <p:animEffect filter="fade" transition="in">
                                      <p:cBhvr>
                                        <p:cTn dur="500"/>
                                        <p:tgtEl>
                                          <p:spTgt spid="1034"/>
                                        </p:tgtEl>
                                      </p:cBhvr>
                                    </p:animEffect>
                                  </p:childTnLst>
                                </p:cTn>
                              </p:par>
                              <p:par>
                                <p:cTn fill="hold" nodeType="withEffect" presetClass="entr" presetID="10" presetSubtype="0">
                                  <p:stCondLst>
                                    <p:cond delay="0"/>
                                  </p:stCondLst>
                                  <p:childTnLst>
                                    <p:set>
                                      <p:cBhvr>
                                        <p:cTn dur="1" fill="hold">
                                          <p:stCondLst>
                                            <p:cond delay="0"/>
                                          </p:stCondLst>
                                        </p:cTn>
                                        <p:tgtEl>
                                          <p:spTgt spid="1035"/>
                                        </p:tgtEl>
                                        <p:attrNameLst>
                                          <p:attrName>style.visibility</p:attrName>
                                        </p:attrNameLst>
                                      </p:cBhvr>
                                      <p:to>
                                        <p:strVal val="visible"/>
                                      </p:to>
                                    </p:set>
                                    <p:animEffect filter="fade" transition="in">
                                      <p:cBhvr>
                                        <p:cTn dur="500"/>
                                        <p:tgtEl>
                                          <p:spTgt spid="1035"/>
                                        </p:tgtEl>
                                      </p:cBhvr>
                                    </p:animEffect>
                                  </p:childTnLst>
                                </p:cTn>
                              </p:par>
                              <p:par>
                                <p:cTn fill="hold" nodeType="withEffect" presetClass="entr" presetID="10" presetSubtype="0">
                                  <p:stCondLst>
                                    <p:cond delay="0"/>
                                  </p:stCondLst>
                                  <p:childTnLst>
                                    <p:set>
                                      <p:cBhvr>
                                        <p:cTn dur="1" fill="hold">
                                          <p:stCondLst>
                                            <p:cond delay="0"/>
                                          </p:stCondLst>
                                        </p:cTn>
                                        <p:tgtEl>
                                          <p:spTgt spid="1036"/>
                                        </p:tgtEl>
                                        <p:attrNameLst>
                                          <p:attrName>style.visibility</p:attrName>
                                        </p:attrNameLst>
                                      </p:cBhvr>
                                      <p:to>
                                        <p:strVal val="visible"/>
                                      </p:to>
                                    </p:set>
                                    <p:animEffect filter="fade" transition="in">
                                      <p:cBhvr>
                                        <p:cTn dur="500"/>
                                        <p:tgtEl>
                                          <p:spTgt spid="10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8"/>
                                        </p:tgtEl>
                                        <p:attrNameLst>
                                          <p:attrName>style.visibility</p:attrName>
                                        </p:attrNameLst>
                                      </p:cBhvr>
                                      <p:to>
                                        <p:strVal val="visible"/>
                                      </p:to>
                                    </p:set>
                                    <p:animEffect filter="fade" transition="in">
                                      <p:cBhvr>
                                        <p:cTn dur="500"/>
                                        <p:tgtEl>
                                          <p:spTgt spid="1048"/>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037"/>
                                        </p:tgtEl>
                                        <p:attrNameLst>
                                          <p:attrName>style.visibility</p:attrName>
                                        </p:attrNameLst>
                                      </p:cBhvr>
                                      <p:to>
                                        <p:strVal val="visible"/>
                                      </p:to>
                                    </p:set>
                                    <p:animEffect filter="fade" transition="in">
                                      <p:cBhvr>
                                        <p:cTn dur="500"/>
                                        <p:tgtEl>
                                          <p:spTgt spid="1037"/>
                                        </p:tgtEl>
                                      </p:cBhvr>
                                    </p:animEffect>
                                  </p:childTnLst>
                                </p:cTn>
                              </p:par>
                              <p:par>
                                <p:cTn fill="hold" nodeType="withEffect" presetClass="entr" presetID="10" presetSubtype="0">
                                  <p:stCondLst>
                                    <p:cond delay="0"/>
                                  </p:stCondLst>
                                  <p:childTnLst>
                                    <p:set>
                                      <p:cBhvr>
                                        <p:cTn dur="1" fill="hold">
                                          <p:stCondLst>
                                            <p:cond delay="0"/>
                                          </p:stCondLst>
                                        </p:cTn>
                                        <p:tgtEl>
                                          <p:spTgt spid="1038"/>
                                        </p:tgtEl>
                                        <p:attrNameLst>
                                          <p:attrName>style.visibility</p:attrName>
                                        </p:attrNameLst>
                                      </p:cBhvr>
                                      <p:to>
                                        <p:strVal val="visible"/>
                                      </p:to>
                                    </p:set>
                                    <p:animEffect filter="fade" transition="in">
                                      <p:cBhvr>
                                        <p:cTn dur="500"/>
                                        <p:tgtEl>
                                          <p:spTgt spid="1038"/>
                                        </p:tgtEl>
                                      </p:cBhvr>
                                    </p:animEffect>
                                  </p:childTnLst>
                                </p:cTn>
                              </p:par>
                              <p:par>
                                <p:cTn fill="hold" nodeType="withEffect" presetClass="entr" presetID="10" presetSubtype="0">
                                  <p:stCondLst>
                                    <p:cond delay="0"/>
                                  </p:stCondLst>
                                  <p:childTnLst>
                                    <p:set>
                                      <p:cBhvr>
                                        <p:cTn dur="1" fill="hold">
                                          <p:stCondLst>
                                            <p:cond delay="0"/>
                                          </p:stCondLst>
                                        </p:cTn>
                                        <p:tgtEl>
                                          <p:spTgt spid="1039"/>
                                        </p:tgtEl>
                                        <p:attrNameLst>
                                          <p:attrName>style.visibility</p:attrName>
                                        </p:attrNameLst>
                                      </p:cBhvr>
                                      <p:to>
                                        <p:strVal val="visible"/>
                                      </p:to>
                                    </p:set>
                                    <p:animEffect filter="fade" transition="in">
                                      <p:cBhvr>
                                        <p:cTn dur="500"/>
                                        <p:tgtEl>
                                          <p:spTgt spid="1039"/>
                                        </p:tgtEl>
                                      </p:cBhvr>
                                    </p:animEffect>
                                  </p:childTnLst>
                                </p:cTn>
                              </p:par>
                              <p:par>
                                <p:cTn fill="hold" nodeType="withEffect" presetClass="entr" presetID="10" presetSubtype="0">
                                  <p:stCondLst>
                                    <p:cond delay="0"/>
                                  </p:stCondLst>
                                  <p:childTnLst>
                                    <p:set>
                                      <p:cBhvr>
                                        <p:cTn dur="1" fill="hold">
                                          <p:stCondLst>
                                            <p:cond delay="0"/>
                                          </p:stCondLst>
                                        </p:cTn>
                                        <p:tgtEl>
                                          <p:spTgt spid="1040"/>
                                        </p:tgtEl>
                                        <p:attrNameLst>
                                          <p:attrName>style.visibility</p:attrName>
                                        </p:attrNameLst>
                                      </p:cBhvr>
                                      <p:to>
                                        <p:strVal val="visible"/>
                                      </p:to>
                                    </p:set>
                                    <p:animEffect filter="fade" transition="in">
                                      <p:cBhvr>
                                        <p:cTn dur="500"/>
                                        <p:tgtEl>
                                          <p:spTgt spid="104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41"/>
                                        </p:tgtEl>
                                        <p:attrNameLst>
                                          <p:attrName>style.visibility</p:attrName>
                                        </p:attrNameLst>
                                      </p:cBhvr>
                                      <p:to>
                                        <p:strVal val="visible"/>
                                      </p:to>
                                    </p:set>
                                    <p:animEffect filter="fade" transition="in">
                                      <p:cBhvr>
                                        <p:cTn dur="500"/>
                                        <p:tgtEl>
                                          <p:spTgt spid="1041"/>
                                        </p:tgtEl>
                                      </p:cBhvr>
                                    </p:animEffect>
                                  </p:childTnLst>
                                </p:cTn>
                              </p:par>
                              <p:par>
                                <p:cTn fill="hold" nodeType="withEffect" presetClass="entr" presetID="10" presetSubtype="0">
                                  <p:stCondLst>
                                    <p:cond delay="0"/>
                                  </p:stCondLst>
                                  <p:childTnLst>
                                    <p:set>
                                      <p:cBhvr>
                                        <p:cTn dur="1" fill="hold">
                                          <p:stCondLst>
                                            <p:cond delay="0"/>
                                          </p:stCondLst>
                                        </p:cTn>
                                        <p:tgtEl>
                                          <p:spTgt spid="1042"/>
                                        </p:tgtEl>
                                        <p:attrNameLst>
                                          <p:attrName>style.visibility</p:attrName>
                                        </p:attrNameLst>
                                      </p:cBhvr>
                                      <p:to>
                                        <p:strVal val="visible"/>
                                      </p:to>
                                    </p:set>
                                    <p:animEffect filter="fade" transition="in">
                                      <p:cBhvr>
                                        <p:cTn dur="500"/>
                                        <p:tgtEl>
                                          <p:spTgt spid="1042"/>
                                        </p:tgtEl>
                                      </p:cBhvr>
                                    </p:animEffect>
                                  </p:childTnLst>
                                </p:cTn>
                              </p:par>
                              <p:par>
                                <p:cTn fill="hold" nodeType="withEffect" presetClass="entr" presetID="10" presetSubtype="0">
                                  <p:stCondLst>
                                    <p:cond delay="0"/>
                                  </p:stCondLst>
                                  <p:childTnLst>
                                    <p:set>
                                      <p:cBhvr>
                                        <p:cTn dur="1" fill="hold">
                                          <p:stCondLst>
                                            <p:cond delay="0"/>
                                          </p:stCondLst>
                                        </p:cTn>
                                        <p:tgtEl>
                                          <p:spTgt spid="1043"/>
                                        </p:tgtEl>
                                        <p:attrNameLst>
                                          <p:attrName>style.visibility</p:attrName>
                                        </p:attrNameLst>
                                      </p:cBhvr>
                                      <p:to>
                                        <p:strVal val="visible"/>
                                      </p:to>
                                    </p:set>
                                    <p:animEffect filter="fade" transition="in">
                                      <p:cBhvr>
                                        <p:cTn dur="500"/>
                                        <p:tgtEl>
                                          <p:spTgt spid="1043"/>
                                        </p:tgtEl>
                                      </p:cBhvr>
                                    </p:animEffect>
                                  </p:childTnLst>
                                </p:cTn>
                              </p:par>
                              <p:par>
                                <p:cTn fill="hold" nodeType="withEffect" presetClass="entr" presetID="10" presetSubtype="0">
                                  <p:stCondLst>
                                    <p:cond delay="0"/>
                                  </p:stCondLst>
                                  <p:childTnLst>
                                    <p:set>
                                      <p:cBhvr>
                                        <p:cTn dur="1" fill="hold">
                                          <p:stCondLst>
                                            <p:cond delay="0"/>
                                          </p:stCondLst>
                                        </p:cTn>
                                        <p:tgtEl>
                                          <p:spTgt spid="1044"/>
                                        </p:tgtEl>
                                        <p:attrNameLst>
                                          <p:attrName>style.visibility</p:attrName>
                                        </p:attrNameLst>
                                      </p:cBhvr>
                                      <p:to>
                                        <p:strVal val="visible"/>
                                      </p:to>
                                    </p:set>
                                    <p:animEffect filter="fade" transition="in">
                                      <p:cBhvr>
                                        <p:cTn dur="500"/>
                                        <p:tgtEl>
                                          <p:spTgt spid="10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71" name="Shape 1071"/>
        <p:cNvGrpSpPr/>
        <p:nvPr/>
      </p:nvGrpSpPr>
      <p:grpSpPr>
        <a:xfrm>
          <a:off x="0" y="0"/>
          <a:ext cx="0" cy="0"/>
          <a:chOff x="0" y="0"/>
          <a:chExt cx="0" cy="0"/>
        </a:xfrm>
      </p:grpSpPr>
      <p:sp>
        <p:nvSpPr>
          <p:cNvPr id="1072" name="Google Shape;1072;p65"/>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073" name="Google Shape;1073;p65"/>
          <p:cNvSpPr txBox="1"/>
          <p:nvPr/>
        </p:nvSpPr>
        <p:spPr>
          <a:xfrm>
            <a:off x="7774203" y="3104571"/>
            <a:ext cx="3198597" cy="128634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are still generating 4 gangs, but now each vector is computing two loop iterations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If we wanted to generate </a:t>
            </a:r>
            <a:r>
              <a:rPr b="1" i="0" lang="en-US" sz="2000" u="none" cap="none" strike="noStrike">
                <a:solidFill>
                  <a:schemeClr val="dk2"/>
                </a:solidFill>
                <a:latin typeface="Arial"/>
                <a:ea typeface="Arial"/>
                <a:cs typeface="Arial"/>
                <a:sym typeface="Arial"/>
              </a:rPr>
              <a:t>more gangs</a:t>
            </a:r>
            <a:r>
              <a:rPr b="0" i="0" lang="en-US" sz="2000" u="none" cap="none" strike="noStrike">
                <a:solidFill>
                  <a:schemeClr val="dk2"/>
                </a:solidFill>
                <a:latin typeface="Arial"/>
                <a:ea typeface="Arial"/>
                <a:cs typeface="Arial"/>
                <a:sym typeface="Arial"/>
              </a:rPr>
              <a:t>, we would need to increase the size of the outer-loop</a:t>
            </a:r>
            <a:endParaRPr/>
          </a:p>
        </p:txBody>
      </p:sp>
      <p:sp>
        <p:nvSpPr>
          <p:cNvPr id="1074" name="Google Shape;1074;p65"/>
          <p:cNvSpPr txBox="1"/>
          <p:nvPr/>
        </p:nvSpPr>
        <p:spPr>
          <a:xfrm>
            <a:off x="6492932" y="938116"/>
            <a:ext cx="4037132" cy="1643527"/>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kernels loop </a:t>
            </a:r>
            <a:r>
              <a:rPr b="1" i="0" lang="en-US" sz="1400" u="none" cap="none" strike="noStrike">
                <a:solidFill>
                  <a:srgbClr val="8E4000"/>
                </a:solidFill>
                <a:latin typeface="Consolas"/>
                <a:ea typeface="Consolas"/>
                <a:cs typeface="Consolas"/>
                <a:sym typeface="Consolas"/>
              </a:rPr>
              <a:t>gang worker(1)</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do</a:t>
            </a:r>
            <a:r>
              <a:rPr b="0" i="0" lang="en-US" sz="1400" u="none" cap="none" strike="noStrike">
                <a:solidFill>
                  <a:schemeClr val="dk2"/>
                </a:solidFill>
                <a:latin typeface="Consolas"/>
                <a:ea typeface="Consolas"/>
                <a:cs typeface="Consolas"/>
                <a:sym typeface="Consolas"/>
              </a:rPr>
              <a:t> x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!$acc loop </a:t>
            </a:r>
            <a:r>
              <a:rPr b="1" i="0" lang="en-US" sz="14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do</a:t>
            </a:r>
            <a:r>
              <a:rPr b="0" i="0" lang="en-US" sz="1400" u="none" cap="none" strike="noStrike">
                <a:solidFill>
                  <a:schemeClr val="dk2"/>
                </a:solidFill>
                <a:latin typeface="Consolas"/>
                <a:ea typeface="Consolas"/>
                <a:cs typeface="Consolas"/>
                <a:sym typeface="Consolas"/>
              </a:rPr>
              <a:t> y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8</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end do</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end kernels</a:t>
            </a:r>
            <a:endParaRPr b="0" i="0" sz="1400" u="none" cap="none" strike="noStrike">
              <a:solidFill>
                <a:schemeClr val="dk2"/>
              </a:solidFill>
              <a:latin typeface="Consolas"/>
              <a:ea typeface="Consolas"/>
              <a:cs typeface="Consolas"/>
              <a:sym typeface="Consolas"/>
            </a:endParaRPr>
          </a:p>
        </p:txBody>
      </p:sp>
      <p:sp>
        <p:nvSpPr>
          <p:cNvPr id="1075" name="Google Shape;1075;p65"/>
          <p:cNvSpPr/>
          <p:nvPr/>
        </p:nvSpPr>
        <p:spPr>
          <a:xfrm>
            <a:off x="797792" y="94011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76" name="Google Shape;1076;p65"/>
          <p:cNvSpPr/>
          <p:nvPr/>
        </p:nvSpPr>
        <p:spPr>
          <a:xfrm>
            <a:off x="2356523"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77" name="Google Shape;1077;p65"/>
          <p:cNvSpPr/>
          <p:nvPr/>
        </p:nvSpPr>
        <p:spPr>
          <a:xfrm>
            <a:off x="2726820"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78" name="Google Shape;1078;p65"/>
          <p:cNvSpPr/>
          <p:nvPr/>
        </p:nvSpPr>
        <p:spPr>
          <a:xfrm>
            <a:off x="3097117"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79" name="Google Shape;1079;p65"/>
          <p:cNvSpPr/>
          <p:nvPr/>
        </p:nvSpPr>
        <p:spPr>
          <a:xfrm>
            <a:off x="3467414" y="1503755"/>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80" name="Google Shape;1080;p65"/>
          <p:cNvSpPr/>
          <p:nvPr/>
        </p:nvSpPr>
        <p:spPr>
          <a:xfrm>
            <a:off x="4163502" y="1503755"/>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081" name="Google Shape;1081;p65"/>
          <p:cNvSpPr txBox="1"/>
          <p:nvPr/>
        </p:nvSpPr>
        <p:spPr>
          <a:xfrm>
            <a:off x="4269050" y="150651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082" name="Google Shape;1082;p65"/>
          <p:cNvSpPr txBox="1"/>
          <p:nvPr/>
        </p:nvSpPr>
        <p:spPr>
          <a:xfrm>
            <a:off x="2289189" y="2195795"/>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083" name="Google Shape;1083;p65"/>
          <p:cNvGrpSpPr/>
          <p:nvPr/>
        </p:nvGrpSpPr>
        <p:grpSpPr>
          <a:xfrm>
            <a:off x="1678083" y="1142829"/>
            <a:ext cx="2824680" cy="400110"/>
            <a:chOff x="1277488" y="1499022"/>
            <a:chExt cx="2824680" cy="400110"/>
          </a:xfrm>
        </p:grpSpPr>
        <p:sp>
          <p:nvSpPr>
            <p:cNvPr id="1084" name="Google Shape;1084;p65"/>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085" name="Google Shape;1085;p65"/>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086" name="Google Shape;1086;p65"/>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1087" name="Google Shape;1087;p65"/>
          <p:cNvSpPr/>
          <p:nvPr/>
        </p:nvSpPr>
        <p:spPr>
          <a:xfrm>
            <a:off x="2294285"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088" name="Google Shape;1088;p65"/>
          <p:cNvSpPr/>
          <p:nvPr/>
        </p:nvSpPr>
        <p:spPr>
          <a:xfrm>
            <a:off x="2965617"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089" name="Google Shape;1089;p65"/>
          <p:cNvSpPr/>
          <p:nvPr/>
        </p:nvSpPr>
        <p:spPr>
          <a:xfrm>
            <a:off x="3636949"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090" name="Google Shape;1090;p65"/>
          <p:cNvSpPr/>
          <p:nvPr/>
        </p:nvSpPr>
        <p:spPr>
          <a:xfrm>
            <a:off x="4308281"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091" name="Google Shape;1091;p65"/>
          <p:cNvSpPr/>
          <p:nvPr/>
        </p:nvSpPr>
        <p:spPr>
          <a:xfrm>
            <a:off x="4979613"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1092" name="Google Shape;1092;p65"/>
          <p:cNvSpPr/>
          <p:nvPr/>
        </p:nvSpPr>
        <p:spPr>
          <a:xfrm>
            <a:off x="5650945"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1093" name="Google Shape;1093;p65"/>
          <p:cNvSpPr/>
          <p:nvPr/>
        </p:nvSpPr>
        <p:spPr>
          <a:xfrm>
            <a:off x="6322277"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1094" name="Google Shape;1094;p65"/>
          <p:cNvSpPr/>
          <p:nvPr/>
        </p:nvSpPr>
        <p:spPr>
          <a:xfrm>
            <a:off x="6993609"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(1,8)</a:t>
            </a:r>
            <a:endParaRPr/>
          </a:p>
        </p:txBody>
      </p:sp>
      <p:sp>
        <p:nvSpPr>
          <p:cNvPr id="1095" name="Google Shape;1095;p65"/>
          <p:cNvSpPr/>
          <p:nvPr/>
        </p:nvSpPr>
        <p:spPr>
          <a:xfrm>
            <a:off x="2294285"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096" name="Google Shape;1096;p65"/>
          <p:cNvSpPr/>
          <p:nvPr/>
        </p:nvSpPr>
        <p:spPr>
          <a:xfrm>
            <a:off x="2965617"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097" name="Google Shape;1097;p65"/>
          <p:cNvSpPr/>
          <p:nvPr/>
        </p:nvSpPr>
        <p:spPr>
          <a:xfrm>
            <a:off x="3636949"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098" name="Google Shape;1098;p65"/>
          <p:cNvSpPr/>
          <p:nvPr/>
        </p:nvSpPr>
        <p:spPr>
          <a:xfrm>
            <a:off x="4308281"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099" name="Google Shape;1099;p65"/>
          <p:cNvSpPr/>
          <p:nvPr/>
        </p:nvSpPr>
        <p:spPr>
          <a:xfrm>
            <a:off x="4979613"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1100" name="Google Shape;1100;p65"/>
          <p:cNvSpPr/>
          <p:nvPr/>
        </p:nvSpPr>
        <p:spPr>
          <a:xfrm>
            <a:off x="5650945"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1101" name="Google Shape;1101;p65"/>
          <p:cNvSpPr/>
          <p:nvPr/>
        </p:nvSpPr>
        <p:spPr>
          <a:xfrm>
            <a:off x="6322277"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1102" name="Google Shape;1102;p65"/>
          <p:cNvSpPr/>
          <p:nvPr/>
        </p:nvSpPr>
        <p:spPr>
          <a:xfrm>
            <a:off x="6993609"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(2,8)</a:t>
            </a:r>
            <a:endParaRPr/>
          </a:p>
        </p:txBody>
      </p:sp>
      <p:sp>
        <p:nvSpPr>
          <p:cNvPr id="1103" name="Google Shape;1103;p65"/>
          <p:cNvSpPr/>
          <p:nvPr/>
        </p:nvSpPr>
        <p:spPr>
          <a:xfrm>
            <a:off x="2294286"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104" name="Google Shape;1104;p65"/>
          <p:cNvSpPr/>
          <p:nvPr/>
        </p:nvSpPr>
        <p:spPr>
          <a:xfrm>
            <a:off x="2965618"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105" name="Google Shape;1105;p65"/>
          <p:cNvSpPr/>
          <p:nvPr/>
        </p:nvSpPr>
        <p:spPr>
          <a:xfrm>
            <a:off x="3636950"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106" name="Google Shape;1106;p65"/>
          <p:cNvSpPr/>
          <p:nvPr/>
        </p:nvSpPr>
        <p:spPr>
          <a:xfrm>
            <a:off x="4308282"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107" name="Google Shape;1107;p65"/>
          <p:cNvSpPr/>
          <p:nvPr/>
        </p:nvSpPr>
        <p:spPr>
          <a:xfrm>
            <a:off x="4979614"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1108" name="Google Shape;1108;p65"/>
          <p:cNvSpPr/>
          <p:nvPr/>
        </p:nvSpPr>
        <p:spPr>
          <a:xfrm>
            <a:off x="5650946"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1109" name="Google Shape;1109;p65"/>
          <p:cNvSpPr/>
          <p:nvPr/>
        </p:nvSpPr>
        <p:spPr>
          <a:xfrm>
            <a:off x="6322278"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1110" name="Google Shape;1110;p65"/>
          <p:cNvSpPr/>
          <p:nvPr/>
        </p:nvSpPr>
        <p:spPr>
          <a:xfrm>
            <a:off x="6993610"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(3,8)</a:t>
            </a:r>
            <a:endParaRPr/>
          </a:p>
        </p:txBody>
      </p:sp>
      <p:sp>
        <p:nvSpPr>
          <p:cNvPr id="1111" name="Google Shape;1111;p65"/>
          <p:cNvSpPr/>
          <p:nvPr/>
        </p:nvSpPr>
        <p:spPr>
          <a:xfrm>
            <a:off x="2294286"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1112" name="Google Shape;1112;p65"/>
          <p:cNvSpPr/>
          <p:nvPr/>
        </p:nvSpPr>
        <p:spPr>
          <a:xfrm>
            <a:off x="2965618"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(4,2)</a:t>
            </a:r>
            <a:endParaRPr/>
          </a:p>
        </p:txBody>
      </p:sp>
      <p:sp>
        <p:nvSpPr>
          <p:cNvPr id="1113" name="Google Shape;1113;p65"/>
          <p:cNvSpPr/>
          <p:nvPr/>
        </p:nvSpPr>
        <p:spPr>
          <a:xfrm>
            <a:off x="3636950"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1114" name="Google Shape;1114;p65"/>
          <p:cNvSpPr/>
          <p:nvPr/>
        </p:nvSpPr>
        <p:spPr>
          <a:xfrm>
            <a:off x="4308282"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sp>
        <p:nvSpPr>
          <p:cNvPr id="1115" name="Google Shape;1115;p65"/>
          <p:cNvSpPr/>
          <p:nvPr/>
        </p:nvSpPr>
        <p:spPr>
          <a:xfrm>
            <a:off x="4979614"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(4,5)</a:t>
            </a:r>
            <a:endParaRPr/>
          </a:p>
        </p:txBody>
      </p:sp>
      <p:sp>
        <p:nvSpPr>
          <p:cNvPr id="1116" name="Google Shape;1116;p65"/>
          <p:cNvSpPr/>
          <p:nvPr/>
        </p:nvSpPr>
        <p:spPr>
          <a:xfrm>
            <a:off x="5650946"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(4,6)</a:t>
            </a:r>
            <a:endParaRPr/>
          </a:p>
        </p:txBody>
      </p:sp>
      <p:sp>
        <p:nvSpPr>
          <p:cNvPr id="1117" name="Google Shape;1117;p65"/>
          <p:cNvSpPr/>
          <p:nvPr/>
        </p:nvSpPr>
        <p:spPr>
          <a:xfrm>
            <a:off x="6322278"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(4,7)</a:t>
            </a:r>
            <a:endParaRPr/>
          </a:p>
        </p:txBody>
      </p:sp>
      <p:sp>
        <p:nvSpPr>
          <p:cNvPr id="1118" name="Google Shape;1118;p65"/>
          <p:cNvSpPr/>
          <p:nvPr/>
        </p:nvSpPr>
        <p:spPr>
          <a:xfrm>
            <a:off x="6993610"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(4,8)</a:t>
            </a:r>
            <a:endParaRPr/>
          </a:p>
        </p:txBody>
      </p:sp>
      <p:sp>
        <p:nvSpPr>
          <p:cNvPr id="1119" name="Google Shape;1119;p65"/>
          <p:cNvSpPr/>
          <p:nvPr/>
        </p:nvSpPr>
        <p:spPr>
          <a:xfrm>
            <a:off x="1037905" y="2979834"/>
            <a:ext cx="6627035" cy="684436"/>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20" name="Google Shape;1120;p65"/>
          <p:cNvSpPr txBox="1"/>
          <p:nvPr/>
        </p:nvSpPr>
        <p:spPr>
          <a:xfrm>
            <a:off x="-204198" y="3066406"/>
            <a:ext cx="1602469"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1121" name="Google Shape;1121;p65"/>
          <p:cNvSpPr txBox="1"/>
          <p:nvPr/>
        </p:nvSpPr>
        <p:spPr>
          <a:xfrm>
            <a:off x="887518" y="3143938"/>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1 Worker</a:t>
            </a:r>
            <a:endParaRPr/>
          </a:p>
        </p:txBody>
      </p:sp>
      <p:sp>
        <p:nvSpPr>
          <p:cNvPr id="1122" name="Google Shape;1122;p65"/>
          <p:cNvSpPr/>
          <p:nvPr/>
        </p:nvSpPr>
        <p:spPr>
          <a:xfrm>
            <a:off x="2294284"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123" name="Google Shape;1123;p65"/>
          <p:cNvSpPr/>
          <p:nvPr/>
        </p:nvSpPr>
        <p:spPr>
          <a:xfrm>
            <a:off x="2965616"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124" name="Google Shape;1124;p65"/>
          <p:cNvSpPr/>
          <p:nvPr/>
        </p:nvSpPr>
        <p:spPr>
          <a:xfrm>
            <a:off x="3636948"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125" name="Google Shape;1125;p65"/>
          <p:cNvSpPr/>
          <p:nvPr/>
        </p:nvSpPr>
        <p:spPr>
          <a:xfrm>
            <a:off x="4308280"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126" name="Google Shape;1126;p65"/>
          <p:cNvSpPr/>
          <p:nvPr/>
        </p:nvSpPr>
        <p:spPr>
          <a:xfrm>
            <a:off x="4979612"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1127" name="Google Shape;1127;p65"/>
          <p:cNvSpPr/>
          <p:nvPr/>
        </p:nvSpPr>
        <p:spPr>
          <a:xfrm>
            <a:off x="5650944"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1128" name="Google Shape;1128;p65"/>
          <p:cNvSpPr/>
          <p:nvPr/>
        </p:nvSpPr>
        <p:spPr>
          <a:xfrm>
            <a:off x="6322276"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1129" name="Google Shape;1129;p65"/>
          <p:cNvSpPr/>
          <p:nvPr/>
        </p:nvSpPr>
        <p:spPr>
          <a:xfrm>
            <a:off x="6993608"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(1,8)</a:t>
            </a:r>
            <a:endParaRPr/>
          </a:p>
        </p:txBody>
      </p:sp>
      <p:sp>
        <p:nvSpPr>
          <p:cNvPr id="1130" name="Google Shape;1130;p65"/>
          <p:cNvSpPr txBox="1"/>
          <p:nvPr/>
        </p:nvSpPr>
        <p:spPr>
          <a:xfrm>
            <a:off x="2199506" y="3035629"/>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131" name="Google Shape;1131;p65"/>
          <p:cNvCxnSpPr/>
          <p:nvPr/>
        </p:nvCxnSpPr>
        <p:spPr>
          <a:xfrm>
            <a:off x="4296678" y="3333400"/>
            <a:ext cx="585677" cy="0"/>
          </a:xfrm>
          <a:prstGeom prst="straightConnector1">
            <a:avLst/>
          </a:prstGeom>
          <a:noFill/>
          <a:ln cap="flat" cmpd="sng" w="38100">
            <a:solidFill>
              <a:schemeClr val="lt1"/>
            </a:solidFill>
            <a:prstDash val="solid"/>
            <a:round/>
            <a:headEnd len="sm" w="sm" type="none"/>
            <a:tailEnd len="med" w="med" type="stealth"/>
          </a:ln>
        </p:spPr>
      </p:cxnSp>
      <p:cxnSp>
        <p:nvCxnSpPr>
          <p:cNvPr id="1132" name="Google Shape;1132;p65"/>
          <p:cNvCxnSpPr/>
          <p:nvPr/>
        </p:nvCxnSpPr>
        <p:spPr>
          <a:xfrm rot="10800000">
            <a:off x="2403548" y="3328604"/>
            <a:ext cx="562068" cy="4796"/>
          </a:xfrm>
          <a:prstGeom prst="straightConnector1">
            <a:avLst/>
          </a:prstGeom>
          <a:noFill/>
          <a:ln cap="flat" cmpd="sng" w="38100">
            <a:solidFill>
              <a:schemeClr val="lt1"/>
            </a:solidFill>
            <a:prstDash val="solid"/>
            <a:round/>
            <a:headEnd len="sm" w="sm" type="none"/>
            <a:tailEnd len="med" w="med" type="stealth"/>
          </a:ln>
        </p:spPr>
      </p:cxnSp>
      <p:sp>
        <p:nvSpPr>
          <p:cNvPr id="1133" name="Google Shape;1133;p65"/>
          <p:cNvSpPr/>
          <p:nvPr/>
        </p:nvSpPr>
        <p:spPr>
          <a:xfrm>
            <a:off x="2219578" y="3664271"/>
            <a:ext cx="5445362"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34" name="Google Shape;1134;p65"/>
          <p:cNvSpPr/>
          <p:nvPr/>
        </p:nvSpPr>
        <p:spPr>
          <a:xfrm>
            <a:off x="2294284"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135" name="Google Shape;1135;p65"/>
          <p:cNvSpPr/>
          <p:nvPr/>
        </p:nvSpPr>
        <p:spPr>
          <a:xfrm>
            <a:off x="2965616"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136" name="Google Shape;1136;p65"/>
          <p:cNvSpPr/>
          <p:nvPr/>
        </p:nvSpPr>
        <p:spPr>
          <a:xfrm>
            <a:off x="3636948"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137" name="Google Shape;1137;p65"/>
          <p:cNvSpPr/>
          <p:nvPr/>
        </p:nvSpPr>
        <p:spPr>
          <a:xfrm>
            <a:off x="4308280"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138" name="Google Shape;1138;p65"/>
          <p:cNvSpPr/>
          <p:nvPr/>
        </p:nvSpPr>
        <p:spPr>
          <a:xfrm>
            <a:off x="4979612"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1139" name="Google Shape;1139;p65"/>
          <p:cNvSpPr/>
          <p:nvPr/>
        </p:nvSpPr>
        <p:spPr>
          <a:xfrm>
            <a:off x="5650944"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1140" name="Google Shape;1140;p65"/>
          <p:cNvSpPr/>
          <p:nvPr/>
        </p:nvSpPr>
        <p:spPr>
          <a:xfrm>
            <a:off x="6322276"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1141" name="Google Shape;1141;p65"/>
          <p:cNvSpPr/>
          <p:nvPr/>
        </p:nvSpPr>
        <p:spPr>
          <a:xfrm>
            <a:off x="6993608"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(2,8)</a:t>
            </a:r>
            <a:endParaRPr/>
          </a:p>
        </p:txBody>
      </p:sp>
      <p:sp>
        <p:nvSpPr>
          <p:cNvPr id="1142" name="Google Shape;1142;p65"/>
          <p:cNvSpPr/>
          <p:nvPr/>
        </p:nvSpPr>
        <p:spPr>
          <a:xfrm>
            <a:off x="2213554" y="4335602"/>
            <a:ext cx="5451386"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43" name="Google Shape;1143;p65"/>
          <p:cNvSpPr/>
          <p:nvPr/>
        </p:nvSpPr>
        <p:spPr>
          <a:xfrm>
            <a:off x="2294285"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144" name="Google Shape;1144;p65"/>
          <p:cNvSpPr/>
          <p:nvPr/>
        </p:nvSpPr>
        <p:spPr>
          <a:xfrm>
            <a:off x="2965617"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145" name="Google Shape;1145;p65"/>
          <p:cNvSpPr/>
          <p:nvPr/>
        </p:nvSpPr>
        <p:spPr>
          <a:xfrm>
            <a:off x="3636949"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146" name="Google Shape;1146;p65"/>
          <p:cNvSpPr/>
          <p:nvPr/>
        </p:nvSpPr>
        <p:spPr>
          <a:xfrm>
            <a:off x="4308281"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147" name="Google Shape;1147;p65"/>
          <p:cNvSpPr/>
          <p:nvPr/>
        </p:nvSpPr>
        <p:spPr>
          <a:xfrm>
            <a:off x="4979613"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1148" name="Google Shape;1148;p65"/>
          <p:cNvSpPr/>
          <p:nvPr/>
        </p:nvSpPr>
        <p:spPr>
          <a:xfrm>
            <a:off x="5650945"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1149" name="Google Shape;1149;p65"/>
          <p:cNvSpPr/>
          <p:nvPr/>
        </p:nvSpPr>
        <p:spPr>
          <a:xfrm>
            <a:off x="6322277"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1150" name="Google Shape;1150;p65"/>
          <p:cNvSpPr/>
          <p:nvPr/>
        </p:nvSpPr>
        <p:spPr>
          <a:xfrm>
            <a:off x="6993609"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(3,8)</a:t>
            </a:r>
            <a:endParaRPr/>
          </a:p>
        </p:txBody>
      </p:sp>
      <p:sp>
        <p:nvSpPr>
          <p:cNvPr id="1151" name="Google Shape;1151;p65"/>
          <p:cNvSpPr/>
          <p:nvPr/>
        </p:nvSpPr>
        <p:spPr>
          <a:xfrm>
            <a:off x="2219578" y="5006934"/>
            <a:ext cx="5445362"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52" name="Google Shape;1152;p65"/>
          <p:cNvSpPr/>
          <p:nvPr/>
        </p:nvSpPr>
        <p:spPr>
          <a:xfrm>
            <a:off x="2294285"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1153" name="Google Shape;1153;p65"/>
          <p:cNvSpPr/>
          <p:nvPr/>
        </p:nvSpPr>
        <p:spPr>
          <a:xfrm>
            <a:off x="2965617"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(4,2)</a:t>
            </a:r>
            <a:endParaRPr/>
          </a:p>
        </p:txBody>
      </p:sp>
      <p:sp>
        <p:nvSpPr>
          <p:cNvPr id="1154" name="Google Shape;1154;p65"/>
          <p:cNvSpPr/>
          <p:nvPr/>
        </p:nvSpPr>
        <p:spPr>
          <a:xfrm>
            <a:off x="3636949"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1155" name="Google Shape;1155;p65"/>
          <p:cNvSpPr/>
          <p:nvPr/>
        </p:nvSpPr>
        <p:spPr>
          <a:xfrm>
            <a:off x="4308281"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sp>
        <p:nvSpPr>
          <p:cNvPr id="1156" name="Google Shape;1156;p65"/>
          <p:cNvSpPr/>
          <p:nvPr/>
        </p:nvSpPr>
        <p:spPr>
          <a:xfrm>
            <a:off x="4979613"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(4,5)</a:t>
            </a:r>
            <a:endParaRPr/>
          </a:p>
        </p:txBody>
      </p:sp>
      <p:sp>
        <p:nvSpPr>
          <p:cNvPr id="1157" name="Google Shape;1157;p65"/>
          <p:cNvSpPr/>
          <p:nvPr/>
        </p:nvSpPr>
        <p:spPr>
          <a:xfrm>
            <a:off x="5650945"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(4,6)</a:t>
            </a:r>
            <a:endParaRPr/>
          </a:p>
        </p:txBody>
      </p:sp>
      <p:sp>
        <p:nvSpPr>
          <p:cNvPr id="1158" name="Google Shape;1158;p65"/>
          <p:cNvSpPr/>
          <p:nvPr/>
        </p:nvSpPr>
        <p:spPr>
          <a:xfrm>
            <a:off x="6322277"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(4,7)</a:t>
            </a:r>
            <a:endParaRPr/>
          </a:p>
        </p:txBody>
      </p:sp>
      <p:sp>
        <p:nvSpPr>
          <p:cNvPr id="1159" name="Google Shape;1159;p65"/>
          <p:cNvSpPr/>
          <p:nvPr/>
        </p:nvSpPr>
        <p:spPr>
          <a:xfrm>
            <a:off x="6993609"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(4,8)</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0" st="0"/>
                                            </p:txEl>
                                          </p:spTgt>
                                        </p:tgtEl>
                                        <p:attrNameLst>
                                          <p:attrName>style.visibility</p:attrName>
                                        </p:attrNameLst>
                                      </p:cBhvr>
                                      <p:to>
                                        <p:strVal val="visible"/>
                                      </p:to>
                                    </p:set>
                                    <p:animEffect filter="fade" transition="in">
                                      <p:cBhvr>
                                        <p:cTn dur="500"/>
                                        <p:tgtEl>
                                          <p:spTgt spid="10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3">
                                            <p:txEl>
                                              <p:pRg end="1" st="1"/>
                                            </p:txEl>
                                          </p:spTgt>
                                        </p:tgtEl>
                                        <p:attrNameLst>
                                          <p:attrName>style.visibility</p:attrName>
                                        </p:attrNameLst>
                                      </p:cBhvr>
                                      <p:to>
                                        <p:strVal val="visible"/>
                                      </p:to>
                                    </p:set>
                                    <p:animEffect filter="fade" transition="in">
                                      <p:cBhvr>
                                        <p:cTn dur="500"/>
                                        <p:tgtEl>
                                          <p:spTgt spid="10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9"/>
                                        </p:tgtEl>
                                        <p:attrNameLst>
                                          <p:attrName>style.visibility</p:attrName>
                                        </p:attrNameLst>
                                      </p:cBhvr>
                                      <p:to>
                                        <p:strVal val="visible"/>
                                      </p:to>
                                    </p:set>
                                    <p:animEffect filter="fade" transition="in">
                                      <p:cBhvr>
                                        <p:cTn dur="500"/>
                                        <p:tgtEl>
                                          <p:spTgt spid="1119"/>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120"/>
                                        </p:tgtEl>
                                        <p:attrNameLst>
                                          <p:attrName>style.visibility</p:attrName>
                                        </p:attrNameLst>
                                      </p:cBhvr>
                                      <p:to>
                                        <p:strVal val="visible"/>
                                      </p:to>
                                    </p:set>
                                    <p:animEffect filter="fade" transition="in">
                                      <p:cBhvr>
                                        <p:cTn dur="500"/>
                                        <p:tgtEl>
                                          <p:spTgt spid="1120"/>
                                        </p:tgtEl>
                                      </p:cBhvr>
                                    </p:animEffect>
                                  </p:childTnLst>
                                </p:cTn>
                              </p:par>
                              <p:par>
                                <p:cTn fill="hold" nodeType="withEffect" presetClass="entr" presetID="10" presetSubtype="0">
                                  <p:stCondLst>
                                    <p:cond delay="50"/>
                                  </p:stCondLst>
                                  <p:childTnLst>
                                    <p:set>
                                      <p:cBhvr>
                                        <p:cTn dur="1" fill="hold">
                                          <p:stCondLst>
                                            <p:cond delay="0"/>
                                          </p:stCondLst>
                                        </p:cTn>
                                        <p:tgtEl>
                                          <p:spTgt spid="1121"/>
                                        </p:tgtEl>
                                        <p:attrNameLst>
                                          <p:attrName>style.visibility</p:attrName>
                                        </p:attrNameLst>
                                      </p:cBhvr>
                                      <p:to>
                                        <p:strVal val="visible"/>
                                      </p:to>
                                    </p:set>
                                    <p:animEffect filter="fade" transition="in">
                                      <p:cBhvr>
                                        <p:cTn dur="500"/>
                                        <p:tgtEl>
                                          <p:spTgt spid="1121"/>
                                        </p:tgtEl>
                                      </p:cBhvr>
                                    </p:animEffect>
                                  </p:childTnLst>
                                </p:cTn>
                              </p:par>
                              <p:par>
                                <p:cTn fill="hold" nodeType="withEffect" presetClass="entr" presetID="10" presetSubtype="0">
                                  <p:stCondLst>
                                    <p:cond delay="0"/>
                                  </p:stCondLst>
                                  <p:childTnLst>
                                    <p:set>
                                      <p:cBhvr>
                                        <p:cTn dur="1" fill="hold">
                                          <p:stCondLst>
                                            <p:cond delay="0"/>
                                          </p:stCondLst>
                                        </p:cTn>
                                        <p:tgtEl>
                                          <p:spTgt spid="1130"/>
                                        </p:tgtEl>
                                        <p:attrNameLst>
                                          <p:attrName>style.visibility</p:attrName>
                                        </p:attrNameLst>
                                      </p:cBhvr>
                                      <p:to>
                                        <p:strVal val="visible"/>
                                      </p:to>
                                    </p:set>
                                    <p:animEffect filter="fade" transition="in">
                                      <p:cBhvr>
                                        <p:cTn dur="500"/>
                                        <p:tgtEl>
                                          <p:spTgt spid="1130"/>
                                        </p:tgtEl>
                                      </p:cBhvr>
                                    </p:animEffect>
                                  </p:childTnLst>
                                </p:cTn>
                              </p:par>
                              <p:par>
                                <p:cTn fill="hold" nodeType="withEffect" presetClass="entr" presetID="10" presetSubtype="0">
                                  <p:stCondLst>
                                    <p:cond delay="0"/>
                                  </p:stCondLst>
                                  <p:childTnLst>
                                    <p:set>
                                      <p:cBhvr>
                                        <p:cTn dur="1" fill="hold">
                                          <p:stCondLst>
                                            <p:cond delay="0"/>
                                          </p:stCondLst>
                                        </p:cTn>
                                        <p:tgtEl>
                                          <p:spTgt spid="1122"/>
                                        </p:tgtEl>
                                        <p:attrNameLst>
                                          <p:attrName>style.visibility</p:attrName>
                                        </p:attrNameLst>
                                      </p:cBhvr>
                                      <p:to>
                                        <p:strVal val="visible"/>
                                      </p:to>
                                    </p:set>
                                    <p:animEffect filter="fade" transition="in">
                                      <p:cBhvr>
                                        <p:cTn dur="500"/>
                                        <p:tgtEl>
                                          <p:spTgt spid="1122"/>
                                        </p:tgtEl>
                                      </p:cBhvr>
                                    </p:animEffect>
                                  </p:childTnLst>
                                </p:cTn>
                              </p:par>
                              <p:par>
                                <p:cTn fill="hold" nodeType="withEffect" presetClass="entr" presetID="10" presetSubtype="0">
                                  <p:stCondLst>
                                    <p:cond delay="0"/>
                                  </p:stCondLst>
                                  <p:childTnLst>
                                    <p:set>
                                      <p:cBhvr>
                                        <p:cTn dur="1" fill="hold">
                                          <p:stCondLst>
                                            <p:cond delay="0"/>
                                          </p:stCondLst>
                                        </p:cTn>
                                        <p:tgtEl>
                                          <p:spTgt spid="1123"/>
                                        </p:tgtEl>
                                        <p:attrNameLst>
                                          <p:attrName>style.visibility</p:attrName>
                                        </p:attrNameLst>
                                      </p:cBhvr>
                                      <p:to>
                                        <p:strVal val="visible"/>
                                      </p:to>
                                    </p:set>
                                    <p:animEffect filter="fade" transition="in">
                                      <p:cBhvr>
                                        <p:cTn dur="500"/>
                                        <p:tgtEl>
                                          <p:spTgt spid="1123"/>
                                        </p:tgtEl>
                                      </p:cBhvr>
                                    </p:animEffect>
                                  </p:childTnLst>
                                </p:cTn>
                              </p:par>
                              <p:par>
                                <p:cTn fill="hold" nodeType="withEffect" presetClass="entr" presetID="10" presetSubtype="0">
                                  <p:stCondLst>
                                    <p:cond delay="0"/>
                                  </p:stCondLst>
                                  <p:childTnLst>
                                    <p:set>
                                      <p:cBhvr>
                                        <p:cTn dur="1" fill="hold">
                                          <p:stCondLst>
                                            <p:cond delay="0"/>
                                          </p:stCondLst>
                                        </p:cTn>
                                        <p:tgtEl>
                                          <p:spTgt spid="1124"/>
                                        </p:tgtEl>
                                        <p:attrNameLst>
                                          <p:attrName>style.visibility</p:attrName>
                                        </p:attrNameLst>
                                      </p:cBhvr>
                                      <p:to>
                                        <p:strVal val="visible"/>
                                      </p:to>
                                    </p:set>
                                    <p:animEffect filter="fade" transition="in">
                                      <p:cBhvr>
                                        <p:cTn dur="500"/>
                                        <p:tgtEl>
                                          <p:spTgt spid="1124"/>
                                        </p:tgtEl>
                                      </p:cBhvr>
                                    </p:animEffect>
                                  </p:childTnLst>
                                </p:cTn>
                              </p:par>
                              <p:par>
                                <p:cTn fill="hold" nodeType="withEffect" presetClass="entr" presetID="10" presetSubtype="0">
                                  <p:stCondLst>
                                    <p:cond delay="0"/>
                                  </p:stCondLst>
                                  <p:childTnLst>
                                    <p:set>
                                      <p:cBhvr>
                                        <p:cTn dur="1" fill="hold">
                                          <p:stCondLst>
                                            <p:cond delay="0"/>
                                          </p:stCondLst>
                                        </p:cTn>
                                        <p:tgtEl>
                                          <p:spTgt spid="1125"/>
                                        </p:tgtEl>
                                        <p:attrNameLst>
                                          <p:attrName>style.visibility</p:attrName>
                                        </p:attrNameLst>
                                      </p:cBhvr>
                                      <p:to>
                                        <p:strVal val="visible"/>
                                      </p:to>
                                    </p:set>
                                    <p:animEffect filter="fade" transition="in">
                                      <p:cBhvr>
                                        <p:cTn dur="500"/>
                                        <p:tgtEl>
                                          <p:spTgt spid="1125"/>
                                        </p:tgtEl>
                                      </p:cBhvr>
                                    </p:animEffect>
                                  </p:childTnLst>
                                </p:cTn>
                              </p:par>
                              <p:par>
                                <p:cTn fill="hold" nodeType="withEffect" presetClass="entr" presetID="10" presetSubtype="0">
                                  <p:stCondLst>
                                    <p:cond delay="50"/>
                                  </p:stCondLst>
                                  <p:childTnLst>
                                    <p:set>
                                      <p:cBhvr>
                                        <p:cTn dur="1" fill="hold">
                                          <p:stCondLst>
                                            <p:cond delay="0"/>
                                          </p:stCondLst>
                                        </p:cTn>
                                        <p:tgtEl>
                                          <p:spTgt spid="1131"/>
                                        </p:tgtEl>
                                        <p:attrNameLst>
                                          <p:attrName>style.visibility</p:attrName>
                                        </p:attrNameLst>
                                      </p:cBhvr>
                                      <p:to>
                                        <p:strVal val="visible"/>
                                      </p:to>
                                    </p:set>
                                    <p:animEffect filter="fade" transition="in">
                                      <p:cBhvr>
                                        <p:cTn dur="500"/>
                                        <p:tgtEl>
                                          <p:spTgt spid="1131"/>
                                        </p:tgtEl>
                                      </p:cBhvr>
                                    </p:animEffect>
                                  </p:childTnLst>
                                </p:cTn>
                              </p:par>
                              <p:par>
                                <p:cTn fill="hold" nodeType="withEffect" presetClass="entr" presetID="10" presetSubtype="0">
                                  <p:stCondLst>
                                    <p:cond delay="50"/>
                                  </p:stCondLst>
                                  <p:childTnLst>
                                    <p:set>
                                      <p:cBhvr>
                                        <p:cTn dur="1" fill="hold">
                                          <p:stCondLst>
                                            <p:cond delay="0"/>
                                          </p:stCondLst>
                                        </p:cTn>
                                        <p:tgtEl>
                                          <p:spTgt spid="1132"/>
                                        </p:tgtEl>
                                        <p:attrNameLst>
                                          <p:attrName>style.visibility</p:attrName>
                                        </p:attrNameLst>
                                      </p:cBhvr>
                                      <p:to>
                                        <p:strVal val="visible"/>
                                      </p:to>
                                    </p:set>
                                    <p:animEffect filter="fade" transition="in">
                                      <p:cBhvr>
                                        <p:cTn dur="500"/>
                                        <p:tgtEl>
                                          <p:spTgt spid="1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6"/>
                                        </p:tgtEl>
                                        <p:attrNameLst>
                                          <p:attrName>style.visibility</p:attrName>
                                        </p:attrNameLst>
                                      </p:cBhvr>
                                      <p:to>
                                        <p:strVal val="visible"/>
                                      </p:to>
                                    </p:set>
                                    <p:animEffect filter="fade" transition="in">
                                      <p:cBhvr>
                                        <p:cTn dur="500"/>
                                        <p:tgtEl>
                                          <p:spTgt spid="1126"/>
                                        </p:tgtEl>
                                      </p:cBhvr>
                                    </p:animEffect>
                                  </p:childTnLst>
                                </p:cTn>
                              </p:par>
                              <p:par>
                                <p:cTn fill="hold" nodeType="withEffect" presetClass="entr" presetID="10" presetSubtype="0">
                                  <p:stCondLst>
                                    <p:cond delay="0"/>
                                  </p:stCondLst>
                                  <p:childTnLst>
                                    <p:set>
                                      <p:cBhvr>
                                        <p:cTn dur="1" fill="hold">
                                          <p:stCondLst>
                                            <p:cond delay="0"/>
                                          </p:stCondLst>
                                        </p:cTn>
                                        <p:tgtEl>
                                          <p:spTgt spid="1127"/>
                                        </p:tgtEl>
                                        <p:attrNameLst>
                                          <p:attrName>style.visibility</p:attrName>
                                        </p:attrNameLst>
                                      </p:cBhvr>
                                      <p:to>
                                        <p:strVal val="visible"/>
                                      </p:to>
                                    </p:set>
                                    <p:animEffect filter="fade" transition="in">
                                      <p:cBhvr>
                                        <p:cTn dur="500"/>
                                        <p:tgtEl>
                                          <p:spTgt spid="1127"/>
                                        </p:tgtEl>
                                      </p:cBhvr>
                                    </p:animEffect>
                                  </p:childTnLst>
                                </p:cTn>
                              </p:par>
                              <p:par>
                                <p:cTn fill="hold" nodeType="withEffect" presetClass="entr" presetID="10" presetSubtype="0">
                                  <p:stCondLst>
                                    <p:cond delay="0"/>
                                  </p:stCondLst>
                                  <p:childTnLst>
                                    <p:set>
                                      <p:cBhvr>
                                        <p:cTn dur="1" fill="hold">
                                          <p:stCondLst>
                                            <p:cond delay="0"/>
                                          </p:stCondLst>
                                        </p:cTn>
                                        <p:tgtEl>
                                          <p:spTgt spid="1128"/>
                                        </p:tgtEl>
                                        <p:attrNameLst>
                                          <p:attrName>style.visibility</p:attrName>
                                        </p:attrNameLst>
                                      </p:cBhvr>
                                      <p:to>
                                        <p:strVal val="visible"/>
                                      </p:to>
                                    </p:set>
                                    <p:animEffect filter="fade" transition="in">
                                      <p:cBhvr>
                                        <p:cTn dur="500"/>
                                        <p:tgtEl>
                                          <p:spTgt spid="1128"/>
                                        </p:tgtEl>
                                      </p:cBhvr>
                                    </p:animEffect>
                                  </p:childTnLst>
                                </p:cTn>
                              </p:par>
                              <p:par>
                                <p:cTn fill="hold" nodeType="withEffect" presetClass="entr" presetID="10" presetSubtype="0">
                                  <p:stCondLst>
                                    <p:cond delay="0"/>
                                  </p:stCondLst>
                                  <p:childTnLst>
                                    <p:set>
                                      <p:cBhvr>
                                        <p:cTn dur="1" fill="hold">
                                          <p:stCondLst>
                                            <p:cond delay="0"/>
                                          </p:stCondLst>
                                        </p:cTn>
                                        <p:tgtEl>
                                          <p:spTgt spid="1129"/>
                                        </p:tgtEl>
                                        <p:attrNameLst>
                                          <p:attrName>style.visibility</p:attrName>
                                        </p:attrNameLst>
                                      </p:cBhvr>
                                      <p:to>
                                        <p:strVal val="visible"/>
                                      </p:to>
                                    </p:set>
                                    <p:animEffect filter="fade" transition="in">
                                      <p:cBhvr>
                                        <p:cTn dur="500"/>
                                        <p:tgtEl>
                                          <p:spTgt spid="11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3"/>
                                        </p:tgtEl>
                                        <p:attrNameLst>
                                          <p:attrName>style.visibility</p:attrName>
                                        </p:attrNameLst>
                                      </p:cBhvr>
                                      <p:to>
                                        <p:strVal val="visible"/>
                                      </p:to>
                                    </p:set>
                                    <p:animEffect filter="fade" transition="in">
                                      <p:cBhvr>
                                        <p:cTn dur="500"/>
                                        <p:tgtEl>
                                          <p:spTgt spid="1133"/>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134"/>
                                        </p:tgtEl>
                                        <p:attrNameLst>
                                          <p:attrName>style.visibility</p:attrName>
                                        </p:attrNameLst>
                                      </p:cBhvr>
                                      <p:to>
                                        <p:strVal val="visible"/>
                                      </p:to>
                                    </p:set>
                                    <p:animEffect filter="fade" transition="in">
                                      <p:cBhvr>
                                        <p:cTn dur="500"/>
                                        <p:tgtEl>
                                          <p:spTgt spid="1134"/>
                                        </p:tgtEl>
                                      </p:cBhvr>
                                    </p:animEffect>
                                  </p:childTnLst>
                                </p:cTn>
                              </p:par>
                              <p:par>
                                <p:cTn fill="hold" nodeType="withEffect" presetClass="entr" presetID="10" presetSubtype="0">
                                  <p:stCondLst>
                                    <p:cond delay="0"/>
                                  </p:stCondLst>
                                  <p:childTnLst>
                                    <p:set>
                                      <p:cBhvr>
                                        <p:cTn dur="1" fill="hold">
                                          <p:stCondLst>
                                            <p:cond delay="0"/>
                                          </p:stCondLst>
                                        </p:cTn>
                                        <p:tgtEl>
                                          <p:spTgt spid="1135"/>
                                        </p:tgtEl>
                                        <p:attrNameLst>
                                          <p:attrName>style.visibility</p:attrName>
                                        </p:attrNameLst>
                                      </p:cBhvr>
                                      <p:to>
                                        <p:strVal val="visible"/>
                                      </p:to>
                                    </p:set>
                                    <p:animEffect filter="fade" transition="in">
                                      <p:cBhvr>
                                        <p:cTn dur="500"/>
                                        <p:tgtEl>
                                          <p:spTgt spid="1135"/>
                                        </p:tgtEl>
                                      </p:cBhvr>
                                    </p:animEffect>
                                  </p:childTnLst>
                                </p:cTn>
                              </p:par>
                              <p:par>
                                <p:cTn fill="hold" nodeType="withEffect" presetClass="entr" presetID="10" presetSubtype="0">
                                  <p:stCondLst>
                                    <p:cond delay="0"/>
                                  </p:stCondLst>
                                  <p:childTnLst>
                                    <p:set>
                                      <p:cBhvr>
                                        <p:cTn dur="1" fill="hold">
                                          <p:stCondLst>
                                            <p:cond delay="0"/>
                                          </p:stCondLst>
                                        </p:cTn>
                                        <p:tgtEl>
                                          <p:spTgt spid="1136"/>
                                        </p:tgtEl>
                                        <p:attrNameLst>
                                          <p:attrName>style.visibility</p:attrName>
                                        </p:attrNameLst>
                                      </p:cBhvr>
                                      <p:to>
                                        <p:strVal val="visible"/>
                                      </p:to>
                                    </p:set>
                                    <p:animEffect filter="fade" transition="in">
                                      <p:cBhvr>
                                        <p:cTn dur="500"/>
                                        <p:tgtEl>
                                          <p:spTgt spid="1136"/>
                                        </p:tgtEl>
                                      </p:cBhvr>
                                    </p:animEffect>
                                  </p:childTnLst>
                                </p:cTn>
                              </p:par>
                              <p:par>
                                <p:cTn fill="hold" nodeType="withEffect" presetClass="entr" presetID="10" presetSubtype="0">
                                  <p:stCondLst>
                                    <p:cond delay="0"/>
                                  </p:stCondLst>
                                  <p:childTnLst>
                                    <p:set>
                                      <p:cBhvr>
                                        <p:cTn dur="1" fill="hold">
                                          <p:stCondLst>
                                            <p:cond delay="0"/>
                                          </p:stCondLst>
                                        </p:cTn>
                                        <p:tgtEl>
                                          <p:spTgt spid="1137"/>
                                        </p:tgtEl>
                                        <p:attrNameLst>
                                          <p:attrName>style.visibility</p:attrName>
                                        </p:attrNameLst>
                                      </p:cBhvr>
                                      <p:to>
                                        <p:strVal val="visible"/>
                                      </p:to>
                                    </p:set>
                                    <p:animEffect filter="fade" transition="in">
                                      <p:cBhvr>
                                        <p:cTn dur="500"/>
                                        <p:tgtEl>
                                          <p:spTgt spid="1137"/>
                                        </p:tgtEl>
                                      </p:cBhvr>
                                    </p:animEffect>
                                  </p:childTnLst>
                                </p:cTn>
                              </p:par>
                            </p:childTnLst>
                          </p:cTn>
                        </p:par>
                        <p:par>
                          <p:cTn fill="hold">
                            <p:stCondLst>
                              <p:cond delay="1000"/>
                            </p:stCondLst>
                            <p:childTnLst>
                              <p:par>
                                <p:cTn fill="hold" nodeType="afterEffect" presetClass="entr" presetID="10" presetSubtype="0">
                                  <p:stCondLst>
                                    <p:cond delay="500"/>
                                  </p:stCondLst>
                                  <p:childTnLst>
                                    <p:set>
                                      <p:cBhvr>
                                        <p:cTn dur="1" fill="hold">
                                          <p:stCondLst>
                                            <p:cond delay="0"/>
                                          </p:stCondLst>
                                        </p:cTn>
                                        <p:tgtEl>
                                          <p:spTgt spid="1138"/>
                                        </p:tgtEl>
                                        <p:attrNameLst>
                                          <p:attrName>style.visibility</p:attrName>
                                        </p:attrNameLst>
                                      </p:cBhvr>
                                      <p:to>
                                        <p:strVal val="visible"/>
                                      </p:to>
                                    </p:set>
                                    <p:animEffect filter="fade" transition="in">
                                      <p:cBhvr>
                                        <p:cTn dur="500"/>
                                        <p:tgtEl>
                                          <p:spTgt spid="1138"/>
                                        </p:tgtEl>
                                      </p:cBhvr>
                                    </p:animEffect>
                                  </p:childTnLst>
                                </p:cTn>
                              </p:par>
                              <p:par>
                                <p:cTn fill="hold" nodeType="withEffect" presetClass="entr" presetID="10" presetSubtype="0">
                                  <p:stCondLst>
                                    <p:cond delay="500"/>
                                  </p:stCondLst>
                                  <p:childTnLst>
                                    <p:set>
                                      <p:cBhvr>
                                        <p:cTn dur="1" fill="hold">
                                          <p:stCondLst>
                                            <p:cond delay="0"/>
                                          </p:stCondLst>
                                        </p:cTn>
                                        <p:tgtEl>
                                          <p:spTgt spid="1139"/>
                                        </p:tgtEl>
                                        <p:attrNameLst>
                                          <p:attrName>style.visibility</p:attrName>
                                        </p:attrNameLst>
                                      </p:cBhvr>
                                      <p:to>
                                        <p:strVal val="visible"/>
                                      </p:to>
                                    </p:set>
                                    <p:animEffect filter="fade" transition="in">
                                      <p:cBhvr>
                                        <p:cTn dur="500"/>
                                        <p:tgtEl>
                                          <p:spTgt spid="1139"/>
                                        </p:tgtEl>
                                      </p:cBhvr>
                                    </p:animEffect>
                                  </p:childTnLst>
                                </p:cTn>
                              </p:par>
                              <p:par>
                                <p:cTn fill="hold" nodeType="withEffect" presetClass="entr" presetID="10" presetSubtype="0">
                                  <p:stCondLst>
                                    <p:cond delay="500"/>
                                  </p:stCondLst>
                                  <p:childTnLst>
                                    <p:set>
                                      <p:cBhvr>
                                        <p:cTn dur="1" fill="hold">
                                          <p:stCondLst>
                                            <p:cond delay="0"/>
                                          </p:stCondLst>
                                        </p:cTn>
                                        <p:tgtEl>
                                          <p:spTgt spid="1140"/>
                                        </p:tgtEl>
                                        <p:attrNameLst>
                                          <p:attrName>style.visibility</p:attrName>
                                        </p:attrNameLst>
                                      </p:cBhvr>
                                      <p:to>
                                        <p:strVal val="visible"/>
                                      </p:to>
                                    </p:set>
                                    <p:animEffect filter="fade" transition="in">
                                      <p:cBhvr>
                                        <p:cTn dur="500"/>
                                        <p:tgtEl>
                                          <p:spTgt spid="1140"/>
                                        </p:tgtEl>
                                      </p:cBhvr>
                                    </p:animEffect>
                                  </p:childTnLst>
                                </p:cTn>
                              </p:par>
                              <p:par>
                                <p:cTn fill="hold" nodeType="withEffect" presetClass="entr" presetID="10" presetSubtype="0">
                                  <p:stCondLst>
                                    <p:cond delay="500"/>
                                  </p:stCondLst>
                                  <p:childTnLst>
                                    <p:set>
                                      <p:cBhvr>
                                        <p:cTn dur="1" fill="hold">
                                          <p:stCondLst>
                                            <p:cond delay="0"/>
                                          </p:stCondLst>
                                        </p:cTn>
                                        <p:tgtEl>
                                          <p:spTgt spid="1141"/>
                                        </p:tgtEl>
                                        <p:attrNameLst>
                                          <p:attrName>style.visibility</p:attrName>
                                        </p:attrNameLst>
                                      </p:cBhvr>
                                      <p:to>
                                        <p:strVal val="visible"/>
                                      </p:to>
                                    </p:set>
                                    <p:animEffect filter="fade" transition="in">
                                      <p:cBhvr>
                                        <p:cTn dur="500"/>
                                        <p:tgtEl>
                                          <p:spTgt spid="11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2"/>
                                        </p:tgtEl>
                                        <p:attrNameLst>
                                          <p:attrName>style.visibility</p:attrName>
                                        </p:attrNameLst>
                                      </p:cBhvr>
                                      <p:to>
                                        <p:strVal val="visible"/>
                                      </p:to>
                                    </p:set>
                                    <p:animEffect filter="fade" transition="in">
                                      <p:cBhvr>
                                        <p:cTn dur="500"/>
                                        <p:tgtEl>
                                          <p:spTgt spid="1142"/>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143"/>
                                        </p:tgtEl>
                                        <p:attrNameLst>
                                          <p:attrName>style.visibility</p:attrName>
                                        </p:attrNameLst>
                                      </p:cBhvr>
                                      <p:to>
                                        <p:strVal val="visible"/>
                                      </p:to>
                                    </p:set>
                                    <p:animEffect filter="fade" transition="in">
                                      <p:cBhvr>
                                        <p:cTn dur="500"/>
                                        <p:tgtEl>
                                          <p:spTgt spid="1143"/>
                                        </p:tgtEl>
                                      </p:cBhvr>
                                    </p:animEffect>
                                  </p:childTnLst>
                                </p:cTn>
                              </p:par>
                              <p:par>
                                <p:cTn fill="hold" nodeType="withEffect" presetClass="entr" presetID="10" presetSubtype="0">
                                  <p:stCondLst>
                                    <p:cond delay="0"/>
                                  </p:stCondLst>
                                  <p:childTnLst>
                                    <p:set>
                                      <p:cBhvr>
                                        <p:cTn dur="1" fill="hold">
                                          <p:stCondLst>
                                            <p:cond delay="0"/>
                                          </p:stCondLst>
                                        </p:cTn>
                                        <p:tgtEl>
                                          <p:spTgt spid="1144"/>
                                        </p:tgtEl>
                                        <p:attrNameLst>
                                          <p:attrName>style.visibility</p:attrName>
                                        </p:attrNameLst>
                                      </p:cBhvr>
                                      <p:to>
                                        <p:strVal val="visible"/>
                                      </p:to>
                                    </p:set>
                                    <p:animEffect filter="fade" transition="in">
                                      <p:cBhvr>
                                        <p:cTn dur="500"/>
                                        <p:tgtEl>
                                          <p:spTgt spid="1144"/>
                                        </p:tgtEl>
                                      </p:cBhvr>
                                    </p:animEffect>
                                  </p:childTnLst>
                                </p:cTn>
                              </p:par>
                              <p:par>
                                <p:cTn fill="hold" nodeType="withEffect" presetClass="entr" presetID="10" presetSubtype="0">
                                  <p:stCondLst>
                                    <p:cond delay="0"/>
                                  </p:stCondLst>
                                  <p:childTnLst>
                                    <p:set>
                                      <p:cBhvr>
                                        <p:cTn dur="1" fill="hold">
                                          <p:stCondLst>
                                            <p:cond delay="0"/>
                                          </p:stCondLst>
                                        </p:cTn>
                                        <p:tgtEl>
                                          <p:spTgt spid="1145"/>
                                        </p:tgtEl>
                                        <p:attrNameLst>
                                          <p:attrName>style.visibility</p:attrName>
                                        </p:attrNameLst>
                                      </p:cBhvr>
                                      <p:to>
                                        <p:strVal val="visible"/>
                                      </p:to>
                                    </p:set>
                                    <p:animEffect filter="fade" transition="in">
                                      <p:cBhvr>
                                        <p:cTn dur="500"/>
                                        <p:tgtEl>
                                          <p:spTgt spid="1145"/>
                                        </p:tgtEl>
                                      </p:cBhvr>
                                    </p:animEffect>
                                  </p:childTnLst>
                                </p:cTn>
                              </p:par>
                              <p:par>
                                <p:cTn fill="hold" nodeType="withEffect" presetClass="entr" presetID="10" presetSubtype="0">
                                  <p:stCondLst>
                                    <p:cond delay="0"/>
                                  </p:stCondLst>
                                  <p:childTnLst>
                                    <p:set>
                                      <p:cBhvr>
                                        <p:cTn dur="1" fill="hold">
                                          <p:stCondLst>
                                            <p:cond delay="0"/>
                                          </p:stCondLst>
                                        </p:cTn>
                                        <p:tgtEl>
                                          <p:spTgt spid="1146"/>
                                        </p:tgtEl>
                                        <p:attrNameLst>
                                          <p:attrName>style.visibility</p:attrName>
                                        </p:attrNameLst>
                                      </p:cBhvr>
                                      <p:to>
                                        <p:strVal val="visible"/>
                                      </p:to>
                                    </p:set>
                                    <p:animEffect filter="fade" transition="in">
                                      <p:cBhvr>
                                        <p:cTn dur="500"/>
                                        <p:tgtEl>
                                          <p:spTgt spid="1146"/>
                                        </p:tgtEl>
                                      </p:cBhvr>
                                    </p:animEffect>
                                  </p:childTnLst>
                                </p:cTn>
                              </p:par>
                            </p:childTnLst>
                          </p:cTn>
                        </p:par>
                        <p:par>
                          <p:cTn fill="hold">
                            <p:stCondLst>
                              <p:cond delay="1000"/>
                            </p:stCondLst>
                            <p:childTnLst>
                              <p:par>
                                <p:cTn fill="hold" nodeType="afterEffect" presetClass="entr" presetID="10" presetSubtype="0">
                                  <p:stCondLst>
                                    <p:cond delay="500"/>
                                  </p:stCondLst>
                                  <p:childTnLst>
                                    <p:set>
                                      <p:cBhvr>
                                        <p:cTn dur="1" fill="hold">
                                          <p:stCondLst>
                                            <p:cond delay="0"/>
                                          </p:stCondLst>
                                        </p:cTn>
                                        <p:tgtEl>
                                          <p:spTgt spid="1147"/>
                                        </p:tgtEl>
                                        <p:attrNameLst>
                                          <p:attrName>style.visibility</p:attrName>
                                        </p:attrNameLst>
                                      </p:cBhvr>
                                      <p:to>
                                        <p:strVal val="visible"/>
                                      </p:to>
                                    </p:set>
                                    <p:animEffect filter="fade" transition="in">
                                      <p:cBhvr>
                                        <p:cTn dur="500"/>
                                        <p:tgtEl>
                                          <p:spTgt spid="1147"/>
                                        </p:tgtEl>
                                      </p:cBhvr>
                                    </p:animEffect>
                                  </p:childTnLst>
                                </p:cTn>
                              </p:par>
                              <p:par>
                                <p:cTn fill="hold" nodeType="withEffect" presetClass="entr" presetID="10" presetSubtype="0">
                                  <p:stCondLst>
                                    <p:cond delay="500"/>
                                  </p:stCondLst>
                                  <p:childTnLst>
                                    <p:set>
                                      <p:cBhvr>
                                        <p:cTn dur="1" fill="hold">
                                          <p:stCondLst>
                                            <p:cond delay="0"/>
                                          </p:stCondLst>
                                        </p:cTn>
                                        <p:tgtEl>
                                          <p:spTgt spid="1148"/>
                                        </p:tgtEl>
                                        <p:attrNameLst>
                                          <p:attrName>style.visibility</p:attrName>
                                        </p:attrNameLst>
                                      </p:cBhvr>
                                      <p:to>
                                        <p:strVal val="visible"/>
                                      </p:to>
                                    </p:set>
                                    <p:animEffect filter="fade" transition="in">
                                      <p:cBhvr>
                                        <p:cTn dur="500"/>
                                        <p:tgtEl>
                                          <p:spTgt spid="1148"/>
                                        </p:tgtEl>
                                      </p:cBhvr>
                                    </p:animEffect>
                                  </p:childTnLst>
                                </p:cTn>
                              </p:par>
                              <p:par>
                                <p:cTn fill="hold" nodeType="withEffect" presetClass="entr" presetID="10" presetSubtype="0">
                                  <p:stCondLst>
                                    <p:cond delay="500"/>
                                  </p:stCondLst>
                                  <p:childTnLst>
                                    <p:set>
                                      <p:cBhvr>
                                        <p:cTn dur="1" fill="hold">
                                          <p:stCondLst>
                                            <p:cond delay="0"/>
                                          </p:stCondLst>
                                        </p:cTn>
                                        <p:tgtEl>
                                          <p:spTgt spid="1149"/>
                                        </p:tgtEl>
                                        <p:attrNameLst>
                                          <p:attrName>style.visibility</p:attrName>
                                        </p:attrNameLst>
                                      </p:cBhvr>
                                      <p:to>
                                        <p:strVal val="visible"/>
                                      </p:to>
                                    </p:set>
                                    <p:animEffect filter="fade" transition="in">
                                      <p:cBhvr>
                                        <p:cTn dur="500"/>
                                        <p:tgtEl>
                                          <p:spTgt spid="1149"/>
                                        </p:tgtEl>
                                      </p:cBhvr>
                                    </p:animEffect>
                                  </p:childTnLst>
                                </p:cTn>
                              </p:par>
                              <p:par>
                                <p:cTn fill="hold" nodeType="withEffect" presetClass="entr" presetID="10" presetSubtype="0">
                                  <p:stCondLst>
                                    <p:cond delay="500"/>
                                  </p:stCondLst>
                                  <p:childTnLst>
                                    <p:set>
                                      <p:cBhvr>
                                        <p:cTn dur="1" fill="hold">
                                          <p:stCondLst>
                                            <p:cond delay="0"/>
                                          </p:stCondLst>
                                        </p:cTn>
                                        <p:tgtEl>
                                          <p:spTgt spid="1150"/>
                                        </p:tgtEl>
                                        <p:attrNameLst>
                                          <p:attrName>style.visibility</p:attrName>
                                        </p:attrNameLst>
                                      </p:cBhvr>
                                      <p:to>
                                        <p:strVal val="visible"/>
                                      </p:to>
                                    </p:set>
                                    <p:animEffect filter="fade" transition="in">
                                      <p:cBhvr>
                                        <p:cTn dur="500"/>
                                        <p:tgtEl>
                                          <p:spTgt spid="11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1"/>
                                        </p:tgtEl>
                                        <p:attrNameLst>
                                          <p:attrName>style.visibility</p:attrName>
                                        </p:attrNameLst>
                                      </p:cBhvr>
                                      <p:to>
                                        <p:strVal val="visible"/>
                                      </p:to>
                                    </p:set>
                                    <p:animEffect filter="fade" transition="in">
                                      <p:cBhvr>
                                        <p:cTn dur="500"/>
                                        <p:tgtEl>
                                          <p:spTgt spid="1151"/>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152"/>
                                        </p:tgtEl>
                                        <p:attrNameLst>
                                          <p:attrName>style.visibility</p:attrName>
                                        </p:attrNameLst>
                                      </p:cBhvr>
                                      <p:to>
                                        <p:strVal val="visible"/>
                                      </p:to>
                                    </p:set>
                                    <p:animEffect filter="fade" transition="in">
                                      <p:cBhvr>
                                        <p:cTn dur="500"/>
                                        <p:tgtEl>
                                          <p:spTgt spid="1152"/>
                                        </p:tgtEl>
                                      </p:cBhvr>
                                    </p:animEffect>
                                  </p:childTnLst>
                                </p:cTn>
                              </p:par>
                              <p:par>
                                <p:cTn fill="hold" nodeType="withEffect" presetClass="entr" presetID="10" presetSubtype="0">
                                  <p:stCondLst>
                                    <p:cond delay="0"/>
                                  </p:stCondLst>
                                  <p:childTnLst>
                                    <p:set>
                                      <p:cBhvr>
                                        <p:cTn dur="1" fill="hold">
                                          <p:stCondLst>
                                            <p:cond delay="0"/>
                                          </p:stCondLst>
                                        </p:cTn>
                                        <p:tgtEl>
                                          <p:spTgt spid="1153"/>
                                        </p:tgtEl>
                                        <p:attrNameLst>
                                          <p:attrName>style.visibility</p:attrName>
                                        </p:attrNameLst>
                                      </p:cBhvr>
                                      <p:to>
                                        <p:strVal val="visible"/>
                                      </p:to>
                                    </p:set>
                                    <p:animEffect filter="fade" transition="in">
                                      <p:cBhvr>
                                        <p:cTn dur="500"/>
                                        <p:tgtEl>
                                          <p:spTgt spid="1153"/>
                                        </p:tgtEl>
                                      </p:cBhvr>
                                    </p:animEffect>
                                  </p:childTnLst>
                                </p:cTn>
                              </p:par>
                              <p:par>
                                <p:cTn fill="hold" nodeType="withEffect" presetClass="entr" presetID="10" presetSubtype="0">
                                  <p:stCondLst>
                                    <p:cond delay="0"/>
                                  </p:stCondLst>
                                  <p:childTnLst>
                                    <p:set>
                                      <p:cBhvr>
                                        <p:cTn dur="1" fill="hold">
                                          <p:stCondLst>
                                            <p:cond delay="0"/>
                                          </p:stCondLst>
                                        </p:cTn>
                                        <p:tgtEl>
                                          <p:spTgt spid="1154"/>
                                        </p:tgtEl>
                                        <p:attrNameLst>
                                          <p:attrName>style.visibility</p:attrName>
                                        </p:attrNameLst>
                                      </p:cBhvr>
                                      <p:to>
                                        <p:strVal val="visible"/>
                                      </p:to>
                                    </p:set>
                                    <p:animEffect filter="fade" transition="in">
                                      <p:cBhvr>
                                        <p:cTn dur="500"/>
                                        <p:tgtEl>
                                          <p:spTgt spid="1154"/>
                                        </p:tgtEl>
                                      </p:cBhvr>
                                    </p:animEffect>
                                  </p:childTnLst>
                                </p:cTn>
                              </p:par>
                              <p:par>
                                <p:cTn fill="hold" nodeType="withEffect" presetClass="entr" presetID="10" presetSubtype="0">
                                  <p:stCondLst>
                                    <p:cond delay="0"/>
                                  </p:stCondLst>
                                  <p:childTnLst>
                                    <p:set>
                                      <p:cBhvr>
                                        <p:cTn dur="1" fill="hold">
                                          <p:stCondLst>
                                            <p:cond delay="0"/>
                                          </p:stCondLst>
                                        </p:cTn>
                                        <p:tgtEl>
                                          <p:spTgt spid="1155"/>
                                        </p:tgtEl>
                                        <p:attrNameLst>
                                          <p:attrName>style.visibility</p:attrName>
                                        </p:attrNameLst>
                                      </p:cBhvr>
                                      <p:to>
                                        <p:strVal val="visible"/>
                                      </p:to>
                                    </p:set>
                                    <p:animEffect filter="fade" transition="in">
                                      <p:cBhvr>
                                        <p:cTn dur="500"/>
                                        <p:tgtEl>
                                          <p:spTgt spid="1155"/>
                                        </p:tgtEl>
                                      </p:cBhvr>
                                    </p:animEffect>
                                  </p:childTnLst>
                                </p:cTn>
                              </p:par>
                            </p:childTnLst>
                          </p:cTn>
                        </p:par>
                        <p:par>
                          <p:cTn fill="hold">
                            <p:stCondLst>
                              <p:cond delay="1000"/>
                            </p:stCondLst>
                            <p:childTnLst>
                              <p:par>
                                <p:cTn fill="hold" nodeType="afterEffect" presetClass="entr" presetID="10" presetSubtype="0">
                                  <p:stCondLst>
                                    <p:cond delay="500"/>
                                  </p:stCondLst>
                                  <p:childTnLst>
                                    <p:set>
                                      <p:cBhvr>
                                        <p:cTn dur="1" fill="hold">
                                          <p:stCondLst>
                                            <p:cond delay="0"/>
                                          </p:stCondLst>
                                        </p:cTn>
                                        <p:tgtEl>
                                          <p:spTgt spid="1156"/>
                                        </p:tgtEl>
                                        <p:attrNameLst>
                                          <p:attrName>style.visibility</p:attrName>
                                        </p:attrNameLst>
                                      </p:cBhvr>
                                      <p:to>
                                        <p:strVal val="visible"/>
                                      </p:to>
                                    </p:set>
                                    <p:animEffect filter="fade" transition="in">
                                      <p:cBhvr>
                                        <p:cTn dur="500"/>
                                        <p:tgtEl>
                                          <p:spTgt spid="1156"/>
                                        </p:tgtEl>
                                      </p:cBhvr>
                                    </p:animEffect>
                                  </p:childTnLst>
                                </p:cTn>
                              </p:par>
                              <p:par>
                                <p:cTn fill="hold" nodeType="withEffect" presetClass="entr" presetID="10" presetSubtype="0">
                                  <p:stCondLst>
                                    <p:cond delay="500"/>
                                  </p:stCondLst>
                                  <p:childTnLst>
                                    <p:set>
                                      <p:cBhvr>
                                        <p:cTn dur="1" fill="hold">
                                          <p:stCondLst>
                                            <p:cond delay="0"/>
                                          </p:stCondLst>
                                        </p:cTn>
                                        <p:tgtEl>
                                          <p:spTgt spid="1157"/>
                                        </p:tgtEl>
                                        <p:attrNameLst>
                                          <p:attrName>style.visibility</p:attrName>
                                        </p:attrNameLst>
                                      </p:cBhvr>
                                      <p:to>
                                        <p:strVal val="visible"/>
                                      </p:to>
                                    </p:set>
                                    <p:animEffect filter="fade" transition="in">
                                      <p:cBhvr>
                                        <p:cTn dur="500"/>
                                        <p:tgtEl>
                                          <p:spTgt spid="1157"/>
                                        </p:tgtEl>
                                      </p:cBhvr>
                                    </p:animEffect>
                                  </p:childTnLst>
                                </p:cTn>
                              </p:par>
                              <p:par>
                                <p:cTn fill="hold" nodeType="withEffect" presetClass="entr" presetID="10" presetSubtype="0">
                                  <p:stCondLst>
                                    <p:cond delay="500"/>
                                  </p:stCondLst>
                                  <p:childTnLst>
                                    <p:set>
                                      <p:cBhvr>
                                        <p:cTn dur="1" fill="hold">
                                          <p:stCondLst>
                                            <p:cond delay="0"/>
                                          </p:stCondLst>
                                        </p:cTn>
                                        <p:tgtEl>
                                          <p:spTgt spid="1158"/>
                                        </p:tgtEl>
                                        <p:attrNameLst>
                                          <p:attrName>style.visibility</p:attrName>
                                        </p:attrNameLst>
                                      </p:cBhvr>
                                      <p:to>
                                        <p:strVal val="visible"/>
                                      </p:to>
                                    </p:set>
                                    <p:animEffect filter="fade" transition="in">
                                      <p:cBhvr>
                                        <p:cTn dur="500"/>
                                        <p:tgtEl>
                                          <p:spTgt spid="1158"/>
                                        </p:tgtEl>
                                      </p:cBhvr>
                                    </p:animEffect>
                                  </p:childTnLst>
                                </p:cTn>
                              </p:par>
                              <p:par>
                                <p:cTn fill="hold" nodeType="withEffect" presetClass="entr" presetID="10" presetSubtype="0">
                                  <p:stCondLst>
                                    <p:cond delay="500"/>
                                  </p:stCondLst>
                                  <p:childTnLst>
                                    <p:set>
                                      <p:cBhvr>
                                        <p:cTn dur="1" fill="hold">
                                          <p:stCondLst>
                                            <p:cond delay="0"/>
                                          </p:stCondLst>
                                        </p:cTn>
                                        <p:tgtEl>
                                          <p:spTgt spid="1159"/>
                                        </p:tgtEl>
                                        <p:attrNameLst>
                                          <p:attrName>style.visibility</p:attrName>
                                        </p:attrNameLst>
                                      </p:cBhvr>
                                      <p:to>
                                        <p:strVal val="visible"/>
                                      </p:to>
                                    </p:set>
                                    <p:animEffect filter="fade" transition="in">
                                      <p:cBhvr>
                                        <p:cTn dur="500"/>
                                        <p:tgtEl>
                                          <p:spTgt spid="11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66"/>
          <p:cNvSpPr txBox="1"/>
          <p:nvPr/>
        </p:nvSpPr>
        <p:spPr>
          <a:xfrm>
            <a:off x="454265" y="3724416"/>
            <a:ext cx="5512808"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a:t>
            </a:r>
            <a:r>
              <a:rPr b="1" i="0" lang="en-US" sz="1800" u="none" cap="none" strike="noStrike">
                <a:solidFill>
                  <a:srgbClr val="8E4000"/>
                </a:solidFill>
                <a:latin typeface="Consolas"/>
                <a:ea typeface="Consolas"/>
                <a:cs typeface="Consolas"/>
                <a:sym typeface="Consolas"/>
              </a:rPr>
              <a:t>gang</a:t>
            </a:r>
            <a:r>
              <a:rPr b="0" i="0" lang="en-US" sz="1800" u="none" cap="none" strike="noStrike">
                <a:solidFill>
                  <a:srgbClr val="8E4000"/>
                </a:solidFill>
                <a:latin typeface="Consolas"/>
                <a:ea typeface="Consolas"/>
                <a:cs typeface="Consolas"/>
                <a:sym typeface="Consolas"/>
              </a:rPr>
              <a:t> </a:t>
            </a:r>
            <a:r>
              <a:rPr b="1" i="0" lang="en-US" sz="1800" u="none" cap="none" strike="noStrike">
                <a:solidFill>
                  <a:srgbClr val="8E4000"/>
                </a:solidFill>
                <a:latin typeface="Consolas"/>
                <a:ea typeface="Consolas"/>
                <a:cs typeface="Consolas"/>
                <a:sym typeface="Consolas"/>
              </a:rPr>
              <a:t>worker(2)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a:t>
            </a:r>
            <a:r>
              <a:rPr b="1" i="0" lang="en-US" sz="18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8</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1165" name="Google Shape;1165;p66"/>
          <p:cNvSpPr/>
          <p:nvPr/>
        </p:nvSpPr>
        <p:spPr>
          <a:xfrm>
            <a:off x="798594" y="940368"/>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66" name="Google Shape;1166;p66"/>
          <p:cNvSpPr/>
          <p:nvPr/>
        </p:nvSpPr>
        <p:spPr>
          <a:xfrm>
            <a:off x="2363605"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67" name="Google Shape;1167;p66"/>
          <p:cNvSpPr/>
          <p:nvPr/>
        </p:nvSpPr>
        <p:spPr>
          <a:xfrm>
            <a:off x="2733902"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68" name="Google Shape;1168;p66"/>
          <p:cNvSpPr/>
          <p:nvPr/>
        </p:nvSpPr>
        <p:spPr>
          <a:xfrm>
            <a:off x="3104199"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69" name="Google Shape;1169;p66"/>
          <p:cNvSpPr/>
          <p:nvPr/>
        </p:nvSpPr>
        <p:spPr>
          <a:xfrm>
            <a:off x="3474496"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70" name="Google Shape;1170;p66"/>
          <p:cNvSpPr/>
          <p:nvPr/>
        </p:nvSpPr>
        <p:spPr>
          <a:xfrm>
            <a:off x="4106731" y="1560858"/>
            <a:ext cx="212484" cy="408428"/>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71" name="Google Shape;1171;p66"/>
          <p:cNvSpPr txBox="1"/>
          <p:nvPr/>
        </p:nvSpPr>
        <p:spPr>
          <a:xfrm>
            <a:off x="4193644" y="1599954"/>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Workers</a:t>
            </a:r>
            <a:endParaRPr/>
          </a:p>
        </p:txBody>
      </p:sp>
      <p:sp>
        <p:nvSpPr>
          <p:cNvPr id="1172" name="Google Shape;1172;p66"/>
          <p:cNvSpPr txBox="1"/>
          <p:nvPr/>
        </p:nvSpPr>
        <p:spPr>
          <a:xfrm>
            <a:off x="2289991" y="2196048"/>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173" name="Google Shape;1173;p66"/>
          <p:cNvGrpSpPr/>
          <p:nvPr/>
        </p:nvGrpSpPr>
        <p:grpSpPr>
          <a:xfrm>
            <a:off x="1685165" y="1050558"/>
            <a:ext cx="2824680" cy="400110"/>
            <a:chOff x="1277488" y="1499022"/>
            <a:chExt cx="2824680" cy="400110"/>
          </a:xfrm>
        </p:grpSpPr>
        <p:sp>
          <p:nvSpPr>
            <p:cNvPr id="1174" name="Google Shape;1174;p66"/>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175" name="Google Shape;1175;p66"/>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176" name="Google Shape;1176;p66"/>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1177" name="Google Shape;1177;p66"/>
          <p:cNvSpPr/>
          <p:nvPr/>
        </p:nvSpPr>
        <p:spPr>
          <a:xfrm>
            <a:off x="2363605"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78" name="Google Shape;1178;p66"/>
          <p:cNvSpPr/>
          <p:nvPr/>
        </p:nvSpPr>
        <p:spPr>
          <a:xfrm>
            <a:off x="2733902"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79" name="Google Shape;1179;p66"/>
          <p:cNvSpPr/>
          <p:nvPr/>
        </p:nvSpPr>
        <p:spPr>
          <a:xfrm>
            <a:off x="3104199"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80" name="Google Shape;1180;p66"/>
          <p:cNvSpPr/>
          <p:nvPr/>
        </p:nvSpPr>
        <p:spPr>
          <a:xfrm>
            <a:off x="3474496"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81" name="Google Shape;1181;p66"/>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182" name="Google Shape;1182;p66"/>
          <p:cNvSpPr txBox="1"/>
          <p:nvPr/>
        </p:nvSpPr>
        <p:spPr>
          <a:xfrm>
            <a:off x="6841458" y="2565380"/>
            <a:ext cx="3759776" cy="202157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For our last trivial example, let’s increase the </a:t>
            </a:r>
            <a:r>
              <a:rPr b="1" i="0" lang="en-US" sz="2000" u="none" cap="none" strike="noStrike">
                <a:solidFill>
                  <a:srgbClr val="0C4E9B"/>
                </a:solidFill>
                <a:latin typeface="Arial"/>
                <a:ea typeface="Arial"/>
                <a:cs typeface="Arial"/>
                <a:sym typeface="Arial"/>
              </a:rPr>
              <a:t>number of workers to 2</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There are now </a:t>
            </a:r>
            <a:r>
              <a:rPr b="1" i="0" lang="en-US" sz="2000" u="none" cap="none" strike="noStrike">
                <a:solidFill>
                  <a:srgbClr val="0C4E9B"/>
                </a:solidFill>
                <a:latin typeface="Arial"/>
                <a:ea typeface="Arial"/>
                <a:cs typeface="Arial"/>
                <a:sym typeface="Arial"/>
              </a:rPr>
              <a:t>two vectors per gang</a:t>
            </a:r>
            <a:r>
              <a:rPr b="0" i="0" lang="en-US" sz="2000" u="none" cap="none" strike="noStrike">
                <a:solidFill>
                  <a:schemeClr val="dk2"/>
                </a:solidFill>
                <a:latin typeface="Arial"/>
                <a:ea typeface="Arial"/>
                <a:cs typeface="Arial"/>
                <a:sym typeface="Arial"/>
              </a:rPr>
              <a:t>, and each </a:t>
            </a:r>
            <a:r>
              <a:rPr b="1" i="0" lang="en-US" sz="2000" u="none" cap="none" strike="noStrike">
                <a:solidFill>
                  <a:srgbClr val="0C4E9B"/>
                </a:solidFill>
                <a:latin typeface="Arial"/>
                <a:ea typeface="Arial"/>
                <a:cs typeface="Arial"/>
                <a:sym typeface="Arial"/>
              </a:rPr>
              <a:t>vector is of length 4</a:t>
            </a:r>
            <a:endParaRPr/>
          </a:p>
        </p:txBody>
      </p:sp>
      <p:sp>
        <p:nvSpPr>
          <p:cNvPr id="1183" name="Google Shape;1183;p66"/>
          <p:cNvSpPr/>
          <p:nvPr/>
        </p:nvSpPr>
        <p:spPr>
          <a:xfrm>
            <a:off x="4234291" y="3772283"/>
            <a:ext cx="1209675"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84" name="Google Shape;1184;p66"/>
          <p:cNvSpPr/>
          <p:nvPr/>
        </p:nvSpPr>
        <p:spPr>
          <a:xfrm>
            <a:off x="2850608" y="4268001"/>
            <a:ext cx="1209675"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2">
                                            <p:txEl>
                                              <p:pRg end="0" st="0"/>
                                            </p:txEl>
                                          </p:spTgt>
                                        </p:tgtEl>
                                        <p:attrNameLst>
                                          <p:attrName>style.visibility</p:attrName>
                                        </p:attrNameLst>
                                      </p:cBhvr>
                                      <p:to>
                                        <p:strVal val="visible"/>
                                      </p:to>
                                    </p:set>
                                    <p:animEffect filter="fade" transition="in">
                                      <p:cBhvr>
                                        <p:cTn dur="500"/>
                                        <p:tgtEl>
                                          <p:spTgt spid="118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2">
                                            <p:txEl>
                                              <p:pRg end="1" st="1"/>
                                            </p:txEl>
                                          </p:spTgt>
                                        </p:tgtEl>
                                        <p:attrNameLst>
                                          <p:attrName>style.visibility</p:attrName>
                                        </p:attrNameLst>
                                      </p:cBhvr>
                                      <p:to>
                                        <p:strVal val="visible"/>
                                      </p:to>
                                    </p:set>
                                    <p:animEffect filter="fade" transition="in">
                                      <p:cBhvr>
                                        <p:cTn dur="500"/>
                                        <p:tgtEl>
                                          <p:spTgt spid="1182">
                                            <p:txEl>
                                              <p:pRg end="1" st="1"/>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183"/>
                                        </p:tgtEl>
                                        <p:attrNameLst>
                                          <p:attrName>style.visibility</p:attrName>
                                        </p:attrNameLst>
                                      </p:cBhvr>
                                      <p:to>
                                        <p:strVal val="visible"/>
                                      </p:to>
                                    </p:set>
                                    <p:animEffect filter="fade" transition="in">
                                      <p:cBhvr>
                                        <p:cTn dur="500"/>
                                        <p:tgtEl>
                                          <p:spTgt spid="118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184"/>
                                        </p:tgtEl>
                                        <p:attrNameLst>
                                          <p:attrName>style.visibility</p:attrName>
                                        </p:attrNameLst>
                                      </p:cBhvr>
                                      <p:to>
                                        <p:strVal val="visible"/>
                                      </p:to>
                                    </p:set>
                                    <p:animEffect filter="fade" transition="in">
                                      <p:cBhvr>
                                        <p:cTn dur="500"/>
                                        <p:tgtEl>
                                          <p:spTgt spid="11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AUTO CLAUSE</a:t>
            </a:r>
            <a:endParaRPr/>
          </a:p>
        </p:txBody>
      </p:sp>
      <p:sp>
        <p:nvSpPr>
          <p:cNvPr id="91" name="Google Shape;91;p13"/>
          <p:cNvSpPr txBox="1"/>
          <p:nvPr>
            <p:ph idx="1" type="body"/>
          </p:nvPr>
        </p:nvSpPr>
        <p:spPr>
          <a:xfrm>
            <a:off x="436740" y="2103035"/>
            <a:ext cx="489116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FF0000"/>
                </a:solidFill>
                <a:latin typeface="Arial"/>
                <a:ea typeface="Arial"/>
                <a:cs typeface="Arial"/>
                <a:sym typeface="Arial"/>
              </a:rPr>
              <a:t>auto</a:t>
            </a:r>
            <a:r>
              <a:rPr b="0" i="0" lang="en-US" sz="2000" u="none" cap="none" strike="noStrike">
                <a:solidFill>
                  <a:schemeClr val="dk2"/>
                </a:solidFill>
                <a:latin typeface="Arial"/>
                <a:ea typeface="Arial"/>
                <a:cs typeface="Arial"/>
                <a:sym typeface="Arial"/>
              </a:rPr>
              <a:t> clause tells the compiler to decide whether or not the loop is parallelizable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auto clause can be very useful when you are unsure of whether or not a loop is safe to parallelize</a:t>
            </a:r>
            <a:endParaRPr/>
          </a:p>
        </p:txBody>
      </p:sp>
      <p:sp>
        <p:nvSpPr>
          <p:cNvPr id="92" name="Google Shape;92;p13"/>
          <p:cNvSpPr txBox="1"/>
          <p:nvPr/>
        </p:nvSpPr>
        <p:spPr>
          <a:xfrm>
            <a:off x="5590478" y="2416686"/>
            <a:ext cx="4805267" cy="13388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 </a:t>
            </a:r>
            <a:r>
              <a:rPr b="1" i="0" lang="en-US" sz="1800" u="none" cap="none" strike="noStrike">
                <a:solidFill>
                  <a:srgbClr val="8E4000"/>
                </a:solidFill>
                <a:latin typeface="Consolas"/>
                <a:ea typeface="Consolas"/>
                <a:cs typeface="Consolas"/>
                <a:sym typeface="Consolas"/>
              </a:rPr>
              <a:t>auto</a:t>
            </a:r>
            <a:endParaRPr b="1" i="0" sz="1800" u="none" cap="none" strike="noStrike">
              <a:solidFill>
                <a:srgbClr val="3051FF"/>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size;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k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k &lt; size; k</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a[i][k] * b[k][j];</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88" name="Shape 1188"/>
        <p:cNvGrpSpPr/>
        <p:nvPr/>
      </p:nvGrpSpPr>
      <p:grpSpPr>
        <a:xfrm>
          <a:off x="0" y="0"/>
          <a:ext cx="0" cy="0"/>
          <a:chOff x="0" y="0"/>
          <a:chExt cx="0" cy="0"/>
        </a:xfrm>
      </p:grpSpPr>
      <p:sp>
        <p:nvSpPr>
          <p:cNvPr id="1189" name="Google Shape;1189;p67"/>
          <p:cNvSpPr txBox="1"/>
          <p:nvPr/>
        </p:nvSpPr>
        <p:spPr>
          <a:xfrm>
            <a:off x="454265" y="3599767"/>
            <a:ext cx="5512808" cy="2086725"/>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a:t>
            </a:r>
            <a:r>
              <a:rPr b="1" i="0" lang="en-US" sz="1800" u="none" cap="none" strike="noStrike">
                <a:solidFill>
                  <a:srgbClr val="8E4000"/>
                </a:solidFill>
                <a:latin typeface="Consolas"/>
                <a:ea typeface="Consolas"/>
                <a:cs typeface="Consolas"/>
                <a:sym typeface="Consolas"/>
              </a:rPr>
              <a:t>gang</a:t>
            </a:r>
            <a:r>
              <a:rPr b="0" i="0" lang="en-US" sz="1800" u="none" cap="none" strike="noStrike">
                <a:solidFill>
                  <a:srgbClr val="8E4000"/>
                </a:solidFill>
                <a:latin typeface="Consolas"/>
                <a:ea typeface="Consolas"/>
                <a:cs typeface="Consolas"/>
                <a:sym typeface="Consolas"/>
              </a:rPr>
              <a:t> </a:t>
            </a:r>
            <a:r>
              <a:rPr b="1" i="0" lang="en-US" sz="1800" u="none" cap="none" strike="noStrike">
                <a:solidFill>
                  <a:srgbClr val="8E4000"/>
                </a:solidFill>
                <a:latin typeface="Consolas"/>
                <a:ea typeface="Consolas"/>
                <a:cs typeface="Consolas"/>
                <a:sym typeface="Consolas"/>
              </a:rPr>
              <a:t>worker(2)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a:t>
            </a:r>
            <a:r>
              <a:rPr b="1" i="0" lang="en-US" sz="18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1190" name="Google Shape;1190;p67"/>
          <p:cNvSpPr/>
          <p:nvPr/>
        </p:nvSpPr>
        <p:spPr>
          <a:xfrm>
            <a:off x="798594" y="940368"/>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91" name="Google Shape;1191;p67"/>
          <p:cNvSpPr/>
          <p:nvPr/>
        </p:nvSpPr>
        <p:spPr>
          <a:xfrm>
            <a:off x="2363605"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92" name="Google Shape;1192;p67"/>
          <p:cNvSpPr/>
          <p:nvPr/>
        </p:nvSpPr>
        <p:spPr>
          <a:xfrm>
            <a:off x="2733902"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93" name="Google Shape;1193;p67"/>
          <p:cNvSpPr/>
          <p:nvPr/>
        </p:nvSpPr>
        <p:spPr>
          <a:xfrm>
            <a:off x="3104199"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94" name="Google Shape;1194;p67"/>
          <p:cNvSpPr/>
          <p:nvPr/>
        </p:nvSpPr>
        <p:spPr>
          <a:xfrm>
            <a:off x="3474496"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95" name="Google Shape;1195;p67"/>
          <p:cNvSpPr/>
          <p:nvPr/>
        </p:nvSpPr>
        <p:spPr>
          <a:xfrm>
            <a:off x="4106731" y="1560858"/>
            <a:ext cx="212484" cy="408428"/>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196" name="Google Shape;1196;p67"/>
          <p:cNvSpPr txBox="1"/>
          <p:nvPr/>
        </p:nvSpPr>
        <p:spPr>
          <a:xfrm>
            <a:off x="4193644" y="1599954"/>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Workers</a:t>
            </a:r>
            <a:endParaRPr/>
          </a:p>
        </p:txBody>
      </p:sp>
      <p:sp>
        <p:nvSpPr>
          <p:cNvPr id="1197" name="Google Shape;1197;p67"/>
          <p:cNvSpPr txBox="1"/>
          <p:nvPr/>
        </p:nvSpPr>
        <p:spPr>
          <a:xfrm>
            <a:off x="2289991" y="2196048"/>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198" name="Google Shape;1198;p67"/>
          <p:cNvGrpSpPr/>
          <p:nvPr/>
        </p:nvGrpSpPr>
        <p:grpSpPr>
          <a:xfrm>
            <a:off x="1685165" y="1050558"/>
            <a:ext cx="2824680" cy="400110"/>
            <a:chOff x="1277488" y="1499022"/>
            <a:chExt cx="2824680" cy="400110"/>
          </a:xfrm>
        </p:grpSpPr>
        <p:sp>
          <p:nvSpPr>
            <p:cNvPr id="1199" name="Google Shape;1199;p67"/>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200" name="Google Shape;1200;p67"/>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201" name="Google Shape;1201;p67"/>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1202" name="Google Shape;1202;p67"/>
          <p:cNvSpPr/>
          <p:nvPr/>
        </p:nvSpPr>
        <p:spPr>
          <a:xfrm>
            <a:off x="2363605"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203" name="Google Shape;1203;p67"/>
          <p:cNvSpPr/>
          <p:nvPr/>
        </p:nvSpPr>
        <p:spPr>
          <a:xfrm>
            <a:off x="2733902"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04" name="Google Shape;1204;p67"/>
          <p:cNvSpPr/>
          <p:nvPr/>
        </p:nvSpPr>
        <p:spPr>
          <a:xfrm>
            <a:off x="3104199"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05" name="Google Shape;1205;p67"/>
          <p:cNvSpPr/>
          <p:nvPr/>
        </p:nvSpPr>
        <p:spPr>
          <a:xfrm>
            <a:off x="3474496"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06" name="Google Shape;1206;p67"/>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207" name="Google Shape;1207;p67"/>
          <p:cNvSpPr txBox="1"/>
          <p:nvPr/>
        </p:nvSpPr>
        <p:spPr>
          <a:xfrm>
            <a:off x="6841458" y="2565380"/>
            <a:ext cx="3759776" cy="202157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For our last trivial example, let’s increase the </a:t>
            </a:r>
            <a:r>
              <a:rPr b="1" i="0" lang="en-US" sz="2000" u="none" cap="none" strike="noStrike">
                <a:solidFill>
                  <a:srgbClr val="0C4E9B"/>
                </a:solidFill>
                <a:latin typeface="Arial"/>
                <a:ea typeface="Arial"/>
                <a:cs typeface="Arial"/>
                <a:sym typeface="Arial"/>
              </a:rPr>
              <a:t>number of workers to 2</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There are now </a:t>
            </a:r>
            <a:r>
              <a:rPr b="1" i="0" lang="en-US" sz="2000" u="none" cap="none" strike="noStrike">
                <a:solidFill>
                  <a:srgbClr val="0C4E9B"/>
                </a:solidFill>
                <a:latin typeface="Arial"/>
                <a:ea typeface="Arial"/>
                <a:cs typeface="Arial"/>
                <a:sym typeface="Arial"/>
              </a:rPr>
              <a:t>two vectors per gang</a:t>
            </a:r>
            <a:r>
              <a:rPr b="0" i="0" lang="en-US" sz="2000" u="none" cap="none" strike="noStrike">
                <a:solidFill>
                  <a:schemeClr val="dk2"/>
                </a:solidFill>
                <a:latin typeface="Arial"/>
                <a:ea typeface="Arial"/>
                <a:cs typeface="Arial"/>
                <a:sym typeface="Arial"/>
              </a:rPr>
              <a:t>, and each </a:t>
            </a:r>
            <a:r>
              <a:rPr b="1" i="0" lang="en-US" sz="2000" u="none" cap="none" strike="noStrike">
                <a:solidFill>
                  <a:srgbClr val="0C4E9B"/>
                </a:solidFill>
                <a:latin typeface="Arial"/>
                <a:ea typeface="Arial"/>
                <a:cs typeface="Arial"/>
                <a:sym typeface="Arial"/>
              </a:rPr>
              <a:t>vector is of length 4</a:t>
            </a:r>
            <a:endParaRPr/>
          </a:p>
        </p:txBody>
      </p:sp>
      <p:sp>
        <p:nvSpPr>
          <p:cNvPr id="1208" name="Google Shape;1208;p67"/>
          <p:cNvSpPr/>
          <p:nvPr/>
        </p:nvSpPr>
        <p:spPr>
          <a:xfrm>
            <a:off x="3481891" y="3660683"/>
            <a:ext cx="1209675"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09" name="Google Shape;1209;p67"/>
          <p:cNvSpPr/>
          <p:nvPr/>
        </p:nvSpPr>
        <p:spPr>
          <a:xfrm>
            <a:off x="2094608" y="4138401"/>
            <a:ext cx="1209675"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0" st="0"/>
                                            </p:txEl>
                                          </p:spTgt>
                                        </p:tgtEl>
                                        <p:attrNameLst>
                                          <p:attrName>style.visibility</p:attrName>
                                        </p:attrNameLst>
                                      </p:cBhvr>
                                      <p:to>
                                        <p:strVal val="visible"/>
                                      </p:to>
                                    </p:set>
                                    <p:animEffect filter="fade" transition="in">
                                      <p:cBhvr>
                                        <p:cTn dur="500"/>
                                        <p:tgtEl>
                                          <p:spTgt spid="12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1" st="1"/>
                                            </p:txEl>
                                          </p:spTgt>
                                        </p:tgtEl>
                                        <p:attrNameLst>
                                          <p:attrName>style.visibility</p:attrName>
                                        </p:attrNameLst>
                                      </p:cBhvr>
                                      <p:to>
                                        <p:strVal val="visible"/>
                                      </p:to>
                                    </p:set>
                                    <p:animEffect filter="fade" transition="in">
                                      <p:cBhvr>
                                        <p:cTn dur="500"/>
                                        <p:tgtEl>
                                          <p:spTgt spid="1207">
                                            <p:txEl>
                                              <p:pRg end="1" st="1"/>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208"/>
                                        </p:tgtEl>
                                        <p:attrNameLst>
                                          <p:attrName>style.visibility</p:attrName>
                                        </p:attrNameLst>
                                      </p:cBhvr>
                                      <p:to>
                                        <p:strVal val="visible"/>
                                      </p:to>
                                    </p:set>
                                    <p:animEffect filter="fade" transition="in">
                                      <p:cBhvr>
                                        <p:cTn dur="500"/>
                                        <p:tgtEl>
                                          <p:spTgt spid="120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09"/>
                                        </p:tgtEl>
                                        <p:attrNameLst>
                                          <p:attrName>style.visibility</p:attrName>
                                        </p:attrNameLst>
                                      </p:cBhvr>
                                      <p:to>
                                        <p:strVal val="visible"/>
                                      </p:to>
                                    </p:set>
                                    <p:animEffect filter="fade" transition="in">
                                      <p:cBhvr>
                                        <p:cTn dur="500"/>
                                        <p:tgtEl>
                                          <p:spTgt spid="1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4" name="Shape 1214"/>
        <p:cNvGrpSpPr/>
        <p:nvPr/>
      </p:nvGrpSpPr>
      <p:grpSpPr>
        <a:xfrm>
          <a:off x="0" y="0"/>
          <a:ext cx="0" cy="0"/>
          <a:chOff x="0" y="0"/>
          <a:chExt cx="0" cy="0"/>
        </a:xfrm>
      </p:grpSpPr>
      <p:sp>
        <p:nvSpPr>
          <p:cNvPr id="1215" name="Google Shape;1215;p68"/>
          <p:cNvSpPr/>
          <p:nvPr/>
        </p:nvSpPr>
        <p:spPr>
          <a:xfrm>
            <a:off x="2294285"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1216" name="Google Shape;1216;p68"/>
          <p:cNvSpPr/>
          <p:nvPr/>
        </p:nvSpPr>
        <p:spPr>
          <a:xfrm>
            <a:off x="2965617"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1217" name="Google Shape;1217;p68"/>
          <p:cNvSpPr/>
          <p:nvPr/>
        </p:nvSpPr>
        <p:spPr>
          <a:xfrm>
            <a:off x="3636949"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1218" name="Google Shape;1218;p68"/>
          <p:cNvSpPr/>
          <p:nvPr/>
        </p:nvSpPr>
        <p:spPr>
          <a:xfrm>
            <a:off x="4308281"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1219" name="Google Shape;1219;p68"/>
          <p:cNvSpPr/>
          <p:nvPr/>
        </p:nvSpPr>
        <p:spPr>
          <a:xfrm>
            <a:off x="4979613"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(0,4)</a:t>
            </a:r>
            <a:endParaRPr/>
          </a:p>
        </p:txBody>
      </p:sp>
      <p:sp>
        <p:nvSpPr>
          <p:cNvPr id="1220" name="Google Shape;1220;p68"/>
          <p:cNvSpPr/>
          <p:nvPr/>
        </p:nvSpPr>
        <p:spPr>
          <a:xfrm>
            <a:off x="5650945"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(0,5)</a:t>
            </a:r>
            <a:endParaRPr/>
          </a:p>
        </p:txBody>
      </p:sp>
      <p:sp>
        <p:nvSpPr>
          <p:cNvPr id="1221" name="Google Shape;1221;p68"/>
          <p:cNvSpPr/>
          <p:nvPr/>
        </p:nvSpPr>
        <p:spPr>
          <a:xfrm>
            <a:off x="6322277"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(0,6)</a:t>
            </a:r>
            <a:endParaRPr/>
          </a:p>
        </p:txBody>
      </p:sp>
      <p:sp>
        <p:nvSpPr>
          <p:cNvPr id="1222" name="Google Shape;1222;p68"/>
          <p:cNvSpPr/>
          <p:nvPr/>
        </p:nvSpPr>
        <p:spPr>
          <a:xfrm>
            <a:off x="6993609"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(0,7)</a:t>
            </a:r>
            <a:endParaRPr/>
          </a:p>
        </p:txBody>
      </p:sp>
      <p:sp>
        <p:nvSpPr>
          <p:cNvPr id="1223" name="Google Shape;1223;p68"/>
          <p:cNvSpPr/>
          <p:nvPr/>
        </p:nvSpPr>
        <p:spPr>
          <a:xfrm>
            <a:off x="2294285"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1224" name="Google Shape;1224;p68"/>
          <p:cNvSpPr/>
          <p:nvPr/>
        </p:nvSpPr>
        <p:spPr>
          <a:xfrm>
            <a:off x="2965617"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225" name="Google Shape;1225;p68"/>
          <p:cNvSpPr/>
          <p:nvPr/>
        </p:nvSpPr>
        <p:spPr>
          <a:xfrm>
            <a:off x="3636949"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226" name="Google Shape;1226;p68"/>
          <p:cNvSpPr/>
          <p:nvPr/>
        </p:nvSpPr>
        <p:spPr>
          <a:xfrm>
            <a:off x="4308281"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227" name="Google Shape;1227;p68"/>
          <p:cNvSpPr/>
          <p:nvPr/>
        </p:nvSpPr>
        <p:spPr>
          <a:xfrm>
            <a:off x="4979613"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228" name="Google Shape;1228;p68"/>
          <p:cNvSpPr/>
          <p:nvPr/>
        </p:nvSpPr>
        <p:spPr>
          <a:xfrm>
            <a:off x="5650945"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1229" name="Google Shape;1229;p68"/>
          <p:cNvSpPr/>
          <p:nvPr/>
        </p:nvSpPr>
        <p:spPr>
          <a:xfrm>
            <a:off x="6322277"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1230" name="Google Shape;1230;p68"/>
          <p:cNvSpPr/>
          <p:nvPr/>
        </p:nvSpPr>
        <p:spPr>
          <a:xfrm>
            <a:off x="6993609"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1231" name="Google Shape;1231;p68"/>
          <p:cNvSpPr/>
          <p:nvPr/>
        </p:nvSpPr>
        <p:spPr>
          <a:xfrm>
            <a:off x="2294286"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1232" name="Google Shape;1232;p68"/>
          <p:cNvSpPr/>
          <p:nvPr/>
        </p:nvSpPr>
        <p:spPr>
          <a:xfrm>
            <a:off x="2965618"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233" name="Google Shape;1233;p68"/>
          <p:cNvSpPr/>
          <p:nvPr/>
        </p:nvSpPr>
        <p:spPr>
          <a:xfrm>
            <a:off x="3636950"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234" name="Google Shape;1234;p68"/>
          <p:cNvSpPr/>
          <p:nvPr/>
        </p:nvSpPr>
        <p:spPr>
          <a:xfrm>
            <a:off x="4308282"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235" name="Google Shape;1235;p68"/>
          <p:cNvSpPr/>
          <p:nvPr/>
        </p:nvSpPr>
        <p:spPr>
          <a:xfrm>
            <a:off x="4979614"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236" name="Google Shape;1236;p68"/>
          <p:cNvSpPr/>
          <p:nvPr/>
        </p:nvSpPr>
        <p:spPr>
          <a:xfrm>
            <a:off x="5650946"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1237" name="Google Shape;1237;p68"/>
          <p:cNvSpPr/>
          <p:nvPr/>
        </p:nvSpPr>
        <p:spPr>
          <a:xfrm>
            <a:off x="6322278"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1238" name="Google Shape;1238;p68"/>
          <p:cNvSpPr/>
          <p:nvPr/>
        </p:nvSpPr>
        <p:spPr>
          <a:xfrm>
            <a:off x="6993610"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1239" name="Google Shape;1239;p68"/>
          <p:cNvSpPr/>
          <p:nvPr/>
        </p:nvSpPr>
        <p:spPr>
          <a:xfrm>
            <a:off x="2294286"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1240" name="Google Shape;1240;p68"/>
          <p:cNvSpPr/>
          <p:nvPr/>
        </p:nvSpPr>
        <p:spPr>
          <a:xfrm>
            <a:off x="2965618"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241" name="Google Shape;1241;p68"/>
          <p:cNvSpPr/>
          <p:nvPr/>
        </p:nvSpPr>
        <p:spPr>
          <a:xfrm>
            <a:off x="3636950"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242" name="Google Shape;1242;p68"/>
          <p:cNvSpPr/>
          <p:nvPr/>
        </p:nvSpPr>
        <p:spPr>
          <a:xfrm>
            <a:off x="4308282"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243" name="Google Shape;1243;p68"/>
          <p:cNvSpPr/>
          <p:nvPr/>
        </p:nvSpPr>
        <p:spPr>
          <a:xfrm>
            <a:off x="4979614"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244" name="Google Shape;1244;p68"/>
          <p:cNvSpPr/>
          <p:nvPr/>
        </p:nvSpPr>
        <p:spPr>
          <a:xfrm>
            <a:off x="5650946"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1245" name="Google Shape;1245;p68"/>
          <p:cNvSpPr/>
          <p:nvPr/>
        </p:nvSpPr>
        <p:spPr>
          <a:xfrm>
            <a:off x="6322278"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1246" name="Google Shape;1246;p68"/>
          <p:cNvSpPr/>
          <p:nvPr/>
        </p:nvSpPr>
        <p:spPr>
          <a:xfrm>
            <a:off x="6993610"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1247" name="Google Shape;1247;p68"/>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248" name="Google Shape;1248;p68"/>
          <p:cNvSpPr txBox="1"/>
          <p:nvPr/>
        </p:nvSpPr>
        <p:spPr>
          <a:xfrm>
            <a:off x="7786860" y="3085010"/>
            <a:ext cx="3090146" cy="128634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Since we have increased the number of workers, we will now only generate </a:t>
            </a:r>
            <a:r>
              <a:rPr b="1" i="0" lang="en-US" sz="2000" u="none" cap="none" strike="noStrike">
                <a:solidFill>
                  <a:srgbClr val="0C4E9B"/>
                </a:solidFill>
                <a:latin typeface="Arial"/>
                <a:ea typeface="Arial"/>
                <a:cs typeface="Arial"/>
                <a:sym typeface="Arial"/>
              </a:rPr>
              <a:t>2 gangs</a:t>
            </a:r>
            <a:endParaRPr/>
          </a:p>
        </p:txBody>
      </p:sp>
      <p:sp>
        <p:nvSpPr>
          <p:cNvPr id="1249" name="Google Shape;1249;p68"/>
          <p:cNvSpPr/>
          <p:nvPr/>
        </p:nvSpPr>
        <p:spPr>
          <a:xfrm>
            <a:off x="2294284"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1250" name="Google Shape;1250;p68"/>
          <p:cNvSpPr/>
          <p:nvPr/>
        </p:nvSpPr>
        <p:spPr>
          <a:xfrm>
            <a:off x="2965616"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1251" name="Google Shape;1251;p68"/>
          <p:cNvSpPr/>
          <p:nvPr/>
        </p:nvSpPr>
        <p:spPr>
          <a:xfrm>
            <a:off x="3636948"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1252" name="Google Shape;1252;p68"/>
          <p:cNvSpPr/>
          <p:nvPr/>
        </p:nvSpPr>
        <p:spPr>
          <a:xfrm>
            <a:off x="4308280"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1253" name="Google Shape;1253;p68"/>
          <p:cNvSpPr/>
          <p:nvPr/>
        </p:nvSpPr>
        <p:spPr>
          <a:xfrm>
            <a:off x="4979612"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(0,4)</a:t>
            </a:r>
            <a:endParaRPr/>
          </a:p>
        </p:txBody>
      </p:sp>
      <p:sp>
        <p:nvSpPr>
          <p:cNvPr id="1254" name="Google Shape;1254;p68"/>
          <p:cNvSpPr/>
          <p:nvPr/>
        </p:nvSpPr>
        <p:spPr>
          <a:xfrm>
            <a:off x="5650944"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(0,5)</a:t>
            </a:r>
            <a:endParaRPr/>
          </a:p>
        </p:txBody>
      </p:sp>
      <p:sp>
        <p:nvSpPr>
          <p:cNvPr id="1255" name="Google Shape;1255;p68"/>
          <p:cNvSpPr/>
          <p:nvPr/>
        </p:nvSpPr>
        <p:spPr>
          <a:xfrm>
            <a:off x="6322276"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(0,6)</a:t>
            </a:r>
            <a:endParaRPr/>
          </a:p>
        </p:txBody>
      </p:sp>
      <p:sp>
        <p:nvSpPr>
          <p:cNvPr id="1256" name="Google Shape;1256;p68"/>
          <p:cNvSpPr/>
          <p:nvPr/>
        </p:nvSpPr>
        <p:spPr>
          <a:xfrm>
            <a:off x="6993608"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(0,7)</a:t>
            </a:r>
            <a:endParaRPr/>
          </a:p>
        </p:txBody>
      </p:sp>
      <p:sp>
        <p:nvSpPr>
          <p:cNvPr id="1257" name="Google Shape;1257;p68"/>
          <p:cNvSpPr/>
          <p:nvPr/>
        </p:nvSpPr>
        <p:spPr>
          <a:xfrm>
            <a:off x="2294284"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1258" name="Google Shape;1258;p68"/>
          <p:cNvSpPr/>
          <p:nvPr/>
        </p:nvSpPr>
        <p:spPr>
          <a:xfrm>
            <a:off x="2965616"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259" name="Google Shape;1259;p68"/>
          <p:cNvSpPr/>
          <p:nvPr/>
        </p:nvSpPr>
        <p:spPr>
          <a:xfrm>
            <a:off x="3636948"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260" name="Google Shape;1260;p68"/>
          <p:cNvSpPr/>
          <p:nvPr/>
        </p:nvSpPr>
        <p:spPr>
          <a:xfrm>
            <a:off x="4308280"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261" name="Google Shape;1261;p68"/>
          <p:cNvSpPr/>
          <p:nvPr/>
        </p:nvSpPr>
        <p:spPr>
          <a:xfrm>
            <a:off x="4979612"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262" name="Google Shape;1262;p68"/>
          <p:cNvSpPr/>
          <p:nvPr/>
        </p:nvSpPr>
        <p:spPr>
          <a:xfrm>
            <a:off x="5650944"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1263" name="Google Shape;1263;p68"/>
          <p:cNvSpPr/>
          <p:nvPr/>
        </p:nvSpPr>
        <p:spPr>
          <a:xfrm>
            <a:off x="6322276"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1264" name="Google Shape;1264;p68"/>
          <p:cNvSpPr/>
          <p:nvPr/>
        </p:nvSpPr>
        <p:spPr>
          <a:xfrm>
            <a:off x="6993608"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1265" name="Google Shape;1265;p68"/>
          <p:cNvSpPr/>
          <p:nvPr/>
        </p:nvSpPr>
        <p:spPr>
          <a:xfrm>
            <a:off x="2294285"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1266" name="Google Shape;1266;p68"/>
          <p:cNvSpPr/>
          <p:nvPr/>
        </p:nvSpPr>
        <p:spPr>
          <a:xfrm>
            <a:off x="2965617"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267" name="Google Shape;1267;p68"/>
          <p:cNvSpPr/>
          <p:nvPr/>
        </p:nvSpPr>
        <p:spPr>
          <a:xfrm>
            <a:off x="3636949"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268" name="Google Shape;1268;p68"/>
          <p:cNvSpPr/>
          <p:nvPr/>
        </p:nvSpPr>
        <p:spPr>
          <a:xfrm>
            <a:off x="4308281"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269" name="Google Shape;1269;p68"/>
          <p:cNvSpPr/>
          <p:nvPr/>
        </p:nvSpPr>
        <p:spPr>
          <a:xfrm>
            <a:off x="4979613"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270" name="Google Shape;1270;p68"/>
          <p:cNvSpPr/>
          <p:nvPr/>
        </p:nvSpPr>
        <p:spPr>
          <a:xfrm>
            <a:off x="5650945"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1271" name="Google Shape;1271;p68"/>
          <p:cNvSpPr/>
          <p:nvPr/>
        </p:nvSpPr>
        <p:spPr>
          <a:xfrm>
            <a:off x="6322277"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1272" name="Google Shape;1272;p68"/>
          <p:cNvSpPr/>
          <p:nvPr/>
        </p:nvSpPr>
        <p:spPr>
          <a:xfrm>
            <a:off x="6993609"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1273" name="Google Shape;1273;p68"/>
          <p:cNvSpPr/>
          <p:nvPr/>
        </p:nvSpPr>
        <p:spPr>
          <a:xfrm>
            <a:off x="2294285"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1274" name="Google Shape;1274;p68"/>
          <p:cNvSpPr/>
          <p:nvPr/>
        </p:nvSpPr>
        <p:spPr>
          <a:xfrm>
            <a:off x="2965617"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275" name="Google Shape;1275;p68"/>
          <p:cNvSpPr/>
          <p:nvPr/>
        </p:nvSpPr>
        <p:spPr>
          <a:xfrm>
            <a:off x="3636949"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276" name="Google Shape;1276;p68"/>
          <p:cNvSpPr/>
          <p:nvPr/>
        </p:nvSpPr>
        <p:spPr>
          <a:xfrm>
            <a:off x="4308281"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277" name="Google Shape;1277;p68"/>
          <p:cNvSpPr/>
          <p:nvPr/>
        </p:nvSpPr>
        <p:spPr>
          <a:xfrm>
            <a:off x="4979613"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278" name="Google Shape;1278;p68"/>
          <p:cNvSpPr/>
          <p:nvPr/>
        </p:nvSpPr>
        <p:spPr>
          <a:xfrm>
            <a:off x="5650945"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1279" name="Google Shape;1279;p68"/>
          <p:cNvSpPr/>
          <p:nvPr/>
        </p:nvSpPr>
        <p:spPr>
          <a:xfrm>
            <a:off x="6322277"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1280" name="Google Shape;1280;p68"/>
          <p:cNvSpPr/>
          <p:nvPr/>
        </p:nvSpPr>
        <p:spPr>
          <a:xfrm>
            <a:off x="6993609"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1281" name="Google Shape;1281;p68"/>
          <p:cNvSpPr/>
          <p:nvPr/>
        </p:nvSpPr>
        <p:spPr>
          <a:xfrm>
            <a:off x="1037905" y="2990181"/>
            <a:ext cx="6627035" cy="1342214"/>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282" name="Google Shape;1282;p68"/>
          <p:cNvSpPr/>
          <p:nvPr/>
        </p:nvSpPr>
        <p:spPr>
          <a:xfrm>
            <a:off x="2213554" y="4335601"/>
            <a:ext cx="5451386" cy="1342213"/>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283" name="Google Shape;1283;p68"/>
          <p:cNvSpPr txBox="1"/>
          <p:nvPr/>
        </p:nvSpPr>
        <p:spPr>
          <a:xfrm>
            <a:off x="-207209" y="3346488"/>
            <a:ext cx="1602469"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1284" name="Google Shape;1284;p68"/>
          <p:cNvSpPr txBox="1"/>
          <p:nvPr/>
        </p:nvSpPr>
        <p:spPr>
          <a:xfrm>
            <a:off x="866291" y="3438821"/>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2 Workers</a:t>
            </a:r>
            <a:endParaRPr/>
          </a:p>
        </p:txBody>
      </p:sp>
      <p:sp>
        <p:nvSpPr>
          <p:cNvPr id="1285" name="Google Shape;1285;p68"/>
          <p:cNvSpPr txBox="1"/>
          <p:nvPr/>
        </p:nvSpPr>
        <p:spPr>
          <a:xfrm>
            <a:off x="6492932" y="1035065"/>
            <a:ext cx="4037132" cy="14496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#pragma acc kernels loop </a:t>
            </a:r>
            <a:r>
              <a:rPr b="1" i="0" lang="en-US" sz="1400" u="none" cap="none" strike="noStrike">
                <a:solidFill>
                  <a:srgbClr val="8E4000"/>
                </a:solidFill>
                <a:latin typeface="Consolas"/>
                <a:ea typeface="Consolas"/>
                <a:cs typeface="Consolas"/>
                <a:sym typeface="Consolas"/>
              </a:rPr>
              <a:t>gang worker(2)</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x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x &lt; </a:t>
            </a:r>
            <a:r>
              <a:rPr b="0" i="0" lang="en-US" sz="1400" u="none" cap="none" strike="noStrike">
                <a:solidFill>
                  <a:srgbClr val="FF8738"/>
                </a:solidFill>
                <a:latin typeface="Consolas"/>
                <a:ea typeface="Consolas"/>
                <a:cs typeface="Consolas"/>
                <a:sym typeface="Consolas"/>
              </a:rPr>
              <a:t>4</a:t>
            </a:r>
            <a:r>
              <a:rPr b="0" i="0" lang="en-US" sz="1400" u="none" cap="none" strike="noStrike">
                <a:solidFill>
                  <a:schemeClr val="dk2"/>
                </a:solidFill>
                <a:latin typeface="Consolas"/>
                <a:ea typeface="Consolas"/>
                <a:cs typeface="Consolas"/>
                <a:sym typeface="Consolas"/>
              </a:rPr>
              <a:t>; x</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#pragma acc loop </a:t>
            </a:r>
            <a:r>
              <a:rPr b="1" i="0" lang="en-US" sz="14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y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y &lt; </a:t>
            </a:r>
            <a:r>
              <a:rPr b="0" i="0" lang="en-US" sz="1400" u="none" cap="none" strike="noStrike">
                <a:solidFill>
                  <a:srgbClr val="FF8738"/>
                </a:solidFill>
                <a:latin typeface="Consolas"/>
                <a:ea typeface="Consolas"/>
                <a:cs typeface="Consolas"/>
                <a:sym typeface="Consolas"/>
              </a:rPr>
              <a:t>8</a:t>
            </a:r>
            <a:r>
              <a:rPr b="0" i="0" lang="en-US" sz="1400" u="none" cap="none" strike="noStrike">
                <a:solidFill>
                  <a:schemeClr val="dk2"/>
                </a:solidFill>
                <a:latin typeface="Consolas"/>
                <a:ea typeface="Consolas"/>
                <a:cs typeface="Consolas"/>
                <a:sym typeface="Consolas"/>
              </a:rPr>
              <a:t>; 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p:txBody>
      </p:sp>
      <p:sp>
        <p:nvSpPr>
          <p:cNvPr id="1286" name="Google Shape;1286;p68"/>
          <p:cNvSpPr/>
          <p:nvPr/>
        </p:nvSpPr>
        <p:spPr>
          <a:xfrm>
            <a:off x="798594" y="940368"/>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287" name="Google Shape;1287;p68"/>
          <p:cNvSpPr/>
          <p:nvPr/>
        </p:nvSpPr>
        <p:spPr>
          <a:xfrm>
            <a:off x="2363605"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288" name="Google Shape;1288;p68"/>
          <p:cNvSpPr/>
          <p:nvPr/>
        </p:nvSpPr>
        <p:spPr>
          <a:xfrm>
            <a:off x="2733902"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89" name="Google Shape;1289;p68"/>
          <p:cNvSpPr/>
          <p:nvPr/>
        </p:nvSpPr>
        <p:spPr>
          <a:xfrm>
            <a:off x="3104199"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90" name="Google Shape;1290;p68"/>
          <p:cNvSpPr/>
          <p:nvPr/>
        </p:nvSpPr>
        <p:spPr>
          <a:xfrm>
            <a:off x="3474496"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91" name="Google Shape;1291;p68"/>
          <p:cNvSpPr/>
          <p:nvPr/>
        </p:nvSpPr>
        <p:spPr>
          <a:xfrm>
            <a:off x="4022911" y="1560858"/>
            <a:ext cx="212484" cy="408428"/>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292" name="Google Shape;1292;p68"/>
          <p:cNvSpPr txBox="1"/>
          <p:nvPr/>
        </p:nvSpPr>
        <p:spPr>
          <a:xfrm>
            <a:off x="4080069" y="1552882"/>
            <a:ext cx="1493210"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2 Workers</a:t>
            </a:r>
            <a:endParaRPr/>
          </a:p>
        </p:txBody>
      </p:sp>
      <p:sp>
        <p:nvSpPr>
          <p:cNvPr id="1293" name="Google Shape;1293;p68"/>
          <p:cNvSpPr txBox="1"/>
          <p:nvPr/>
        </p:nvSpPr>
        <p:spPr>
          <a:xfrm>
            <a:off x="2289991" y="2196048"/>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294" name="Google Shape;1294;p68"/>
          <p:cNvGrpSpPr/>
          <p:nvPr/>
        </p:nvGrpSpPr>
        <p:grpSpPr>
          <a:xfrm>
            <a:off x="1685165" y="1050558"/>
            <a:ext cx="2824680" cy="400110"/>
            <a:chOff x="1277488" y="1499022"/>
            <a:chExt cx="2824680" cy="400110"/>
          </a:xfrm>
        </p:grpSpPr>
        <p:sp>
          <p:nvSpPr>
            <p:cNvPr id="1295" name="Google Shape;1295;p68"/>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296" name="Google Shape;1296;p68"/>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297" name="Google Shape;1297;p68"/>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1298" name="Google Shape;1298;p68"/>
          <p:cNvSpPr/>
          <p:nvPr/>
        </p:nvSpPr>
        <p:spPr>
          <a:xfrm>
            <a:off x="2363605"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299" name="Google Shape;1299;p68"/>
          <p:cNvSpPr/>
          <p:nvPr/>
        </p:nvSpPr>
        <p:spPr>
          <a:xfrm>
            <a:off x="2733902"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0" name="Google Shape;1300;p68"/>
          <p:cNvSpPr/>
          <p:nvPr/>
        </p:nvSpPr>
        <p:spPr>
          <a:xfrm>
            <a:off x="3104199"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1" name="Google Shape;1301;p68"/>
          <p:cNvSpPr/>
          <p:nvPr/>
        </p:nvSpPr>
        <p:spPr>
          <a:xfrm>
            <a:off x="3474496"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02" name="Google Shape;1302;p68"/>
          <p:cNvSpPr txBox="1"/>
          <p:nvPr/>
        </p:nvSpPr>
        <p:spPr>
          <a:xfrm>
            <a:off x="2199506" y="3035629"/>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303" name="Google Shape;1303;p68"/>
          <p:cNvCxnSpPr/>
          <p:nvPr/>
        </p:nvCxnSpPr>
        <p:spPr>
          <a:xfrm>
            <a:off x="4296678" y="3333400"/>
            <a:ext cx="585677" cy="0"/>
          </a:xfrm>
          <a:prstGeom prst="straightConnector1">
            <a:avLst/>
          </a:prstGeom>
          <a:noFill/>
          <a:ln cap="flat" cmpd="sng" w="38100">
            <a:solidFill>
              <a:schemeClr val="lt1"/>
            </a:solidFill>
            <a:prstDash val="solid"/>
            <a:round/>
            <a:headEnd len="sm" w="sm" type="none"/>
            <a:tailEnd len="med" w="med" type="stealth"/>
          </a:ln>
        </p:spPr>
      </p:cxnSp>
      <p:cxnSp>
        <p:nvCxnSpPr>
          <p:cNvPr id="1304" name="Google Shape;1304;p68"/>
          <p:cNvCxnSpPr/>
          <p:nvPr/>
        </p:nvCxnSpPr>
        <p:spPr>
          <a:xfrm rot="10800000">
            <a:off x="2403548" y="3328604"/>
            <a:ext cx="562068" cy="4796"/>
          </a:xfrm>
          <a:prstGeom prst="straightConnector1">
            <a:avLst/>
          </a:prstGeom>
          <a:noFill/>
          <a:ln cap="flat" cmpd="sng" w="38100">
            <a:solidFill>
              <a:schemeClr val="lt1"/>
            </a:solidFill>
            <a:prstDash val="solid"/>
            <a:round/>
            <a:headEnd len="sm" w="sm" type="none"/>
            <a:tailEnd len="med" w="med" type="stealth"/>
          </a:ln>
        </p:spPr>
      </p:cxnSp>
      <p:sp>
        <p:nvSpPr>
          <p:cNvPr id="1305" name="Google Shape;1305;p68"/>
          <p:cNvSpPr txBox="1"/>
          <p:nvPr/>
        </p:nvSpPr>
        <p:spPr>
          <a:xfrm>
            <a:off x="2213554" y="3728183"/>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306" name="Google Shape;1306;p68"/>
          <p:cNvCxnSpPr/>
          <p:nvPr/>
        </p:nvCxnSpPr>
        <p:spPr>
          <a:xfrm rot="10800000">
            <a:off x="2409570" y="3984997"/>
            <a:ext cx="562068" cy="4796"/>
          </a:xfrm>
          <a:prstGeom prst="straightConnector1">
            <a:avLst/>
          </a:prstGeom>
          <a:noFill/>
          <a:ln cap="flat" cmpd="sng" w="38100">
            <a:solidFill>
              <a:schemeClr val="lt1"/>
            </a:solidFill>
            <a:prstDash val="solid"/>
            <a:round/>
            <a:headEnd len="sm" w="sm" type="none"/>
            <a:tailEnd len="med" w="med" type="stealth"/>
          </a:ln>
        </p:spPr>
      </p:cxnSp>
      <p:cxnSp>
        <p:nvCxnSpPr>
          <p:cNvPr id="1307" name="Google Shape;1307;p68"/>
          <p:cNvCxnSpPr/>
          <p:nvPr/>
        </p:nvCxnSpPr>
        <p:spPr>
          <a:xfrm>
            <a:off x="4308280" y="3998934"/>
            <a:ext cx="585677" cy="0"/>
          </a:xfrm>
          <a:prstGeom prst="straightConnector1">
            <a:avLst/>
          </a:prstGeom>
          <a:noFill/>
          <a:ln cap="flat" cmpd="sng" w="38100">
            <a:solidFill>
              <a:schemeClr val="lt1"/>
            </a:solidFill>
            <a:prstDash val="solid"/>
            <a:round/>
            <a:headEnd len="sm" w="sm" type="none"/>
            <a:tailEnd len="med" w="med" type="stealth"/>
          </a:ln>
        </p:spPr>
      </p:cxn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8">
                                            <p:txEl>
                                              <p:pRg end="0" st="0"/>
                                            </p:txEl>
                                          </p:spTgt>
                                        </p:tgtEl>
                                        <p:attrNameLst>
                                          <p:attrName>style.visibility</p:attrName>
                                        </p:attrNameLst>
                                      </p:cBhvr>
                                      <p:to>
                                        <p:strVal val="visible"/>
                                      </p:to>
                                    </p:set>
                                    <p:animEffect filter="fade" transition="in">
                                      <p:cBhvr>
                                        <p:cTn dur="500"/>
                                        <p:tgtEl>
                                          <p:spTgt spid="12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1"/>
                                        </p:tgtEl>
                                        <p:attrNameLst>
                                          <p:attrName>style.visibility</p:attrName>
                                        </p:attrNameLst>
                                      </p:cBhvr>
                                      <p:to>
                                        <p:strVal val="visible"/>
                                      </p:to>
                                    </p:set>
                                    <p:animEffect filter="fade" transition="in">
                                      <p:cBhvr>
                                        <p:cTn dur="500"/>
                                        <p:tgtEl>
                                          <p:spTgt spid="1281"/>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249"/>
                                        </p:tgtEl>
                                        <p:attrNameLst>
                                          <p:attrName>style.visibility</p:attrName>
                                        </p:attrNameLst>
                                      </p:cBhvr>
                                      <p:to>
                                        <p:strVal val="visible"/>
                                      </p:to>
                                    </p:set>
                                    <p:animEffect filter="fade" transition="in">
                                      <p:cBhvr>
                                        <p:cTn dur="500"/>
                                        <p:tgtEl>
                                          <p:spTgt spid="1249"/>
                                        </p:tgtEl>
                                      </p:cBhvr>
                                    </p:animEffect>
                                  </p:childTnLst>
                                </p:cTn>
                              </p:par>
                              <p:par>
                                <p:cTn fill="hold" nodeType="withEffect" presetClass="entr" presetID="10" presetSubtype="0">
                                  <p:stCondLst>
                                    <p:cond delay="0"/>
                                  </p:stCondLst>
                                  <p:childTnLst>
                                    <p:set>
                                      <p:cBhvr>
                                        <p:cTn dur="1" fill="hold">
                                          <p:stCondLst>
                                            <p:cond delay="0"/>
                                          </p:stCondLst>
                                        </p:cTn>
                                        <p:tgtEl>
                                          <p:spTgt spid="1250"/>
                                        </p:tgtEl>
                                        <p:attrNameLst>
                                          <p:attrName>style.visibility</p:attrName>
                                        </p:attrNameLst>
                                      </p:cBhvr>
                                      <p:to>
                                        <p:strVal val="visible"/>
                                      </p:to>
                                    </p:set>
                                    <p:animEffect filter="fade" transition="in">
                                      <p:cBhvr>
                                        <p:cTn dur="500"/>
                                        <p:tgtEl>
                                          <p:spTgt spid="1250"/>
                                        </p:tgtEl>
                                      </p:cBhvr>
                                    </p:animEffect>
                                  </p:childTnLst>
                                </p:cTn>
                              </p:par>
                              <p:par>
                                <p:cTn fill="hold" nodeType="withEffect" presetClass="entr" presetID="10" presetSubtype="0">
                                  <p:stCondLst>
                                    <p:cond delay="0"/>
                                  </p:stCondLst>
                                  <p:childTnLst>
                                    <p:set>
                                      <p:cBhvr>
                                        <p:cTn dur="1" fill="hold">
                                          <p:stCondLst>
                                            <p:cond delay="0"/>
                                          </p:stCondLst>
                                        </p:cTn>
                                        <p:tgtEl>
                                          <p:spTgt spid="1251"/>
                                        </p:tgtEl>
                                        <p:attrNameLst>
                                          <p:attrName>style.visibility</p:attrName>
                                        </p:attrNameLst>
                                      </p:cBhvr>
                                      <p:to>
                                        <p:strVal val="visible"/>
                                      </p:to>
                                    </p:set>
                                    <p:animEffect filter="fade" transition="in">
                                      <p:cBhvr>
                                        <p:cTn dur="500"/>
                                        <p:tgtEl>
                                          <p:spTgt spid="1251"/>
                                        </p:tgtEl>
                                      </p:cBhvr>
                                    </p:animEffect>
                                  </p:childTnLst>
                                </p:cTn>
                              </p:par>
                              <p:par>
                                <p:cTn fill="hold" nodeType="withEffect" presetClass="entr" presetID="10" presetSubtype="0">
                                  <p:stCondLst>
                                    <p:cond delay="0"/>
                                  </p:stCondLst>
                                  <p:childTnLst>
                                    <p:set>
                                      <p:cBhvr>
                                        <p:cTn dur="1" fill="hold">
                                          <p:stCondLst>
                                            <p:cond delay="0"/>
                                          </p:stCondLst>
                                        </p:cTn>
                                        <p:tgtEl>
                                          <p:spTgt spid="1252"/>
                                        </p:tgtEl>
                                        <p:attrNameLst>
                                          <p:attrName>style.visibility</p:attrName>
                                        </p:attrNameLst>
                                      </p:cBhvr>
                                      <p:to>
                                        <p:strVal val="visible"/>
                                      </p:to>
                                    </p:set>
                                    <p:animEffect filter="fade" transition="in">
                                      <p:cBhvr>
                                        <p:cTn dur="500"/>
                                        <p:tgtEl>
                                          <p:spTgt spid="1252"/>
                                        </p:tgtEl>
                                      </p:cBhvr>
                                    </p:animEffect>
                                  </p:childTnLst>
                                </p:cTn>
                              </p:par>
                              <p:par>
                                <p:cTn fill="hold" nodeType="withEffect" presetClass="entr" presetID="10" presetSubtype="0">
                                  <p:stCondLst>
                                    <p:cond delay="0"/>
                                  </p:stCondLst>
                                  <p:childTnLst>
                                    <p:set>
                                      <p:cBhvr>
                                        <p:cTn dur="1" fill="hold">
                                          <p:stCondLst>
                                            <p:cond delay="0"/>
                                          </p:stCondLst>
                                        </p:cTn>
                                        <p:tgtEl>
                                          <p:spTgt spid="1257"/>
                                        </p:tgtEl>
                                        <p:attrNameLst>
                                          <p:attrName>style.visibility</p:attrName>
                                        </p:attrNameLst>
                                      </p:cBhvr>
                                      <p:to>
                                        <p:strVal val="visible"/>
                                      </p:to>
                                    </p:set>
                                    <p:animEffect filter="fade" transition="in">
                                      <p:cBhvr>
                                        <p:cTn dur="500"/>
                                        <p:tgtEl>
                                          <p:spTgt spid="1257"/>
                                        </p:tgtEl>
                                      </p:cBhvr>
                                    </p:animEffect>
                                  </p:childTnLst>
                                </p:cTn>
                              </p:par>
                              <p:par>
                                <p:cTn fill="hold" nodeType="withEffect" presetClass="entr" presetID="10" presetSubtype="0">
                                  <p:stCondLst>
                                    <p:cond delay="0"/>
                                  </p:stCondLst>
                                  <p:childTnLst>
                                    <p:set>
                                      <p:cBhvr>
                                        <p:cTn dur="1" fill="hold">
                                          <p:stCondLst>
                                            <p:cond delay="0"/>
                                          </p:stCondLst>
                                        </p:cTn>
                                        <p:tgtEl>
                                          <p:spTgt spid="1258"/>
                                        </p:tgtEl>
                                        <p:attrNameLst>
                                          <p:attrName>style.visibility</p:attrName>
                                        </p:attrNameLst>
                                      </p:cBhvr>
                                      <p:to>
                                        <p:strVal val="visible"/>
                                      </p:to>
                                    </p:set>
                                    <p:animEffect filter="fade" transition="in">
                                      <p:cBhvr>
                                        <p:cTn dur="500"/>
                                        <p:tgtEl>
                                          <p:spTgt spid="1258"/>
                                        </p:tgtEl>
                                      </p:cBhvr>
                                    </p:animEffect>
                                  </p:childTnLst>
                                </p:cTn>
                              </p:par>
                              <p:par>
                                <p:cTn fill="hold" nodeType="withEffect" presetClass="entr" presetID="10" presetSubtype="0">
                                  <p:stCondLst>
                                    <p:cond delay="0"/>
                                  </p:stCondLst>
                                  <p:childTnLst>
                                    <p:set>
                                      <p:cBhvr>
                                        <p:cTn dur="1" fill="hold">
                                          <p:stCondLst>
                                            <p:cond delay="0"/>
                                          </p:stCondLst>
                                        </p:cTn>
                                        <p:tgtEl>
                                          <p:spTgt spid="1259"/>
                                        </p:tgtEl>
                                        <p:attrNameLst>
                                          <p:attrName>style.visibility</p:attrName>
                                        </p:attrNameLst>
                                      </p:cBhvr>
                                      <p:to>
                                        <p:strVal val="visible"/>
                                      </p:to>
                                    </p:set>
                                    <p:animEffect filter="fade" transition="in">
                                      <p:cBhvr>
                                        <p:cTn dur="500"/>
                                        <p:tgtEl>
                                          <p:spTgt spid="1259"/>
                                        </p:tgtEl>
                                      </p:cBhvr>
                                    </p:animEffect>
                                  </p:childTnLst>
                                </p:cTn>
                              </p:par>
                              <p:par>
                                <p:cTn fill="hold" nodeType="withEffect" presetClass="entr" presetID="10" presetSubtype="0">
                                  <p:stCondLst>
                                    <p:cond delay="0"/>
                                  </p:stCondLst>
                                  <p:childTnLst>
                                    <p:set>
                                      <p:cBhvr>
                                        <p:cTn dur="1" fill="hold">
                                          <p:stCondLst>
                                            <p:cond delay="0"/>
                                          </p:stCondLst>
                                        </p:cTn>
                                        <p:tgtEl>
                                          <p:spTgt spid="1260"/>
                                        </p:tgtEl>
                                        <p:attrNameLst>
                                          <p:attrName>style.visibility</p:attrName>
                                        </p:attrNameLst>
                                      </p:cBhvr>
                                      <p:to>
                                        <p:strVal val="visible"/>
                                      </p:to>
                                    </p:set>
                                    <p:animEffect filter="fade" transition="in">
                                      <p:cBhvr>
                                        <p:cTn dur="500"/>
                                        <p:tgtEl>
                                          <p:spTgt spid="126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83"/>
                                        </p:tgtEl>
                                        <p:attrNameLst>
                                          <p:attrName>style.visibility</p:attrName>
                                        </p:attrNameLst>
                                      </p:cBhvr>
                                      <p:to>
                                        <p:strVal val="visible"/>
                                      </p:to>
                                    </p:set>
                                    <p:animEffect filter="fade" transition="in">
                                      <p:cBhvr>
                                        <p:cTn dur="500"/>
                                        <p:tgtEl>
                                          <p:spTgt spid="1283"/>
                                        </p:tgtEl>
                                      </p:cBhvr>
                                    </p:animEffect>
                                  </p:childTnLst>
                                </p:cTn>
                              </p:par>
                              <p:par>
                                <p:cTn fill="hold" nodeType="withEffect" presetClass="entr" presetID="10" presetSubtype="0">
                                  <p:stCondLst>
                                    <p:cond delay="0"/>
                                  </p:stCondLst>
                                  <p:childTnLst>
                                    <p:set>
                                      <p:cBhvr>
                                        <p:cTn dur="1" fill="hold">
                                          <p:stCondLst>
                                            <p:cond delay="0"/>
                                          </p:stCondLst>
                                        </p:cTn>
                                        <p:tgtEl>
                                          <p:spTgt spid="1302"/>
                                        </p:tgtEl>
                                        <p:attrNameLst>
                                          <p:attrName>style.visibility</p:attrName>
                                        </p:attrNameLst>
                                      </p:cBhvr>
                                      <p:to>
                                        <p:strVal val="visible"/>
                                      </p:to>
                                    </p:set>
                                    <p:animEffect filter="fade" transition="in">
                                      <p:cBhvr>
                                        <p:cTn dur="500"/>
                                        <p:tgtEl>
                                          <p:spTgt spid="1302"/>
                                        </p:tgtEl>
                                      </p:cBhvr>
                                    </p:animEffect>
                                  </p:childTnLst>
                                </p:cTn>
                              </p:par>
                              <p:par>
                                <p:cTn fill="hold" nodeType="withEffect" presetClass="entr" presetID="10" presetSubtype="0">
                                  <p:stCondLst>
                                    <p:cond delay="50"/>
                                  </p:stCondLst>
                                  <p:childTnLst>
                                    <p:set>
                                      <p:cBhvr>
                                        <p:cTn dur="1" fill="hold">
                                          <p:stCondLst>
                                            <p:cond delay="0"/>
                                          </p:stCondLst>
                                        </p:cTn>
                                        <p:tgtEl>
                                          <p:spTgt spid="1303"/>
                                        </p:tgtEl>
                                        <p:attrNameLst>
                                          <p:attrName>style.visibility</p:attrName>
                                        </p:attrNameLst>
                                      </p:cBhvr>
                                      <p:to>
                                        <p:strVal val="visible"/>
                                      </p:to>
                                    </p:set>
                                    <p:animEffect filter="fade" transition="in">
                                      <p:cBhvr>
                                        <p:cTn dur="500"/>
                                        <p:tgtEl>
                                          <p:spTgt spid="1303"/>
                                        </p:tgtEl>
                                      </p:cBhvr>
                                    </p:animEffect>
                                  </p:childTnLst>
                                </p:cTn>
                              </p:par>
                              <p:par>
                                <p:cTn fill="hold" nodeType="withEffect" presetClass="entr" presetID="10" presetSubtype="0">
                                  <p:stCondLst>
                                    <p:cond delay="50"/>
                                  </p:stCondLst>
                                  <p:childTnLst>
                                    <p:set>
                                      <p:cBhvr>
                                        <p:cTn dur="1" fill="hold">
                                          <p:stCondLst>
                                            <p:cond delay="0"/>
                                          </p:stCondLst>
                                        </p:cTn>
                                        <p:tgtEl>
                                          <p:spTgt spid="1304"/>
                                        </p:tgtEl>
                                        <p:attrNameLst>
                                          <p:attrName>style.visibility</p:attrName>
                                        </p:attrNameLst>
                                      </p:cBhvr>
                                      <p:to>
                                        <p:strVal val="visible"/>
                                      </p:to>
                                    </p:set>
                                    <p:animEffect filter="fade" transition="in">
                                      <p:cBhvr>
                                        <p:cTn dur="500"/>
                                        <p:tgtEl>
                                          <p:spTgt spid="1304"/>
                                        </p:tgtEl>
                                      </p:cBhvr>
                                    </p:animEffect>
                                  </p:childTnLst>
                                </p:cTn>
                              </p:par>
                              <p:par>
                                <p:cTn fill="hold" nodeType="withEffect" presetClass="entr" presetID="10" presetSubtype="0">
                                  <p:stCondLst>
                                    <p:cond delay="50"/>
                                  </p:stCondLst>
                                  <p:childTnLst>
                                    <p:set>
                                      <p:cBhvr>
                                        <p:cTn dur="1" fill="hold">
                                          <p:stCondLst>
                                            <p:cond delay="0"/>
                                          </p:stCondLst>
                                        </p:cTn>
                                        <p:tgtEl>
                                          <p:spTgt spid="1284"/>
                                        </p:tgtEl>
                                        <p:attrNameLst>
                                          <p:attrName>style.visibility</p:attrName>
                                        </p:attrNameLst>
                                      </p:cBhvr>
                                      <p:to>
                                        <p:strVal val="visible"/>
                                      </p:to>
                                    </p:set>
                                    <p:animEffect filter="fade" transition="in">
                                      <p:cBhvr>
                                        <p:cTn dur="500"/>
                                        <p:tgtEl>
                                          <p:spTgt spid="1284"/>
                                        </p:tgtEl>
                                      </p:cBhvr>
                                    </p:animEffect>
                                  </p:childTnLst>
                                </p:cTn>
                              </p:par>
                              <p:par>
                                <p:cTn fill="hold" nodeType="withEffect" presetClass="entr" presetID="10" presetSubtype="0">
                                  <p:stCondLst>
                                    <p:cond delay="50"/>
                                  </p:stCondLst>
                                  <p:childTnLst>
                                    <p:set>
                                      <p:cBhvr>
                                        <p:cTn dur="1" fill="hold">
                                          <p:stCondLst>
                                            <p:cond delay="0"/>
                                          </p:stCondLst>
                                        </p:cTn>
                                        <p:tgtEl>
                                          <p:spTgt spid="1305"/>
                                        </p:tgtEl>
                                        <p:attrNameLst>
                                          <p:attrName>style.visibility</p:attrName>
                                        </p:attrNameLst>
                                      </p:cBhvr>
                                      <p:to>
                                        <p:strVal val="visible"/>
                                      </p:to>
                                    </p:set>
                                    <p:animEffect filter="fade" transition="in">
                                      <p:cBhvr>
                                        <p:cTn dur="500"/>
                                        <p:tgtEl>
                                          <p:spTgt spid="1305"/>
                                        </p:tgtEl>
                                      </p:cBhvr>
                                    </p:animEffect>
                                  </p:childTnLst>
                                </p:cTn>
                              </p:par>
                              <p:par>
                                <p:cTn fill="hold" nodeType="withEffect" presetClass="entr" presetID="10" presetSubtype="0">
                                  <p:stCondLst>
                                    <p:cond delay="100"/>
                                  </p:stCondLst>
                                  <p:childTnLst>
                                    <p:set>
                                      <p:cBhvr>
                                        <p:cTn dur="1" fill="hold">
                                          <p:stCondLst>
                                            <p:cond delay="0"/>
                                          </p:stCondLst>
                                        </p:cTn>
                                        <p:tgtEl>
                                          <p:spTgt spid="1306"/>
                                        </p:tgtEl>
                                        <p:attrNameLst>
                                          <p:attrName>style.visibility</p:attrName>
                                        </p:attrNameLst>
                                      </p:cBhvr>
                                      <p:to>
                                        <p:strVal val="visible"/>
                                      </p:to>
                                    </p:set>
                                    <p:animEffect filter="fade" transition="in">
                                      <p:cBhvr>
                                        <p:cTn dur="500"/>
                                        <p:tgtEl>
                                          <p:spTgt spid="1306"/>
                                        </p:tgtEl>
                                      </p:cBhvr>
                                    </p:animEffect>
                                  </p:childTnLst>
                                </p:cTn>
                              </p:par>
                              <p:par>
                                <p:cTn fill="hold" nodeType="withEffect" presetClass="entr" presetID="10" presetSubtype="0">
                                  <p:stCondLst>
                                    <p:cond delay="100"/>
                                  </p:stCondLst>
                                  <p:childTnLst>
                                    <p:set>
                                      <p:cBhvr>
                                        <p:cTn dur="1" fill="hold">
                                          <p:stCondLst>
                                            <p:cond delay="0"/>
                                          </p:stCondLst>
                                        </p:cTn>
                                        <p:tgtEl>
                                          <p:spTgt spid="1307"/>
                                        </p:tgtEl>
                                        <p:attrNameLst>
                                          <p:attrName>style.visibility</p:attrName>
                                        </p:attrNameLst>
                                      </p:cBhvr>
                                      <p:to>
                                        <p:strVal val="visible"/>
                                      </p:to>
                                    </p:set>
                                    <p:animEffect filter="fade" transition="in">
                                      <p:cBhvr>
                                        <p:cTn dur="500"/>
                                        <p:tgtEl>
                                          <p:spTgt spid="1307"/>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253"/>
                                        </p:tgtEl>
                                        <p:attrNameLst>
                                          <p:attrName>style.visibility</p:attrName>
                                        </p:attrNameLst>
                                      </p:cBhvr>
                                      <p:to>
                                        <p:strVal val="visible"/>
                                      </p:to>
                                    </p:set>
                                    <p:animEffect filter="fade" transition="in">
                                      <p:cBhvr>
                                        <p:cTn dur="500"/>
                                        <p:tgtEl>
                                          <p:spTgt spid="1253"/>
                                        </p:tgtEl>
                                      </p:cBhvr>
                                    </p:animEffect>
                                  </p:childTnLst>
                                </p:cTn>
                              </p:par>
                              <p:par>
                                <p:cTn fill="hold" nodeType="withEffect" presetClass="entr" presetID="10" presetSubtype="0">
                                  <p:stCondLst>
                                    <p:cond delay="0"/>
                                  </p:stCondLst>
                                  <p:childTnLst>
                                    <p:set>
                                      <p:cBhvr>
                                        <p:cTn dur="1" fill="hold">
                                          <p:stCondLst>
                                            <p:cond delay="0"/>
                                          </p:stCondLst>
                                        </p:cTn>
                                        <p:tgtEl>
                                          <p:spTgt spid="1254"/>
                                        </p:tgtEl>
                                        <p:attrNameLst>
                                          <p:attrName>style.visibility</p:attrName>
                                        </p:attrNameLst>
                                      </p:cBhvr>
                                      <p:to>
                                        <p:strVal val="visible"/>
                                      </p:to>
                                    </p:set>
                                    <p:animEffect filter="fade" transition="in">
                                      <p:cBhvr>
                                        <p:cTn dur="500"/>
                                        <p:tgtEl>
                                          <p:spTgt spid="1254"/>
                                        </p:tgtEl>
                                      </p:cBhvr>
                                    </p:animEffect>
                                  </p:childTnLst>
                                </p:cTn>
                              </p:par>
                              <p:par>
                                <p:cTn fill="hold" nodeType="withEffect" presetClass="entr" presetID="10" presetSubtype="0">
                                  <p:stCondLst>
                                    <p:cond delay="0"/>
                                  </p:stCondLst>
                                  <p:childTnLst>
                                    <p:set>
                                      <p:cBhvr>
                                        <p:cTn dur="1" fill="hold">
                                          <p:stCondLst>
                                            <p:cond delay="0"/>
                                          </p:stCondLst>
                                        </p:cTn>
                                        <p:tgtEl>
                                          <p:spTgt spid="1255"/>
                                        </p:tgtEl>
                                        <p:attrNameLst>
                                          <p:attrName>style.visibility</p:attrName>
                                        </p:attrNameLst>
                                      </p:cBhvr>
                                      <p:to>
                                        <p:strVal val="visible"/>
                                      </p:to>
                                    </p:set>
                                    <p:animEffect filter="fade" transition="in">
                                      <p:cBhvr>
                                        <p:cTn dur="500"/>
                                        <p:tgtEl>
                                          <p:spTgt spid="1255"/>
                                        </p:tgtEl>
                                      </p:cBhvr>
                                    </p:animEffect>
                                  </p:childTnLst>
                                </p:cTn>
                              </p:par>
                              <p:par>
                                <p:cTn fill="hold" nodeType="withEffect" presetClass="entr" presetID="10" presetSubtype="0">
                                  <p:stCondLst>
                                    <p:cond delay="0"/>
                                  </p:stCondLst>
                                  <p:childTnLst>
                                    <p:set>
                                      <p:cBhvr>
                                        <p:cTn dur="1" fill="hold">
                                          <p:stCondLst>
                                            <p:cond delay="0"/>
                                          </p:stCondLst>
                                        </p:cTn>
                                        <p:tgtEl>
                                          <p:spTgt spid="1256"/>
                                        </p:tgtEl>
                                        <p:attrNameLst>
                                          <p:attrName>style.visibility</p:attrName>
                                        </p:attrNameLst>
                                      </p:cBhvr>
                                      <p:to>
                                        <p:strVal val="visible"/>
                                      </p:to>
                                    </p:set>
                                    <p:animEffect filter="fade" transition="in">
                                      <p:cBhvr>
                                        <p:cTn dur="500"/>
                                        <p:tgtEl>
                                          <p:spTgt spid="1256"/>
                                        </p:tgtEl>
                                      </p:cBhvr>
                                    </p:animEffect>
                                  </p:childTnLst>
                                </p:cTn>
                              </p:par>
                              <p:par>
                                <p:cTn fill="hold" nodeType="withEffect" presetClass="entr" presetID="10" presetSubtype="0">
                                  <p:stCondLst>
                                    <p:cond delay="0"/>
                                  </p:stCondLst>
                                  <p:childTnLst>
                                    <p:set>
                                      <p:cBhvr>
                                        <p:cTn dur="1" fill="hold">
                                          <p:stCondLst>
                                            <p:cond delay="0"/>
                                          </p:stCondLst>
                                        </p:cTn>
                                        <p:tgtEl>
                                          <p:spTgt spid="1261"/>
                                        </p:tgtEl>
                                        <p:attrNameLst>
                                          <p:attrName>style.visibility</p:attrName>
                                        </p:attrNameLst>
                                      </p:cBhvr>
                                      <p:to>
                                        <p:strVal val="visible"/>
                                      </p:to>
                                    </p:set>
                                    <p:animEffect filter="fade" transition="in">
                                      <p:cBhvr>
                                        <p:cTn dur="500"/>
                                        <p:tgtEl>
                                          <p:spTgt spid="1261"/>
                                        </p:tgtEl>
                                      </p:cBhvr>
                                    </p:animEffect>
                                  </p:childTnLst>
                                </p:cTn>
                              </p:par>
                              <p:par>
                                <p:cTn fill="hold" nodeType="withEffect" presetClass="entr" presetID="10" presetSubtype="0">
                                  <p:stCondLst>
                                    <p:cond delay="0"/>
                                  </p:stCondLst>
                                  <p:childTnLst>
                                    <p:set>
                                      <p:cBhvr>
                                        <p:cTn dur="1" fill="hold">
                                          <p:stCondLst>
                                            <p:cond delay="0"/>
                                          </p:stCondLst>
                                        </p:cTn>
                                        <p:tgtEl>
                                          <p:spTgt spid="1262"/>
                                        </p:tgtEl>
                                        <p:attrNameLst>
                                          <p:attrName>style.visibility</p:attrName>
                                        </p:attrNameLst>
                                      </p:cBhvr>
                                      <p:to>
                                        <p:strVal val="visible"/>
                                      </p:to>
                                    </p:set>
                                    <p:animEffect filter="fade" transition="in">
                                      <p:cBhvr>
                                        <p:cTn dur="500"/>
                                        <p:tgtEl>
                                          <p:spTgt spid="1262"/>
                                        </p:tgtEl>
                                      </p:cBhvr>
                                    </p:animEffect>
                                  </p:childTnLst>
                                </p:cTn>
                              </p:par>
                              <p:par>
                                <p:cTn fill="hold" nodeType="withEffect" presetClass="entr" presetID="10" presetSubtype="0">
                                  <p:stCondLst>
                                    <p:cond delay="0"/>
                                  </p:stCondLst>
                                  <p:childTnLst>
                                    <p:set>
                                      <p:cBhvr>
                                        <p:cTn dur="1" fill="hold">
                                          <p:stCondLst>
                                            <p:cond delay="0"/>
                                          </p:stCondLst>
                                        </p:cTn>
                                        <p:tgtEl>
                                          <p:spTgt spid="1263"/>
                                        </p:tgtEl>
                                        <p:attrNameLst>
                                          <p:attrName>style.visibility</p:attrName>
                                        </p:attrNameLst>
                                      </p:cBhvr>
                                      <p:to>
                                        <p:strVal val="visible"/>
                                      </p:to>
                                    </p:set>
                                    <p:animEffect filter="fade" transition="in">
                                      <p:cBhvr>
                                        <p:cTn dur="500"/>
                                        <p:tgtEl>
                                          <p:spTgt spid="1263"/>
                                        </p:tgtEl>
                                      </p:cBhvr>
                                    </p:animEffect>
                                  </p:childTnLst>
                                </p:cTn>
                              </p:par>
                              <p:par>
                                <p:cTn fill="hold" nodeType="withEffect" presetClass="entr" presetID="10" presetSubtype="0">
                                  <p:stCondLst>
                                    <p:cond delay="0"/>
                                  </p:stCondLst>
                                  <p:childTnLst>
                                    <p:set>
                                      <p:cBhvr>
                                        <p:cTn dur="1" fill="hold">
                                          <p:stCondLst>
                                            <p:cond delay="0"/>
                                          </p:stCondLst>
                                        </p:cTn>
                                        <p:tgtEl>
                                          <p:spTgt spid="1264"/>
                                        </p:tgtEl>
                                        <p:attrNameLst>
                                          <p:attrName>style.visibility</p:attrName>
                                        </p:attrNameLst>
                                      </p:cBhvr>
                                      <p:to>
                                        <p:strVal val="visible"/>
                                      </p:to>
                                    </p:set>
                                    <p:animEffect filter="fade" transition="in">
                                      <p:cBhvr>
                                        <p:cTn dur="500"/>
                                        <p:tgtEl>
                                          <p:spTgt spid="12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2"/>
                                        </p:tgtEl>
                                        <p:attrNameLst>
                                          <p:attrName>style.visibility</p:attrName>
                                        </p:attrNameLst>
                                      </p:cBhvr>
                                      <p:to>
                                        <p:strVal val="visible"/>
                                      </p:to>
                                    </p:set>
                                    <p:animEffect filter="fade" transition="in">
                                      <p:cBhvr>
                                        <p:cTn dur="500"/>
                                        <p:tgtEl>
                                          <p:spTgt spid="1282"/>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265"/>
                                        </p:tgtEl>
                                        <p:attrNameLst>
                                          <p:attrName>style.visibility</p:attrName>
                                        </p:attrNameLst>
                                      </p:cBhvr>
                                      <p:to>
                                        <p:strVal val="visible"/>
                                      </p:to>
                                    </p:set>
                                    <p:animEffect filter="fade" transition="in">
                                      <p:cBhvr>
                                        <p:cTn dur="500"/>
                                        <p:tgtEl>
                                          <p:spTgt spid="1265"/>
                                        </p:tgtEl>
                                      </p:cBhvr>
                                    </p:animEffect>
                                  </p:childTnLst>
                                </p:cTn>
                              </p:par>
                              <p:par>
                                <p:cTn fill="hold" nodeType="withEffect" presetClass="entr" presetID="10" presetSubtype="0">
                                  <p:stCondLst>
                                    <p:cond delay="0"/>
                                  </p:stCondLst>
                                  <p:childTnLst>
                                    <p:set>
                                      <p:cBhvr>
                                        <p:cTn dur="1" fill="hold">
                                          <p:stCondLst>
                                            <p:cond delay="0"/>
                                          </p:stCondLst>
                                        </p:cTn>
                                        <p:tgtEl>
                                          <p:spTgt spid="1266"/>
                                        </p:tgtEl>
                                        <p:attrNameLst>
                                          <p:attrName>style.visibility</p:attrName>
                                        </p:attrNameLst>
                                      </p:cBhvr>
                                      <p:to>
                                        <p:strVal val="visible"/>
                                      </p:to>
                                    </p:set>
                                    <p:animEffect filter="fade" transition="in">
                                      <p:cBhvr>
                                        <p:cTn dur="500"/>
                                        <p:tgtEl>
                                          <p:spTgt spid="1266"/>
                                        </p:tgtEl>
                                      </p:cBhvr>
                                    </p:animEffect>
                                  </p:childTnLst>
                                </p:cTn>
                              </p:par>
                              <p:par>
                                <p:cTn fill="hold" nodeType="withEffect" presetClass="entr" presetID="10" presetSubtype="0">
                                  <p:stCondLst>
                                    <p:cond delay="0"/>
                                  </p:stCondLst>
                                  <p:childTnLst>
                                    <p:set>
                                      <p:cBhvr>
                                        <p:cTn dur="1" fill="hold">
                                          <p:stCondLst>
                                            <p:cond delay="0"/>
                                          </p:stCondLst>
                                        </p:cTn>
                                        <p:tgtEl>
                                          <p:spTgt spid="1267"/>
                                        </p:tgtEl>
                                        <p:attrNameLst>
                                          <p:attrName>style.visibility</p:attrName>
                                        </p:attrNameLst>
                                      </p:cBhvr>
                                      <p:to>
                                        <p:strVal val="visible"/>
                                      </p:to>
                                    </p:set>
                                    <p:animEffect filter="fade" transition="in">
                                      <p:cBhvr>
                                        <p:cTn dur="500"/>
                                        <p:tgtEl>
                                          <p:spTgt spid="1267"/>
                                        </p:tgtEl>
                                      </p:cBhvr>
                                    </p:animEffect>
                                  </p:childTnLst>
                                </p:cTn>
                              </p:par>
                              <p:par>
                                <p:cTn fill="hold" nodeType="withEffect" presetClass="entr" presetID="10" presetSubtype="0">
                                  <p:stCondLst>
                                    <p:cond delay="0"/>
                                  </p:stCondLst>
                                  <p:childTnLst>
                                    <p:set>
                                      <p:cBhvr>
                                        <p:cTn dur="1" fill="hold">
                                          <p:stCondLst>
                                            <p:cond delay="0"/>
                                          </p:stCondLst>
                                        </p:cTn>
                                        <p:tgtEl>
                                          <p:spTgt spid="1268"/>
                                        </p:tgtEl>
                                        <p:attrNameLst>
                                          <p:attrName>style.visibility</p:attrName>
                                        </p:attrNameLst>
                                      </p:cBhvr>
                                      <p:to>
                                        <p:strVal val="visible"/>
                                      </p:to>
                                    </p:set>
                                    <p:animEffect filter="fade" transition="in">
                                      <p:cBhvr>
                                        <p:cTn dur="500"/>
                                        <p:tgtEl>
                                          <p:spTgt spid="1268"/>
                                        </p:tgtEl>
                                      </p:cBhvr>
                                    </p:animEffect>
                                  </p:childTnLst>
                                </p:cTn>
                              </p:par>
                              <p:par>
                                <p:cTn fill="hold" nodeType="withEffect" presetClass="entr" presetID="10" presetSubtype="0">
                                  <p:stCondLst>
                                    <p:cond delay="0"/>
                                  </p:stCondLst>
                                  <p:childTnLst>
                                    <p:set>
                                      <p:cBhvr>
                                        <p:cTn dur="1" fill="hold">
                                          <p:stCondLst>
                                            <p:cond delay="0"/>
                                          </p:stCondLst>
                                        </p:cTn>
                                        <p:tgtEl>
                                          <p:spTgt spid="1273"/>
                                        </p:tgtEl>
                                        <p:attrNameLst>
                                          <p:attrName>style.visibility</p:attrName>
                                        </p:attrNameLst>
                                      </p:cBhvr>
                                      <p:to>
                                        <p:strVal val="visible"/>
                                      </p:to>
                                    </p:set>
                                    <p:animEffect filter="fade" transition="in">
                                      <p:cBhvr>
                                        <p:cTn dur="500"/>
                                        <p:tgtEl>
                                          <p:spTgt spid="1273"/>
                                        </p:tgtEl>
                                      </p:cBhvr>
                                    </p:animEffect>
                                  </p:childTnLst>
                                </p:cTn>
                              </p:par>
                              <p:par>
                                <p:cTn fill="hold" nodeType="withEffect" presetClass="entr" presetID="10" presetSubtype="0">
                                  <p:stCondLst>
                                    <p:cond delay="0"/>
                                  </p:stCondLst>
                                  <p:childTnLst>
                                    <p:set>
                                      <p:cBhvr>
                                        <p:cTn dur="1" fill="hold">
                                          <p:stCondLst>
                                            <p:cond delay="0"/>
                                          </p:stCondLst>
                                        </p:cTn>
                                        <p:tgtEl>
                                          <p:spTgt spid="1274"/>
                                        </p:tgtEl>
                                        <p:attrNameLst>
                                          <p:attrName>style.visibility</p:attrName>
                                        </p:attrNameLst>
                                      </p:cBhvr>
                                      <p:to>
                                        <p:strVal val="visible"/>
                                      </p:to>
                                    </p:set>
                                    <p:animEffect filter="fade" transition="in">
                                      <p:cBhvr>
                                        <p:cTn dur="500"/>
                                        <p:tgtEl>
                                          <p:spTgt spid="1274"/>
                                        </p:tgtEl>
                                      </p:cBhvr>
                                    </p:animEffect>
                                  </p:childTnLst>
                                </p:cTn>
                              </p:par>
                              <p:par>
                                <p:cTn fill="hold" nodeType="withEffect" presetClass="entr" presetID="10" presetSubtype="0">
                                  <p:stCondLst>
                                    <p:cond delay="0"/>
                                  </p:stCondLst>
                                  <p:childTnLst>
                                    <p:set>
                                      <p:cBhvr>
                                        <p:cTn dur="1" fill="hold">
                                          <p:stCondLst>
                                            <p:cond delay="0"/>
                                          </p:stCondLst>
                                        </p:cTn>
                                        <p:tgtEl>
                                          <p:spTgt spid="1275"/>
                                        </p:tgtEl>
                                        <p:attrNameLst>
                                          <p:attrName>style.visibility</p:attrName>
                                        </p:attrNameLst>
                                      </p:cBhvr>
                                      <p:to>
                                        <p:strVal val="visible"/>
                                      </p:to>
                                    </p:set>
                                    <p:animEffect filter="fade" transition="in">
                                      <p:cBhvr>
                                        <p:cTn dur="500"/>
                                        <p:tgtEl>
                                          <p:spTgt spid="1275"/>
                                        </p:tgtEl>
                                      </p:cBhvr>
                                    </p:animEffect>
                                  </p:childTnLst>
                                </p:cTn>
                              </p:par>
                              <p:par>
                                <p:cTn fill="hold" nodeType="withEffect" presetClass="entr" presetID="10" presetSubtype="0">
                                  <p:stCondLst>
                                    <p:cond delay="0"/>
                                  </p:stCondLst>
                                  <p:childTnLst>
                                    <p:set>
                                      <p:cBhvr>
                                        <p:cTn dur="1" fill="hold">
                                          <p:stCondLst>
                                            <p:cond delay="0"/>
                                          </p:stCondLst>
                                        </p:cTn>
                                        <p:tgtEl>
                                          <p:spTgt spid="1276"/>
                                        </p:tgtEl>
                                        <p:attrNameLst>
                                          <p:attrName>style.visibility</p:attrName>
                                        </p:attrNameLst>
                                      </p:cBhvr>
                                      <p:to>
                                        <p:strVal val="visible"/>
                                      </p:to>
                                    </p:set>
                                    <p:animEffect filter="fade" transition="in">
                                      <p:cBhvr>
                                        <p:cTn dur="500"/>
                                        <p:tgtEl>
                                          <p:spTgt spid="127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69"/>
                                        </p:tgtEl>
                                        <p:attrNameLst>
                                          <p:attrName>style.visibility</p:attrName>
                                        </p:attrNameLst>
                                      </p:cBhvr>
                                      <p:to>
                                        <p:strVal val="visible"/>
                                      </p:to>
                                    </p:set>
                                    <p:animEffect filter="fade" transition="in">
                                      <p:cBhvr>
                                        <p:cTn dur="500"/>
                                        <p:tgtEl>
                                          <p:spTgt spid="1269"/>
                                        </p:tgtEl>
                                      </p:cBhvr>
                                    </p:animEffect>
                                  </p:childTnLst>
                                </p:cTn>
                              </p:par>
                              <p:par>
                                <p:cTn fill="hold" nodeType="withEffect" presetClass="entr" presetID="10" presetSubtype="0">
                                  <p:stCondLst>
                                    <p:cond delay="0"/>
                                  </p:stCondLst>
                                  <p:childTnLst>
                                    <p:set>
                                      <p:cBhvr>
                                        <p:cTn dur="1" fill="hold">
                                          <p:stCondLst>
                                            <p:cond delay="0"/>
                                          </p:stCondLst>
                                        </p:cTn>
                                        <p:tgtEl>
                                          <p:spTgt spid="1270"/>
                                        </p:tgtEl>
                                        <p:attrNameLst>
                                          <p:attrName>style.visibility</p:attrName>
                                        </p:attrNameLst>
                                      </p:cBhvr>
                                      <p:to>
                                        <p:strVal val="visible"/>
                                      </p:to>
                                    </p:set>
                                    <p:animEffect filter="fade" transition="in">
                                      <p:cBhvr>
                                        <p:cTn dur="500"/>
                                        <p:tgtEl>
                                          <p:spTgt spid="1270"/>
                                        </p:tgtEl>
                                      </p:cBhvr>
                                    </p:animEffect>
                                  </p:childTnLst>
                                </p:cTn>
                              </p:par>
                              <p:par>
                                <p:cTn fill="hold" nodeType="withEffect" presetClass="entr" presetID="10" presetSubtype="0">
                                  <p:stCondLst>
                                    <p:cond delay="0"/>
                                  </p:stCondLst>
                                  <p:childTnLst>
                                    <p:set>
                                      <p:cBhvr>
                                        <p:cTn dur="1" fill="hold">
                                          <p:stCondLst>
                                            <p:cond delay="0"/>
                                          </p:stCondLst>
                                        </p:cTn>
                                        <p:tgtEl>
                                          <p:spTgt spid="1271"/>
                                        </p:tgtEl>
                                        <p:attrNameLst>
                                          <p:attrName>style.visibility</p:attrName>
                                        </p:attrNameLst>
                                      </p:cBhvr>
                                      <p:to>
                                        <p:strVal val="visible"/>
                                      </p:to>
                                    </p:set>
                                    <p:animEffect filter="fade" transition="in">
                                      <p:cBhvr>
                                        <p:cTn dur="500"/>
                                        <p:tgtEl>
                                          <p:spTgt spid="1271"/>
                                        </p:tgtEl>
                                      </p:cBhvr>
                                    </p:animEffect>
                                  </p:childTnLst>
                                </p:cTn>
                              </p:par>
                              <p:par>
                                <p:cTn fill="hold" nodeType="withEffect" presetClass="entr" presetID="10" presetSubtype="0">
                                  <p:stCondLst>
                                    <p:cond delay="0"/>
                                  </p:stCondLst>
                                  <p:childTnLst>
                                    <p:set>
                                      <p:cBhvr>
                                        <p:cTn dur="1" fill="hold">
                                          <p:stCondLst>
                                            <p:cond delay="0"/>
                                          </p:stCondLst>
                                        </p:cTn>
                                        <p:tgtEl>
                                          <p:spTgt spid="1272"/>
                                        </p:tgtEl>
                                        <p:attrNameLst>
                                          <p:attrName>style.visibility</p:attrName>
                                        </p:attrNameLst>
                                      </p:cBhvr>
                                      <p:to>
                                        <p:strVal val="visible"/>
                                      </p:to>
                                    </p:set>
                                    <p:animEffect filter="fade" transition="in">
                                      <p:cBhvr>
                                        <p:cTn dur="500"/>
                                        <p:tgtEl>
                                          <p:spTgt spid="1272"/>
                                        </p:tgtEl>
                                      </p:cBhvr>
                                    </p:animEffect>
                                  </p:childTnLst>
                                </p:cTn>
                              </p:par>
                              <p:par>
                                <p:cTn fill="hold" nodeType="withEffect" presetClass="entr" presetID="10" presetSubtype="0">
                                  <p:stCondLst>
                                    <p:cond delay="0"/>
                                  </p:stCondLst>
                                  <p:childTnLst>
                                    <p:set>
                                      <p:cBhvr>
                                        <p:cTn dur="1" fill="hold">
                                          <p:stCondLst>
                                            <p:cond delay="0"/>
                                          </p:stCondLst>
                                        </p:cTn>
                                        <p:tgtEl>
                                          <p:spTgt spid="1277"/>
                                        </p:tgtEl>
                                        <p:attrNameLst>
                                          <p:attrName>style.visibility</p:attrName>
                                        </p:attrNameLst>
                                      </p:cBhvr>
                                      <p:to>
                                        <p:strVal val="visible"/>
                                      </p:to>
                                    </p:set>
                                    <p:animEffect filter="fade" transition="in">
                                      <p:cBhvr>
                                        <p:cTn dur="500"/>
                                        <p:tgtEl>
                                          <p:spTgt spid="1277"/>
                                        </p:tgtEl>
                                      </p:cBhvr>
                                    </p:animEffect>
                                  </p:childTnLst>
                                </p:cTn>
                              </p:par>
                              <p:par>
                                <p:cTn fill="hold" nodeType="withEffect" presetClass="entr" presetID="10" presetSubtype="0">
                                  <p:stCondLst>
                                    <p:cond delay="0"/>
                                  </p:stCondLst>
                                  <p:childTnLst>
                                    <p:set>
                                      <p:cBhvr>
                                        <p:cTn dur="1" fill="hold">
                                          <p:stCondLst>
                                            <p:cond delay="0"/>
                                          </p:stCondLst>
                                        </p:cTn>
                                        <p:tgtEl>
                                          <p:spTgt spid="1278"/>
                                        </p:tgtEl>
                                        <p:attrNameLst>
                                          <p:attrName>style.visibility</p:attrName>
                                        </p:attrNameLst>
                                      </p:cBhvr>
                                      <p:to>
                                        <p:strVal val="visible"/>
                                      </p:to>
                                    </p:set>
                                    <p:animEffect filter="fade" transition="in">
                                      <p:cBhvr>
                                        <p:cTn dur="500"/>
                                        <p:tgtEl>
                                          <p:spTgt spid="1278"/>
                                        </p:tgtEl>
                                      </p:cBhvr>
                                    </p:animEffect>
                                  </p:childTnLst>
                                </p:cTn>
                              </p:par>
                              <p:par>
                                <p:cTn fill="hold" nodeType="withEffect" presetClass="entr" presetID="10" presetSubtype="0">
                                  <p:stCondLst>
                                    <p:cond delay="0"/>
                                  </p:stCondLst>
                                  <p:childTnLst>
                                    <p:set>
                                      <p:cBhvr>
                                        <p:cTn dur="1" fill="hold">
                                          <p:stCondLst>
                                            <p:cond delay="0"/>
                                          </p:stCondLst>
                                        </p:cTn>
                                        <p:tgtEl>
                                          <p:spTgt spid="1279"/>
                                        </p:tgtEl>
                                        <p:attrNameLst>
                                          <p:attrName>style.visibility</p:attrName>
                                        </p:attrNameLst>
                                      </p:cBhvr>
                                      <p:to>
                                        <p:strVal val="visible"/>
                                      </p:to>
                                    </p:set>
                                    <p:animEffect filter="fade" transition="in">
                                      <p:cBhvr>
                                        <p:cTn dur="500"/>
                                        <p:tgtEl>
                                          <p:spTgt spid="1279"/>
                                        </p:tgtEl>
                                      </p:cBhvr>
                                    </p:animEffect>
                                  </p:childTnLst>
                                </p:cTn>
                              </p:par>
                              <p:par>
                                <p:cTn fill="hold" nodeType="withEffect" presetClass="entr" presetID="10" presetSubtype="0">
                                  <p:stCondLst>
                                    <p:cond delay="0"/>
                                  </p:stCondLst>
                                  <p:childTnLst>
                                    <p:set>
                                      <p:cBhvr>
                                        <p:cTn dur="1" fill="hold">
                                          <p:stCondLst>
                                            <p:cond delay="0"/>
                                          </p:stCondLst>
                                        </p:cTn>
                                        <p:tgtEl>
                                          <p:spTgt spid="1280"/>
                                        </p:tgtEl>
                                        <p:attrNameLst>
                                          <p:attrName>style.visibility</p:attrName>
                                        </p:attrNameLst>
                                      </p:cBhvr>
                                      <p:to>
                                        <p:strVal val="visible"/>
                                      </p:to>
                                    </p:set>
                                    <p:animEffect filter="fade" transition="in">
                                      <p:cBhvr>
                                        <p:cTn dur="500"/>
                                        <p:tgtEl>
                                          <p:spTgt spid="1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12" name="Shape 1312"/>
        <p:cNvGrpSpPr/>
        <p:nvPr/>
      </p:nvGrpSpPr>
      <p:grpSpPr>
        <a:xfrm>
          <a:off x="0" y="0"/>
          <a:ext cx="0" cy="0"/>
          <a:chOff x="0" y="0"/>
          <a:chExt cx="0" cy="0"/>
        </a:xfrm>
      </p:grpSpPr>
      <p:sp>
        <p:nvSpPr>
          <p:cNvPr id="1313" name="Google Shape;1313;p69"/>
          <p:cNvSpPr/>
          <p:nvPr/>
        </p:nvSpPr>
        <p:spPr>
          <a:xfrm>
            <a:off x="2294285"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314" name="Google Shape;1314;p69"/>
          <p:cNvSpPr/>
          <p:nvPr/>
        </p:nvSpPr>
        <p:spPr>
          <a:xfrm>
            <a:off x="2965617"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315" name="Google Shape;1315;p69"/>
          <p:cNvSpPr/>
          <p:nvPr/>
        </p:nvSpPr>
        <p:spPr>
          <a:xfrm>
            <a:off x="3636949"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316" name="Google Shape;1316;p69"/>
          <p:cNvSpPr/>
          <p:nvPr/>
        </p:nvSpPr>
        <p:spPr>
          <a:xfrm>
            <a:off x="4308281"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317" name="Google Shape;1317;p69"/>
          <p:cNvSpPr/>
          <p:nvPr/>
        </p:nvSpPr>
        <p:spPr>
          <a:xfrm>
            <a:off x="4979613"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1318" name="Google Shape;1318;p69"/>
          <p:cNvSpPr/>
          <p:nvPr/>
        </p:nvSpPr>
        <p:spPr>
          <a:xfrm>
            <a:off x="5650945"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1319" name="Google Shape;1319;p69"/>
          <p:cNvSpPr/>
          <p:nvPr/>
        </p:nvSpPr>
        <p:spPr>
          <a:xfrm>
            <a:off x="6322277"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1320" name="Google Shape;1320;p69"/>
          <p:cNvSpPr/>
          <p:nvPr/>
        </p:nvSpPr>
        <p:spPr>
          <a:xfrm>
            <a:off x="6993609" y="2992938"/>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(1,8)</a:t>
            </a:r>
            <a:endParaRPr/>
          </a:p>
        </p:txBody>
      </p:sp>
      <p:sp>
        <p:nvSpPr>
          <p:cNvPr id="1321" name="Google Shape;1321;p69"/>
          <p:cNvSpPr/>
          <p:nvPr/>
        </p:nvSpPr>
        <p:spPr>
          <a:xfrm>
            <a:off x="2294285"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322" name="Google Shape;1322;p69"/>
          <p:cNvSpPr/>
          <p:nvPr/>
        </p:nvSpPr>
        <p:spPr>
          <a:xfrm>
            <a:off x="2965617"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323" name="Google Shape;1323;p69"/>
          <p:cNvSpPr/>
          <p:nvPr/>
        </p:nvSpPr>
        <p:spPr>
          <a:xfrm>
            <a:off x="3636949"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324" name="Google Shape;1324;p69"/>
          <p:cNvSpPr/>
          <p:nvPr/>
        </p:nvSpPr>
        <p:spPr>
          <a:xfrm>
            <a:off x="4308281"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325" name="Google Shape;1325;p69"/>
          <p:cNvSpPr/>
          <p:nvPr/>
        </p:nvSpPr>
        <p:spPr>
          <a:xfrm>
            <a:off x="4979613"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1326" name="Google Shape;1326;p69"/>
          <p:cNvSpPr/>
          <p:nvPr/>
        </p:nvSpPr>
        <p:spPr>
          <a:xfrm>
            <a:off x="5650945"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1327" name="Google Shape;1327;p69"/>
          <p:cNvSpPr/>
          <p:nvPr/>
        </p:nvSpPr>
        <p:spPr>
          <a:xfrm>
            <a:off x="6322277"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1328" name="Google Shape;1328;p69"/>
          <p:cNvSpPr/>
          <p:nvPr/>
        </p:nvSpPr>
        <p:spPr>
          <a:xfrm>
            <a:off x="6993609" y="3664270"/>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(2,8)</a:t>
            </a:r>
            <a:endParaRPr/>
          </a:p>
        </p:txBody>
      </p:sp>
      <p:sp>
        <p:nvSpPr>
          <p:cNvPr id="1329" name="Google Shape;1329;p69"/>
          <p:cNvSpPr/>
          <p:nvPr/>
        </p:nvSpPr>
        <p:spPr>
          <a:xfrm>
            <a:off x="2294286"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330" name="Google Shape;1330;p69"/>
          <p:cNvSpPr/>
          <p:nvPr/>
        </p:nvSpPr>
        <p:spPr>
          <a:xfrm>
            <a:off x="2965618"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331" name="Google Shape;1331;p69"/>
          <p:cNvSpPr/>
          <p:nvPr/>
        </p:nvSpPr>
        <p:spPr>
          <a:xfrm>
            <a:off x="3636950"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332" name="Google Shape;1332;p69"/>
          <p:cNvSpPr/>
          <p:nvPr/>
        </p:nvSpPr>
        <p:spPr>
          <a:xfrm>
            <a:off x="4308282"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333" name="Google Shape;1333;p69"/>
          <p:cNvSpPr/>
          <p:nvPr/>
        </p:nvSpPr>
        <p:spPr>
          <a:xfrm>
            <a:off x="4979614"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1334" name="Google Shape;1334;p69"/>
          <p:cNvSpPr/>
          <p:nvPr/>
        </p:nvSpPr>
        <p:spPr>
          <a:xfrm>
            <a:off x="5650946"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1335" name="Google Shape;1335;p69"/>
          <p:cNvSpPr/>
          <p:nvPr/>
        </p:nvSpPr>
        <p:spPr>
          <a:xfrm>
            <a:off x="6322278"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1336" name="Google Shape;1336;p69"/>
          <p:cNvSpPr/>
          <p:nvPr/>
        </p:nvSpPr>
        <p:spPr>
          <a:xfrm>
            <a:off x="6993610" y="4335602"/>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(3,8)</a:t>
            </a:r>
            <a:endParaRPr/>
          </a:p>
        </p:txBody>
      </p:sp>
      <p:sp>
        <p:nvSpPr>
          <p:cNvPr id="1337" name="Google Shape;1337;p69"/>
          <p:cNvSpPr/>
          <p:nvPr/>
        </p:nvSpPr>
        <p:spPr>
          <a:xfrm>
            <a:off x="2294286"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1338" name="Google Shape;1338;p69"/>
          <p:cNvSpPr/>
          <p:nvPr/>
        </p:nvSpPr>
        <p:spPr>
          <a:xfrm>
            <a:off x="2965618"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(4,2)</a:t>
            </a:r>
            <a:endParaRPr/>
          </a:p>
        </p:txBody>
      </p:sp>
      <p:sp>
        <p:nvSpPr>
          <p:cNvPr id="1339" name="Google Shape;1339;p69"/>
          <p:cNvSpPr/>
          <p:nvPr/>
        </p:nvSpPr>
        <p:spPr>
          <a:xfrm>
            <a:off x="3636950"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1340" name="Google Shape;1340;p69"/>
          <p:cNvSpPr/>
          <p:nvPr/>
        </p:nvSpPr>
        <p:spPr>
          <a:xfrm>
            <a:off x="4308282"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sp>
        <p:nvSpPr>
          <p:cNvPr id="1341" name="Google Shape;1341;p69"/>
          <p:cNvSpPr/>
          <p:nvPr/>
        </p:nvSpPr>
        <p:spPr>
          <a:xfrm>
            <a:off x="4979614"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(4,5)</a:t>
            </a:r>
            <a:endParaRPr/>
          </a:p>
        </p:txBody>
      </p:sp>
      <p:sp>
        <p:nvSpPr>
          <p:cNvPr id="1342" name="Google Shape;1342;p69"/>
          <p:cNvSpPr/>
          <p:nvPr/>
        </p:nvSpPr>
        <p:spPr>
          <a:xfrm>
            <a:off x="5650946"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(4,6)</a:t>
            </a:r>
            <a:endParaRPr/>
          </a:p>
        </p:txBody>
      </p:sp>
      <p:sp>
        <p:nvSpPr>
          <p:cNvPr id="1343" name="Google Shape;1343;p69"/>
          <p:cNvSpPr/>
          <p:nvPr/>
        </p:nvSpPr>
        <p:spPr>
          <a:xfrm>
            <a:off x="6322278"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(4,7)</a:t>
            </a:r>
            <a:endParaRPr/>
          </a:p>
        </p:txBody>
      </p:sp>
      <p:sp>
        <p:nvSpPr>
          <p:cNvPr id="1344" name="Google Shape;1344;p69"/>
          <p:cNvSpPr/>
          <p:nvPr/>
        </p:nvSpPr>
        <p:spPr>
          <a:xfrm>
            <a:off x="6993610" y="5006934"/>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(4,8)</a:t>
            </a:r>
            <a:endParaRPr/>
          </a:p>
        </p:txBody>
      </p:sp>
      <p:sp>
        <p:nvSpPr>
          <p:cNvPr id="1345" name="Google Shape;1345;p69"/>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346" name="Google Shape;1346;p69"/>
          <p:cNvSpPr txBox="1"/>
          <p:nvPr/>
        </p:nvSpPr>
        <p:spPr>
          <a:xfrm>
            <a:off x="7786860" y="3085010"/>
            <a:ext cx="3090146" cy="128634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Since we have increased the number of workers, we will now only generate </a:t>
            </a:r>
            <a:r>
              <a:rPr b="1" i="0" lang="en-US" sz="2000" u="none" cap="none" strike="noStrike">
                <a:solidFill>
                  <a:srgbClr val="0C4E9B"/>
                </a:solidFill>
                <a:latin typeface="Arial"/>
                <a:ea typeface="Arial"/>
                <a:cs typeface="Arial"/>
                <a:sym typeface="Arial"/>
              </a:rPr>
              <a:t>2 gangs</a:t>
            </a:r>
            <a:endParaRPr/>
          </a:p>
        </p:txBody>
      </p:sp>
      <p:sp>
        <p:nvSpPr>
          <p:cNvPr id="1347" name="Google Shape;1347;p69"/>
          <p:cNvSpPr txBox="1"/>
          <p:nvPr/>
        </p:nvSpPr>
        <p:spPr>
          <a:xfrm>
            <a:off x="6492932" y="938116"/>
            <a:ext cx="4037132" cy="1643527"/>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kernels loop </a:t>
            </a:r>
            <a:r>
              <a:rPr b="1" i="0" lang="en-US" sz="1400" u="none" cap="none" strike="noStrike">
                <a:solidFill>
                  <a:srgbClr val="8E4000"/>
                </a:solidFill>
                <a:latin typeface="Consolas"/>
                <a:ea typeface="Consolas"/>
                <a:cs typeface="Consolas"/>
                <a:sym typeface="Consolas"/>
              </a:rPr>
              <a:t>gang worker(2)</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do </a:t>
            </a:r>
            <a:r>
              <a:rPr b="0" i="0" lang="en-US" sz="1400" u="none" cap="none" strike="noStrike">
                <a:solidFill>
                  <a:schemeClr val="dk2"/>
                </a:solidFill>
                <a:latin typeface="Consolas"/>
                <a:ea typeface="Consolas"/>
                <a:cs typeface="Consolas"/>
                <a:sym typeface="Consolas"/>
              </a:rPr>
              <a:t>x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!$acc loop </a:t>
            </a:r>
            <a:r>
              <a:rPr b="1" i="0" lang="en-US" sz="14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do </a:t>
            </a:r>
            <a:r>
              <a:rPr b="0" i="0" lang="en-US" sz="1400" u="none" cap="none" strike="noStrike">
                <a:solidFill>
                  <a:schemeClr val="dk2"/>
                </a:solidFill>
                <a:latin typeface="Consolas"/>
                <a:ea typeface="Consolas"/>
                <a:cs typeface="Consolas"/>
                <a:sym typeface="Consolas"/>
              </a:rPr>
              <a:t>y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8</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end do</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end kernels</a:t>
            </a:r>
            <a:endParaRPr b="0" i="0" sz="1400" u="none" cap="none" strike="noStrike">
              <a:solidFill>
                <a:schemeClr val="dk2"/>
              </a:solidFill>
              <a:latin typeface="Consolas"/>
              <a:ea typeface="Consolas"/>
              <a:cs typeface="Consolas"/>
              <a:sym typeface="Consolas"/>
            </a:endParaRPr>
          </a:p>
        </p:txBody>
      </p:sp>
      <p:sp>
        <p:nvSpPr>
          <p:cNvPr id="1348" name="Google Shape;1348;p69"/>
          <p:cNvSpPr/>
          <p:nvPr/>
        </p:nvSpPr>
        <p:spPr>
          <a:xfrm>
            <a:off x="798594" y="940368"/>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349" name="Google Shape;1349;p69"/>
          <p:cNvSpPr/>
          <p:nvPr/>
        </p:nvSpPr>
        <p:spPr>
          <a:xfrm>
            <a:off x="2363605"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350" name="Google Shape;1350;p69"/>
          <p:cNvSpPr/>
          <p:nvPr/>
        </p:nvSpPr>
        <p:spPr>
          <a:xfrm>
            <a:off x="2733902"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51" name="Google Shape;1351;p69"/>
          <p:cNvSpPr/>
          <p:nvPr/>
        </p:nvSpPr>
        <p:spPr>
          <a:xfrm>
            <a:off x="3104199"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52" name="Google Shape;1352;p69"/>
          <p:cNvSpPr/>
          <p:nvPr/>
        </p:nvSpPr>
        <p:spPr>
          <a:xfrm>
            <a:off x="3474496" y="141148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53" name="Google Shape;1353;p69"/>
          <p:cNvSpPr/>
          <p:nvPr/>
        </p:nvSpPr>
        <p:spPr>
          <a:xfrm>
            <a:off x="4022911" y="1560858"/>
            <a:ext cx="212484" cy="408428"/>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354" name="Google Shape;1354;p69"/>
          <p:cNvSpPr txBox="1"/>
          <p:nvPr/>
        </p:nvSpPr>
        <p:spPr>
          <a:xfrm>
            <a:off x="4080069" y="1552882"/>
            <a:ext cx="1493210"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2 Workers</a:t>
            </a:r>
            <a:endParaRPr/>
          </a:p>
        </p:txBody>
      </p:sp>
      <p:sp>
        <p:nvSpPr>
          <p:cNvPr id="1355" name="Google Shape;1355;p69"/>
          <p:cNvSpPr txBox="1"/>
          <p:nvPr/>
        </p:nvSpPr>
        <p:spPr>
          <a:xfrm>
            <a:off x="2289991" y="2196048"/>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356" name="Google Shape;1356;p69"/>
          <p:cNvGrpSpPr/>
          <p:nvPr/>
        </p:nvGrpSpPr>
        <p:grpSpPr>
          <a:xfrm>
            <a:off x="1685165" y="1050558"/>
            <a:ext cx="2824680" cy="400110"/>
            <a:chOff x="1277488" y="1499022"/>
            <a:chExt cx="2824680" cy="400110"/>
          </a:xfrm>
        </p:grpSpPr>
        <p:sp>
          <p:nvSpPr>
            <p:cNvPr id="1357" name="Google Shape;1357;p69"/>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358" name="Google Shape;1358;p69"/>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359" name="Google Shape;1359;p69"/>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1360" name="Google Shape;1360;p69"/>
          <p:cNvSpPr/>
          <p:nvPr/>
        </p:nvSpPr>
        <p:spPr>
          <a:xfrm>
            <a:off x="2363605"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361" name="Google Shape;1361;p69"/>
          <p:cNvSpPr/>
          <p:nvPr/>
        </p:nvSpPr>
        <p:spPr>
          <a:xfrm>
            <a:off x="2733902"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62" name="Google Shape;1362;p69"/>
          <p:cNvSpPr/>
          <p:nvPr/>
        </p:nvSpPr>
        <p:spPr>
          <a:xfrm>
            <a:off x="3104199"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63" name="Google Shape;1363;p69"/>
          <p:cNvSpPr/>
          <p:nvPr/>
        </p:nvSpPr>
        <p:spPr>
          <a:xfrm>
            <a:off x="3474496" y="178178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64" name="Google Shape;1364;p69"/>
          <p:cNvSpPr/>
          <p:nvPr/>
        </p:nvSpPr>
        <p:spPr>
          <a:xfrm>
            <a:off x="2294284"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365" name="Google Shape;1365;p69"/>
          <p:cNvSpPr/>
          <p:nvPr/>
        </p:nvSpPr>
        <p:spPr>
          <a:xfrm>
            <a:off x="2965616"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366" name="Google Shape;1366;p69"/>
          <p:cNvSpPr/>
          <p:nvPr/>
        </p:nvSpPr>
        <p:spPr>
          <a:xfrm>
            <a:off x="3636948"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367" name="Google Shape;1367;p69"/>
          <p:cNvSpPr/>
          <p:nvPr/>
        </p:nvSpPr>
        <p:spPr>
          <a:xfrm>
            <a:off x="4308280"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368" name="Google Shape;1368;p69"/>
          <p:cNvSpPr/>
          <p:nvPr/>
        </p:nvSpPr>
        <p:spPr>
          <a:xfrm>
            <a:off x="2294284"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369" name="Google Shape;1369;p69"/>
          <p:cNvSpPr/>
          <p:nvPr/>
        </p:nvSpPr>
        <p:spPr>
          <a:xfrm>
            <a:off x="2965616"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370" name="Google Shape;1370;p69"/>
          <p:cNvSpPr/>
          <p:nvPr/>
        </p:nvSpPr>
        <p:spPr>
          <a:xfrm>
            <a:off x="3636948"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371" name="Google Shape;1371;p69"/>
          <p:cNvSpPr/>
          <p:nvPr/>
        </p:nvSpPr>
        <p:spPr>
          <a:xfrm>
            <a:off x="4308280"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372" name="Google Shape;1372;p69"/>
          <p:cNvSpPr txBox="1"/>
          <p:nvPr/>
        </p:nvSpPr>
        <p:spPr>
          <a:xfrm>
            <a:off x="-207209" y="3346488"/>
            <a:ext cx="1602469"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1373" name="Google Shape;1373;p69"/>
          <p:cNvSpPr txBox="1"/>
          <p:nvPr/>
        </p:nvSpPr>
        <p:spPr>
          <a:xfrm>
            <a:off x="866291" y="3438821"/>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2 Workers</a:t>
            </a:r>
            <a:endParaRPr/>
          </a:p>
        </p:txBody>
      </p:sp>
      <p:sp>
        <p:nvSpPr>
          <p:cNvPr id="1374" name="Google Shape;1374;p69"/>
          <p:cNvSpPr/>
          <p:nvPr/>
        </p:nvSpPr>
        <p:spPr>
          <a:xfrm>
            <a:off x="4979612"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(1,5)</a:t>
            </a:r>
            <a:endParaRPr/>
          </a:p>
        </p:txBody>
      </p:sp>
      <p:sp>
        <p:nvSpPr>
          <p:cNvPr id="1375" name="Google Shape;1375;p69"/>
          <p:cNvSpPr/>
          <p:nvPr/>
        </p:nvSpPr>
        <p:spPr>
          <a:xfrm>
            <a:off x="5650944"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(1,6)</a:t>
            </a:r>
            <a:endParaRPr/>
          </a:p>
        </p:txBody>
      </p:sp>
      <p:sp>
        <p:nvSpPr>
          <p:cNvPr id="1376" name="Google Shape;1376;p69"/>
          <p:cNvSpPr/>
          <p:nvPr/>
        </p:nvSpPr>
        <p:spPr>
          <a:xfrm>
            <a:off x="6322276"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(1,7)</a:t>
            </a:r>
            <a:endParaRPr/>
          </a:p>
        </p:txBody>
      </p:sp>
      <p:sp>
        <p:nvSpPr>
          <p:cNvPr id="1377" name="Google Shape;1377;p69"/>
          <p:cNvSpPr/>
          <p:nvPr/>
        </p:nvSpPr>
        <p:spPr>
          <a:xfrm>
            <a:off x="6993608" y="299293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(1,8)</a:t>
            </a:r>
            <a:endParaRPr/>
          </a:p>
        </p:txBody>
      </p:sp>
      <p:sp>
        <p:nvSpPr>
          <p:cNvPr id="1378" name="Google Shape;1378;p69"/>
          <p:cNvSpPr/>
          <p:nvPr/>
        </p:nvSpPr>
        <p:spPr>
          <a:xfrm>
            <a:off x="4979612"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(2,5)</a:t>
            </a:r>
            <a:endParaRPr/>
          </a:p>
        </p:txBody>
      </p:sp>
      <p:sp>
        <p:nvSpPr>
          <p:cNvPr id="1379" name="Google Shape;1379;p69"/>
          <p:cNvSpPr/>
          <p:nvPr/>
        </p:nvSpPr>
        <p:spPr>
          <a:xfrm>
            <a:off x="5650944"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(2,6)</a:t>
            </a:r>
            <a:endParaRPr/>
          </a:p>
        </p:txBody>
      </p:sp>
      <p:sp>
        <p:nvSpPr>
          <p:cNvPr id="1380" name="Google Shape;1380;p69"/>
          <p:cNvSpPr/>
          <p:nvPr/>
        </p:nvSpPr>
        <p:spPr>
          <a:xfrm>
            <a:off x="6322276"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(2,7)</a:t>
            </a:r>
            <a:endParaRPr/>
          </a:p>
        </p:txBody>
      </p:sp>
      <p:sp>
        <p:nvSpPr>
          <p:cNvPr id="1381" name="Google Shape;1381;p69"/>
          <p:cNvSpPr/>
          <p:nvPr/>
        </p:nvSpPr>
        <p:spPr>
          <a:xfrm>
            <a:off x="6993608" y="3664270"/>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(2,8)</a:t>
            </a:r>
            <a:endParaRPr/>
          </a:p>
        </p:txBody>
      </p:sp>
      <p:sp>
        <p:nvSpPr>
          <p:cNvPr id="1382" name="Google Shape;1382;p69"/>
          <p:cNvSpPr txBox="1"/>
          <p:nvPr/>
        </p:nvSpPr>
        <p:spPr>
          <a:xfrm>
            <a:off x="2213554" y="3728183"/>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sp>
        <p:nvSpPr>
          <p:cNvPr id="1383" name="Google Shape;1383;p69"/>
          <p:cNvSpPr txBox="1"/>
          <p:nvPr/>
        </p:nvSpPr>
        <p:spPr>
          <a:xfrm>
            <a:off x="2199506" y="3035629"/>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384" name="Google Shape;1384;p69"/>
          <p:cNvCxnSpPr/>
          <p:nvPr/>
        </p:nvCxnSpPr>
        <p:spPr>
          <a:xfrm>
            <a:off x="4296678" y="3333400"/>
            <a:ext cx="585677" cy="0"/>
          </a:xfrm>
          <a:prstGeom prst="straightConnector1">
            <a:avLst/>
          </a:prstGeom>
          <a:noFill/>
          <a:ln cap="flat" cmpd="sng" w="38100">
            <a:solidFill>
              <a:schemeClr val="lt1"/>
            </a:solidFill>
            <a:prstDash val="solid"/>
            <a:round/>
            <a:headEnd len="sm" w="sm" type="none"/>
            <a:tailEnd len="med" w="med" type="stealth"/>
          </a:ln>
        </p:spPr>
      </p:cxnSp>
      <p:cxnSp>
        <p:nvCxnSpPr>
          <p:cNvPr id="1385" name="Google Shape;1385;p69"/>
          <p:cNvCxnSpPr/>
          <p:nvPr/>
        </p:nvCxnSpPr>
        <p:spPr>
          <a:xfrm rot="10800000">
            <a:off x="2403548" y="3328604"/>
            <a:ext cx="562068" cy="4796"/>
          </a:xfrm>
          <a:prstGeom prst="straightConnector1">
            <a:avLst/>
          </a:prstGeom>
          <a:noFill/>
          <a:ln cap="flat" cmpd="sng" w="38100">
            <a:solidFill>
              <a:schemeClr val="lt1"/>
            </a:solidFill>
            <a:prstDash val="solid"/>
            <a:round/>
            <a:headEnd len="sm" w="sm" type="none"/>
            <a:tailEnd len="med" w="med" type="stealth"/>
          </a:ln>
        </p:spPr>
      </p:cxnSp>
      <p:cxnSp>
        <p:nvCxnSpPr>
          <p:cNvPr id="1386" name="Google Shape;1386;p69"/>
          <p:cNvCxnSpPr/>
          <p:nvPr/>
        </p:nvCxnSpPr>
        <p:spPr>
          <a:xfrm rot="10800000">
            <a:off x="2409570" y="3984997"/>
            <a:ext cx="562068" cy="4796"/>
          </a:xfrm>
          <a:prstGeom prst="straightConnector1">
            <a:avLst/>
          </a:prstGeom>
          <a:noFill/>
          <a:ln cap="flat" cmpd="sng" w="38100">
            <a:solidFill>
              <a:schemeClr val="lt1"/>
            </a:solidFill>
            <a:prstDash val="solid"/>
            <a:round/>
            <a:headEnd len="sm" w="sm" type="none"/>
            <a:tailEnd len="med" w="med" type="stealth"/>
          </a:ln>
        </p:spPr>
      </p:cxnSp>
      <p:cxnSp>
        <p:nvCxnSpPr>
          <p:cNvPr id="1387" name="Google Shape;1387;p69"/>
          <p:cNvCxnSpPr/>
          <p:nvPr/>
        </p:nvCxnSpPr>
        <p:spPr>
          <a:xfrm>
            <a:off x="4308280" y="3998934"/>
            <a:ext cx="585677" cy="0"/>
          </a:xfrm>
          <a:prstGeom prst="straightConnector1">
            <a:avLst/>
          </a:prstGeom>
          <a:noFill/>
          <a:ln cap="flat" cmpd="sng" w="38100">
            <a:solidFill>
              <a:schemeClr val="lt1"/>
            </a:solidFill>
            <a:prstDash val="solid"/>
            <a:round/>
            <a:headEnd len="sm" w="sm" type="none"/>
            <a:tailEnd len="med" w="med" type="stealth"/>
          </a:ln>
        </p:spPr>
      </p:cxnSp>
      <p:sp>
        <p:nvSpPr>
          <p:cNvPr id="1388" name="Google Shape;1388;p69"/>
          <p:cNvSpPr/>
          <p:nvPr/>
        </p:nvSpPr>
        <p:spPr>
          <a:xfrm>
            <a:off x="2213554" y="4335601"/>
            <a:ext cx="5451386" cy="1342213"/>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389" name="Google Shape;1389;p69"/>
          <p:cNvSpPr/>
          <p:nvPr/>
        </p:nvSpPr>
        <p:spPr>
          <a:xfrm>
            <a:off x="2294285"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390" name="Google Shape;1390;p69"/>
          <p:cNvSpPr/>
          <p:nvPr/>
        </p:nvSpPr>
        <p:spPr>
          <a:xfrm>
            <a:off x="2965617"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391" name="Google Shape;1391;p69"/>
          <p:cNvSpPr/>
          <p:nvPr/>
        </p:nvSpPr>
        <p:spPr>
          <a:xfrm>
            <a:off x="3636949"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392" name="Google Shape;1392;p69"/>
          <p:cNvSpPr/>
          <p:nvPr/>
        </p:nvSpPr>
        <p:spPr>
          <a:xfrm>
            <a:off x="4308281"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393" name="Google Shape;1393;p69"/>
          <p:cNvSpPr/>
          <p:nvPr/>
        </p:nvSpPr>
        <p:spPr>
          <a:xfrm>
            <a:off x="2294285"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1394" name="Google Shape;1394;p69"/>
          <p:cNvSpPr/>
          <p:nvPr/>
        </p:nvSpPr>
        <p:spPr>
          <a:xfrm>
            <a:off x="2965617"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(4,2)</a:t>
            </a:r>
            <a:endParaRPr/>
          </a:p>
        </p:txBody>
      </p:sp>
      <p:sp>
        <p:nvSpPr>
          <p:cNvPr id="1395" name="Google Shape;1395;p69"/>
          <p:cNvSpPr/>
          <p:nvPr/>
        </p:nvSpPr>
        <p:spPr>
          <a:xfrm>
            <a:off x="3636949"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1396" name="Google Shape;1396;p69"/>
          <p:cNvSpPr/>
          <p:nvPr/>
        </p:nvSpPr>
        <p:spPr>
          <a:xfrm>
            <a:off x="4308281"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sp>
        <p:nvSpPr>
          <p:cNvPr id="1397" name="Google Shape;1397;p69"/>
          <p:cNvSpPr/>
          <p:nvPr/>
        </p:nvSpPr>
        <p:spPr>
          <a:xfrm>
            <a:off x="4979613"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(3,5)</a:t>
            </a:r>
            <a:endParaRPr/>
          </a:p>
        </p:txBody>
      </p:sp>
      <p:sp>
        <p:nvSpPr>
          <p:cNvPr id="1398" name="Google Shape;1398;p69"/>
          <p:cNvSpPr/>
          <p:nvPr/>
        </p:nvSpPr>
        <p:spPr>
          <a:xfrm>
            <a:off x="5650945"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(3,6)</a:t>
            </a:r>
            <a:endParaRPr/>
          </a:p>
        </p:txBody>
      </p:sp>
      <p:sp>
        <p:nvSpPr>
          <p:cNvPr id="1399" name="Google Shape;1399;p69"/>
          <p:cNvSpPr/>
          <p:nvPr/>
        </p:nvSpPr>
        <p:spPr>
          <a:xfrm>
            <a:off x="6322277"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(3,7)</a:t>
            </a:r>
            <a:endParaRPr/>
          </a:p>
        </p:txBody>
      </p:sp>
      <p:sp>
        <p:nvSpPr>
          <p:cNvPr id="1400" name="Google Shape;1400;p69"/>
          <p:cNvSpPr/>
          <p:nvPr/>
        </p:nvSpPr>
        <p:spPr>
          <a:xfrm>
            <a:off x="6993609" y="4335602"/>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(3,8)</a:t>
            </a:r>
            <a:endParaRPr/>
          </a:p>
        </p:txBody>
      </p:sp>
      <p:sp>
        <p:nvSpPr>
          <p:cNvPr id="1401" name="Google Shape;1401;p69"/>
          <p:cNvSpPr/>
          <p:nvPr/>
        </p:nvSpPr>
        <p:spPr>
          <a:xfrm>
            <a:off x="4979613"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(4,5)</a:t>
            </a:r>
            <a:endParaRPr/>
          </a:p>
        </p:txBody>
      </p:sp>
      <p:sp>
        <p:nvSpPr>
          <p:cNvPr id="1402" name="Google Shape;1402;p69"/>
          <p:cNvSpPr/>
          <p:nvPr/>
        </p:nvSpPr>
        <p:spPr>
          <a:xfrm>
            <a:off x="5650945"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(4,6)</a:t>
            </a:r>
            <a:endParaRPr/>
          </a:p>
        </p:txBody>
      </p:sp>
      <p:sp>
        <p:nvSpPr>
          <p:cNvPr id="1403" name="Google Shape;1403;p69"/>
          <p:cNvSpPr/>
          <p:nvPr/>
        </p:nvSpPr>
        <p:spPr>
          <a:xfrm>
            <a:off x="6322277"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(4,7)</a:t>
            </a:r>
            <a:endParaRPr/>
          </a:p>
        </p:txBody>
      </p:sp>
      <p:sp>
        <p:nvSpPr>
          <p:cNvPr id="1404" name="Google Shape;1404;p69"/>
          <p:cNvSpPr/>
          <p:nvPr/>
        </p:nvSpPr>
        <p:spPr>
          <a:xfrm>
            <a:off x="6993609" y="500693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(4,8)</a:t>
            </a:r>
            <a:endParaRPr/>
          </a:p>
        </p:txBody>
      </p:sp>
      <p:sp>
        <p:nvSpPr>
          <p:cNvPr id="1405" name="Google Shape;1405;p69"/>
          <p:cNvSpPr/>
          <p:nvPr/>
        </p:nvSpPr>
        <p:spPr>
          <a:xfrm>
            <a:off x="1037905" y="2990181"/>
            <a:ext cx="6627035" cy="1342214"/>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6">
                                            <p:txEl>
                                              <p:pRg end="0" st="0"/>
                                            </p:txEl>
                                          </p:spTgt>
                                        </p:tgtEl>
                                        <p:attrNameLst>
                                          <p:attrName>style.visibility</p:attrName>
                                        </p:attrNameLst>
                                      </p:cBhvr>
                                      <p:to>
                                        <p:strVal val="visible"/>
                                      </p:to>
                                    </p:set>
                                    <p:animEffect filter="fade" transition="in">
                                      <p:cBhvr>
                                        <p:cTn dur="500"/>
                                        <p:tgtEl>
                                          <p:spTgt spid="134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4"/>
                                        </p:tgtEl>
                                        <p:attrNameLst>
                                          <p:attrName>style.visibility</p:attrName>
                                        </p:attrNameLst>
                                      </p:cBhvr>
                                      <p:to>
                                        <p:strVal val="visible"/>
                                      </p:to>
                                    </p:set>
                                    <p:animEffect filter="fade" transition="in">
                                      <p:cBhvr>
                                        <p:cTn dur="500"/>
                                        <p:tgtEl>
                                          <p:spTgt spid="1364"/>
                                        </p:tgtEl>
                                      </p:cBhvr>
                                    </p:animEffect>
                                  </p:childTnLst>
                                </p:cTn>
                              </p:par>
                              <p:par>
                                <p:cTn fill="hold" nodeType="withEffect" presetClass="entr" presetID="10" presetSubtype="0">
                                  <p:stCondLst>
                                    <p:cond delay="0"/>
                                  </p:stCondLst>
                                  <p:childTnLst>
                                    <p:set>
                                      <p:cBhvr>
                                        <p:cTn dur="1" fill="hold">
                                          <p:stCondLst>
                                            <p:cond delay="0"/>
                                          </p:stCondLst>
                                        </p:cTn>
                                        <p:tgtEl>
                                          <p:spTgt spid="1365"/>
                                        </p:tgtEl>
                                        <p:attrNameLst>
                                          <p:attrName>style.visibility</p:attrName>
                                        </p:attrNameLst>
                                      </p:cBhvr>
                                      <p:to>
                                        <p:strVal val="visible"/>
                                      </p:to>
                                    </p:set>
                                    <p:animEffect filter="fade" transition="in">
                                      <p:cBhvr>
                                        <p:cTn dur="500"/>
                                        <p:tgtEl>
                                          <p:spTgt spid="1365"/>
                                        </p:tgtEl>
                                      </p:cBhvr>
                                    </p:animEffect>
                                  </p:childTnLst>
                                </p:cTn>
                              </p:par>
                              <p:par>
                                <p:cTn fill="hold" nodeType="withEffect" presetClass="entr" presetID="10" presetSubtype="0">
                                  <p:stCondLst>
                                    <p:cond delay="0"/>
                                  </p:stCondLst>
                                  <p:childTnLst>
                                    <p:set>
                                      <p:cBhvr>
                                        <p:cTn dur="1" fill="hold">
                                          <p:stCondLst>
                                            <p:cond delay="0"/>
                                          </p:stCondLst>
                                        </p:cTn>
                                        <p:tgtEl>
                                          <p:spTgt spid="1366"/>
                                        </p:tgtEl>
                                        <p:attrNameLst>
                                          <p:attrName>style.visibility</p:attrName>
                                        </p:attrNameLst>
                                      </p:cBhvr>
                                      <p:to>
                                        <p:strVal val="visible"/>
                                      </p:to>
                                    </p:set>
                                    <p:animEffect filter="fade" transition="in">
                                      <p:cBhvr>
                                        <p:cTn dur="500"/>
                                        <p:tgtEl>
                                          <p:spTgt spid="1366"/>
                                        </p:tgtEl>
                                      </p:cBhvr>
                                    </p:animEffect>
                                  </p:childTnLst>
                                </p:cTn>
                              </p:par>
                              <p:par>
                                <p:cTn fill="hold" nodeType="withEffect" presetClass="entr" presetID="10" presetSubtype="0">
                                  <p:stCondLst>
                                    <p:cond delay="0"/>
                                  </p:stCondLst>
                                  <p:childTnLst>
                                    <p:set>
                                      <p:cBhvr>
                                        <p:cTn dur="1" fill="hold">
                                          <p:stCondLst>
                                            <p:cond delay="0"/>
                                          </p:stCondLst>
                                        </p:cTn>
                                        <p:tgtEl>
                                          <p:spTgt spid="1367"/>
                                        </p:tgtEl>
                                        <p:attrNameLst>
                                          <p:attrName>style.visibility</p:attrName>
                                        </p:attrNameLst>
                                      </p:cBhvr>
                                      <p:to>
                                        <p:strVal val="visible"/>
                                      </p:to>
                                    </p:set>
                                    <p:animEffect filter="fade" transition="in">
                                      <p:cBhvr>
                                        <p:cTn dur="500"/>
                                        <p:tgtEl>
                                          <p:spTgt spid="1367"/>
                                        </p:tgtEl>
                                      </p:cBhvr>
                                    </p:animEffect>
                                  </p:childTnLst>
                                </p:cTn>
                              </p:par>
                              <p:par>
                                <p:cTn fill="hold" nodeType="withEffect" presetClass="entr" presetID="10" presetSubtype="0">
                                  <p:stCondLst>
                                    <p:cond delay="0"/>
                                  </p:stCondLst>
                                  <p:childTnLst>
                                    <p:set>
                                      <p:cBhvr>
                                        <p:cTn dur="1" fill="hold">
                                          <p:stCondLst>
                                            <p:cond delay="0"/>
                                          </p:stCondLst>
                                        </p:cTn>
                                        <p:tgtEl>
                                          <p:spTgt spid="1368"/>
                                        </p:tgtEl>
                                        <p:attrNameLst>
                                          <p:attrName>style.visibility</p:attrName>
                                        </p:attrNameLst>
                                      </p:cBhvr>
                                      <p:to>
                                        <p:strVal val="visible"/>
                                      </p:to>
                                    </p:set>
                                    <p:animEffect filter="fade" transition="in">
                                      <p:cBhvr>
                                        <p:cTn dur="500"/>
                                        <p:tgtEl>
                                          <p:spTgt spid="1368"/>
                                        </p:tgtEl>
                                      </p:cBhvr>
                                    </p:animEffect>
                                  </p:childTnLst>
                                </p:cTn>
                              </p:par>
                              <p:par>
                                <p:cTn fill="hold" nodeType="withEffect" presetClass="entr" presetID="10" presetSubtype="0">
                                  <p:stCondLst>
                                    <p:cond delay="0"/>
                                  </p:stCondLst>
                                  <p:childTnLst>
                                    <p:set>
                                      <p:cBhvr>
                                        <p:cTn dur="1" fill="hold">
                                          <p:stCondLst>
                                            <p:cond delay="0"/>
                                          </p:stCondLst>
                                        </p:cTn>
                                        <p:tgtEl>
                                          <p:spTgt spid="1369"/>
                                        </p:tgtEl>
                                        <p:attrNameLst>
                                          <p:attrName>style.visibility</p:attrName>
                                        </p:attrNameLst>
                                      </p:cBhvr>
                                      <p:to>
                                        <p:strVal val="visible"/>
                                      </p:to>
                                    </p:set>
                                    <p:animEffect filter="fade" transition="in">
                                      <p:cBhvr>
                                        <p:cTn dur="500"/>
                                        <p:tgtEl>
                                          <p:spTgt spid="1369"/>
                                        </p:tgtEl>
                                      </p:cBhvr>
                                    </p:animEffect>
                                  </p:childTnLst>
                                </p:cTn>
                              </p:par>
                              <p:par>
                                <p:cTn fill="hold" nodeType="withEffect" presetClass="entr" presetID="10" presetSubtype="0">
                                  <p:stCondLst>
                                    <p:cond delay="0"/>
                                  </p:stCondLst>
                                  <p:childTnLst>
                                    <p:set>
                                      <p:cBhvr>
                                        <p:cTn dur="1" fill="hold">
                                          <p:stCondLst>
                                            <p:cond delay="0"/>
                                          </p:stCondLst>
                                        </p:cTn>
                                        <p:tgtEl>
                                          <p:spTgt spid="1370"/>
                                        </p:tgtEl>
                                        <p:attrNameLst>
                                          <p:attrName>style.visibility</p:attrName>
                                        </p:attrNameLst>
                                      </p:cBhvr>
                                      <p:to>
                                        <p:strVal val="visible"/>
                                      </p:to>
                                    </p:set>
                                    <p:animEffect filter="fade" transition="in">
                                      <p:cBhvr>
                                        <p:cTn dur="500"/>
                                        <p:tgtEl>
                                          <p:spTgt spid="1370"/>
                                        </p:tgtEl>
                                      </p:cBhvr>
                                    </p:animEffect>
                                  </p:childTnLst>
                                </p:cTn>
                              </p:par>
                              <p:par>
                                <p:cTn fill="hold" nodeType="withEffect" presetClass="entr" presetID="10" presetSubtype="0">
                                  <p:stCondLst>
                                    <p:cond delay="0"/>
                                  </p:stCondLst>
                                  <p:childTnLst>
                                    <p:set>
                                      <p:cBhvr>
                                        <p:cTn dur="1" fill="hold">
                                          <p:stCondLst>
                                            <p:cond delay="0"/>
                                          </p:stCondLst>
                                        </p:cTn>
                                        <p:tgtEl>
                                          <p:spTgt spid="1371"/>
                                        </p:tgtEl>
                                        <p:attrNameLst>
                                          <p:attrName>style.visibility</p:attrName>
                                        </p:attrNameLst>
                                      </p:cBhvr>
                                      <p:to>
                                        <p:strVal val="visible"/>
                                      </p:to>
                                    </p:set>
                                    <p:animEffect filter="fade" transition="in">
                                      <p:cBhvr>
                                        <p:cTn dur="500"/>
                                        <p:tgtEl>
                                          <p:spTgt spid="1371"/>
                                        </p:tgtEl>
                                      </p:cBhvr>
                                    </p:animEffect>
                                  </p:childTnLst>
                                </p:cTn>
                              </p:par>
                              <p:par>
                                <p:cTn fill="hold" nodeType="withEffect" presetClass="entr" presetID="10" presetSubtype="0">
                                  <p:stCondLst>
                                    <p:cond delay="0"/>
                                  </p:stCondLst>
                                  <p:childTnLst>
                                    <p:set>
                                      <p:cBhvr>
                                        <p:cTn dur="1" fill="hold">
                                          <p:stCondLst>
                                            <p:cond delay="0"/>
                                          </p:stCondLst>
                                        </p:cTn>
                                        <p:tgtEl>
                                          <p:spTgt spid="1405"/>
                                        </p:tgtEl>
                                        <p:attrNameLst>
                                          <p:attrName>style.visibility</p:attrName>
                                        </p:attrNameLst>
                                      </p:cBhvr>
                                      <p:to>
                                        <p:strVal val="visible"/>
                                      </p:to>
                                    </p:set>
                                    <p:animEffect filter="fade" transition="in">
                                      <p:cBhvr>
                                        <p:cTn dur="500"/>
                                        <p:tgtEl>
                                          <p:spTgt spid="1405"/>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372"/>
                                        </p:tgtEl>
                                        <p:attrNameLst>
                                          <p:attrName>style.visibility</p:attrName>
                                        </p:attrNameLst>
                                      </p:cBhvr>
                                      <p:to>
                                        <p:strVal val="visible"/>
                                      </p:to>
                                    </p:set>
                                    <p:animEffect filter="fade" transition="in">
                                      <p:cBhvr>
                                        <p:cTn dur="500"/>
                                        <p:tgtEl>
                                          <p:spTgt spid="1372"/>
                                        </p:tgtEl>
                                      </p:cBhvr>
                                    </p:animEffect>
                                  </p:childTnLst>
                                </p:cTn>
                              </p:par>
                              <p:par>
                                <p:cTn fill="hold" nodeType="withEffect" presetClass="entr" presetID="10" presetSubtype="0">
                                  <p:stCondLst>
                                    <p:cond delay="50"/>
                                  </p:stCondLst>
                                  <p:childTnLst>
                                    <p:set>
                                      <p:cBhvr>
                                        <p:cTn dur="1" fill="hold">
                                          <p:stCondLst>
                                            <p:cond delay="0"/>
                                          </p:stCondLst>
                                        </p:cTn>
                                        <p:tgtEl>
                                          <p:spTgt spid="1373"/>
                                        </p:tgtEl>
                                        <p:attrNameLst>
                                          <p:attrName>style.visibility</p:attrName>
                                        </p:attrNameLst>
                                      </p:cBhvr>
                                      <p:to>
                                        <p:strVal val="visible"/>
                                      </p:to>
                                    </p:set>
                                    <p:animEffect filter="fade" transition="in">
                                      <p:cBhvr>
                                        <p:cTn dur="500"/>
                                        <p:tgtEl>
                                          <p:spTgt spid="1373"/>
                                        </p:tgtEl>
                                      </p:cBhvr>
                                    </p:animEffect>
                                  </p:childTnLst>
                                </p:cTn>
                              </p:par>
                              <p:par>
                                <p:cTn fill="hold" nodeType="withEffect" presetClass="entr" presetID="10" presetSubtype="0">
                                  <p:stCondLst>
                                    <p:cond delay="0"/>
                                  </p:stCondLst>
                                  <p:childTnLst>
                                    <p:set>
                                      <p:cBhvr>
                                        <p:cTn dur="1" fill="hold">
                                          <p:stCondLst>
                                            <p:cond delay="0"/>
                                          </p:stCondLst>
                                        </p:cTn>
                                        <p:tgtEl>
                                          <p:spTgt spid="1383"/>
                                        </p:tgtEl>
                                        <p:attrNameLst>
                                          <p:attrName>style.visibility</p:attrName>
                                        </p:attrNameLst>
                                      </p:cBhvr>
                                      <p:to>
                                        <p:strVal val="visible"/>
                                      </p:to>
                                    </p:set>
                                    <p:animEffect filter="fade" transition="in">
                                      <p:cBhvr>
                                        <p:cTn dur="500"/>
                                        <p:tgtEl>
                                          <p:spTgt spid="1383"/>
                                        </p:tgtEl>
                                      </p:cBhvr>
                                    </p:animEffect>
                                  </p:childTnLst>
                                </p:cTn>
                              </p:par>
                              <p:par>
                                <p:cTn fill="hold" nodeType="withEffect" presetClass="entr" presetID="10" presetSubtype="0">
                                  <p:stCondLst>
                                    <p:cond delay="50"/>
                                  </p:stCondLst>
                                  <p:childTnLst>
                                    <p:set>
                                      <p:cBhvr>
                                        <p:cTn dur="1" fill="hold">
                                          <p:stCondLst>
                                            <p:cond delay="0"/>
                                          </p:stCondLst>
                                        </p:cTn>
                                        <p:tgtEl>
                                          <p:spTgt spid="1384"/>
                                        </p:tgtEl>
                                        <p:attrNameLst>
                                          <p:attrName>style.visibility</p:attrName>
                                        </p:attrNameLst>
                                      </p:cBhvr>
                                      <p:to>
                                        <p:strVal val="visible"/>
                                      </p:to>
                                    </p:set>
                                    <p:animEffect filter="fade" transition="in">
                                      <p:cBhvr>
                                        <p:cTn dur="500"/>
                                        <p:tgtEl>
                                          <p:spTgt spid="1384"/>
                                        </p:tgtEl>
                                      </p:cBhvr>
                                    </p:animEffect>
                                  </p:childTnLst>
                                </p:cTn>
                              </p:par>
                              <p:par>
                                <p:cTn fill="hold" nodeType="withEffect" presetClass="entr" presetID="10" presetSubtype="0">
                                  <p:stCondLst>
                                    <p:cond delay="50"/>
                                  </p:stCondLst>
                                  <p:childTnLst>
                                    <p:set>
                                      <p:cBhvr>
                                        <p:cTn dur="1" fill="hold">
                                          <p:stCondLst>
                                            <p:cond delay="0"/>
                                          </p:stCondLst>
                                        </p:cTn>
                                        <p:tgtEl>
                                          <p:spTgt spid="1385"/>
                                        </p:tgtEl>
                                        <p:attrNameLst>
                                          <p:attrName>style.visibility</p:attrName>
                                        </p:attrNameLst>
                                      </p:cBhvr>
                                      <p:to>
                                        <p:strVal val="visible"/>
                                      </p:to>
                                    </p:set>
                                    <p:animEffect filter="fade" transition="in">
                                      <p:cBhvr>
                                        <p:cTn dur="500"/>
                                        <p:tgtEl>
                                          <p:spTgt spid="1385"/>
                                        </p:tgtEl>
                                      </p:cBhvr>
                                    </p:animEffect>
                                  </p:childTnLst>
                                </p:cTn>
                              </p:par>
                              <p:par>
                                <p:cTn fill="hold" nodeType="withEffect" presetClass="entr" presetID="10" presetSubtype="0">
                                  <p:stCondLst>
                                    <p:cond delay="50"/>
                                  </p:stCondLst>
                                  <p:childTnLst>
                                    <p:set>
                                      <p:cBhvr>
                                        <p:cTn dur="1" fill="hold">
                                          <p:stCondLst>
                                            <p:cond delay="0"/>
                                          </p:stCondLst>
                                        </p:cTn>
                                        <p:tgtEl>
                                          <p:spTgt spid="1382"/>
                                        </p:tgtEl>
                                        <p:attrNameLst>
                                          <p:attrName>style.visibility</p:attrName>
                                        </p:attrNameLst>
                                      </p:cBhvr>
                                      <p:to>
                                        <p:strVal val="visible"/>
                                      </p:to>
                                    </p:set>
                                    <p:animEffect filter="fade" transition="in">
                                      <p:cBhvr>
                                        <p:cTn dur="500"/>
                                        <p:tgtEl>
                                          <p:spTgt spid="1382"/>
                                        </p:tgtEl>
                                      </p:cBhvr>
                                    </p:animEffect>
                                  </p:childTnLst>
                                </p:cTn>
                              </p:par>
                              <p:par>
                                <p:cTn fill="hold" nodeType="withEffect" presetClass="entr" presetID="10" presetSubtype="0">
                                  <p:stCondLst>
                                    <p:cond delay="100"/>
                                  </p:stCondLst>
                                  <p:childTnLst>
                                    <p:set>
                                      <p:cBhvr>
                                        <p:cTn dur="1" fill="hold">
                                          <p:stCondLst>
                                            <p:cond delay="0"/>
                                          </p:stCondLst>
                                        </p:cTn>
                                        <p:tgtEl>
                                          <p:spTgt spid="1386"/>
                                        </p:tgtEl>
                                        <p:attrNameLst>
                                          <p:attrName>style.visibility</p:attrName>
                                        </p:attrNameLst>
                                      </p:cBhvr>
                                      <p:to>
                                        <p:strVal val="visible"/>
                                      </p:to>
                                    </p:set>
                                    <p:animEffect filter="fade" transition="in">
                                      <p:cBhvr>
                                        <p:cTn dur="500"/>
                                        <p:tgtEl>
                                          <p:spTgt spid="1386"/>
                                        </p:tgtEl>
                                      </p:cBhvr>
                                    </p:animEffect>
                                  </p:childTnLst>
                                </p:cTn>
                              </p:par>
                              <p:par>
                                <p:cTn fill="hold" nodeType="withEffect" presetClass="entr" presetID="10" presetSubtype="0">
                                  <p:stCondLst>
                                    <p:cond delay="100"/>
                                  </p:stCondLst>
                                  <p:childTnLst>
                                    <p:set>
                                      <p:cBhvr>
                                        <p:cTn dur="1" fill="hold">
                                          <p:stCondLst>
                                            <p:cond delay="0"/>
                                          </p:stCondLst>
                                        </p:cTn>
                                        <p:tgtEl>
                                          <p:spTgt spid="1387"/>
                                        </p:tgtEl>
                                        <p:attrNameLst>
                                          <p:attrName>style.visibility</p:attrName>
                                        </p:attrNameLst>
                                      </p:cBhvr>
                                      <p:to>
                                        <p:strVal val="visible"/>
                                      </p:to>
                                    </p:set>
                                    <p:animEffect filter="fade" transition="in">
                                      <p:cBhvr>
                                        <p:cTn dur="500"/>
                                        <p:tgtEl>
                                          <p:spTgt spid="138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74"/>
                                        </p:tgtEl>
                                        <p:attrNameLst>
                                          <p:attrName>style.visibility</p:attrName>
                                        </p:attrNameLst>
                                      </p:cBhvr>
                                      <p:to>
                                        <p:strVal val="visible"/>
                                      </p:to>
                                    </p:set>
                                    <p:animEffect filter="fade" transition="in">
                                      <p:cBhvr>
                                        <p:cTn dur="500"/>
                                        <p:tgtEl>
                                          <p:spTgt spid="1374"/>
                                        </p:tgtEl>
                                      </p:cBhvr>
                                    </p:animEffect>
                                  </p:childTnLst>
                                </p:cTn>
                              </p:par>
                              <p:par>
                                <p:cTn fill="hold" nodeType="withEffect" presetClass="entr" presetID="10" presetSubtype="0">
                                  <p:stCondLst>
                                    <p:cond delay="0"/>
                                  </p:stCondLst>
                                  <p:childTnLst>
                                    <p:set>
                                      <p:cBhvr>
                                        <p:cTn dur="1" fill="hold">
                                          <p:stCondLst>
                                            <p:cond delay="0"/>
                                          </p:stCondLst>
                                        </p:cTn>
                                        <p:tgtEl>
                                          <p:spTgt spid="1375"/>
                                        </p:tgtEl>
                                        <p:attrNameLst>
                                          <p:attrName>style.visibility</p:attrName>
                                        </p:attrNameLst>
                                      </p:cBhvr>
                                      <p:to>
                                        <p:strVal val="visible"/>
                                      </p:to>
                                    </p:set>
                                    <p:animEffect filter="fade" transition="in">
                                      <p:cBhvr>
                                        <p:cTn dur="500"/>
                                        <p:tgtEl>
                                          <p:spTgt spid="1375"/>
                                        </p:tgtEl>
                                      </p:cBhvr>
                                    </p:animEffect>
                                  </p:childTnLst>
                                </p:cTn>
                              </p:par>
                              <p:par>
                                <p:cTn fill="hold" nodeType="withEffect" presetClass="entr" presetID="10" presetSubtype="0">
                                  <p:stCondLst>
                                    <p:cond delay="0"/>
                                  </p:stCondLst>
                                  <p:childTnLst>
                                    <p:set>
                                      <p:cBhvr>
                                        <p:cTn dur="1" fill="hold">
                                          <p:stCondLst>
                                            <p:cond delay="0"/>
                                          </p:stCondLst>
                                        </p:cTn>
                                        <p:tgtEl>
                                          <p:spTgt spid="1376"/>
                                        </p:tgtEl>
                                        <p:attrNameLst>
                                          <p:attrName>style.visibility</p:attrName>
                                        </p:attrNameLst>
                                      </p:cBhvr>
                                      <p:to>
                                        <p:strVal val="visible"/>
                                      </p:to>
                                    </p:set>
                                    <p:animEffect filter="fade" transition="in">
                                      <p:cBhvr>
                                        <p:cTn dur="500"/>
                                        <p:tgtEl>
                                          <p:spTgt spid="1376"/>
                                        </p:tgtEl>
                                      </p:cBhvr>
                                    </p:animEffect>
                                  </p:childTnLst>
                                </p:cTn>
                              </p:par>
                              <p:par>
                                <p:cTn fill="hold" nodeType="withEffect" presetClass="entr" presetID="10" presetSubtype="0">
                                  <p:stCondLst>
                                    <p:cond delay="0"/>
                                  </p:stCondLst>
                                  <p:childTnLst>
                                    <p:set>
                                      <p:cBhvr>
                                        <p:cTn dur="1" fill="hold">
                                          <p:stCondLst>
                                            <p:cond delay="0"/>
                                          </p:stCondLst>
                                        </p:cTn>
                                        <p:tgtEl>
                                          <p:spTgt spid="1377"/>
                                        </p:tgtEl>
                                        <p:attrNameLst>
                                          <p:attrName>style.visibility</p:attrName>
                                        </p:attrNameLst>
                                      </p:cBhvr>
                                      <p:to>
                                        <p:strVal val="visible"/>
                                      </p:to>
                                    </p:set>
                                    <p:animEffect filter="fade" transition="in">
                                      <p:cBhvr>
                                        <p:cTn dur="500"/>
                                        <p:tgtEl>
                                          <p:spTgt spid="1377"/>
                                        </p:tgtEl>
                                      </p:cBhvr>
                                    </p:animEffect>
                                  </p:childTnLst>
                                </p:cTn>
                              </p:par>
                              <p:par>
                                <p:cTn fill="hold" nodeType="withEffect" presetClass="entr" presetID="10" presetSubtype="0">
                                  <p:stCondLst>
                                    <p:cond delay="0"/>
                                  </p:stCondLst>
                                  <p:childTnLst>
                                    <p:set>
                                      <p:cBhvr>
                                        <p:cTn dur="1" fill="hold">
                                          <p:stCondLst>
                                            <p:cond delay="0"/>
                                          </p:stCondLst>
                                        </p:cTn>
                                        <p:tgtEl>
                                          <p:spTgt spid="1378"/>
                                        </p:tgtEl>
                                        <p:attrNameLst>
                                          <p:attrName>style.visibility</p:attrName>
                                        </p:attrNameLst>
                                      </p:cBhvr>
                                      <p:to>
                                        <p:strVal val="visible"/>
                                      </p:to>
                                    </p:set>
                                    <p:animEffect filter="fade" transition="in">
                                      <p:cBhvr>
                                        <p:cTn dur="500"/>
                                        <p:tgtEl>
                                          <p:spTgt spid="1378"/>
                                        </p:tgtEl>
                                      </p:cBhvr>
                                    </p:animEffect>
                                  </p:childTnLst>
                                </p:cTn>
                              </p:par>
                              <p:par>
                                <p:cTn fill="hold" nodeType="withEffect" presetClass="entr" presetID="10" presetSubtype="0">
                                  <p:stCondLst>
                                    <p:cond delay="0"/>
                                  </p:stCondLst>
                                  <p:childTnLst>
                                    <p:set>
                                      <p:cBhvr>
                                        <p:cTn dur="1" fill="hold">
                                          <p:stCondLst>
                                            <p:cond delay="0"/>
                                          </p:stCondLst>
                                        </p:cTn>
                                        <p:tgtEl>
                                          <p:spTgt spid="1379"/>
                                        </p:tgtEl>
                                        <p:attrNameLst>
                                          <p:attrName>style.visibility</p:attrName>
                                        </p:attrNameLst>
                                      </p:cBhvr>
                                      <p:to>
                                        <p:strVal val="visible"/>
                                      </p:to>
                                    </p:set>
                                    <p:animEffect filter="fade" transition="in">
                                      <p:cBhvr>
                                        <p:cTn dur="500"/>
                                        <p:tgtEl>
                                          <p:spTgt spid="1379"/>
                                        </p:tgtEl>
                                      </p:cBhvr>
                                    </p:animEffect>
                                  </p:childTnLst>
                                </p:cTn>
                              </p:par>
                              <p:par>
                                <p:cTn fill="hold" nodeType="withEffect" presetClass="entr" presetID="10" presetSubtype="0">
                                  <p:stCondLst>
                                    <p:cond delay="0"/>
                                  </p:stCondLst>
                                  <p:childTnLst>
                                    <p:set>
                                      <p:cBhvr>
                                        <p:cTn dur="1" fill="hold">
                                          <p:stCondLst>
                                            <p:cond delay="0"/>
                                          </p:stCondLst>
                                        </p:cTn>
                                        <p:tgtEl>
                                          <p:spTgt spid="1380"/>
                                        </p:tgtEl>
                                        <p:attrNameLst>
                                          <p:attrName>style.visibility</p:attrName>
                                        </p:attrNameLst>
                                      </p:cBhvr>
                                      <p:to>
                                        <p:strVal val="visible"/>
                                      </p:to>
                                    </p:set>
                                    <p:animEffect filter="fade" transition="in">
                                      <p:cBhvr>
                                        <p:cTn dur="500"/>
                                        <p:tgtEl>
                                          <p:spTgt spid="1380"/>
                                        </p:tgtEl>
                                      </p:cBhvr>
                                    </p:animEffect>
                                  </p:childTnLst>
                                </p:cTn>
                              </p:par>
                              <p:par>
                                <p:cTn fill="hold" nodeType="withEffect" presetClass="entr" presetID="10" presetSubtype="0">
                                  <p:stCondLst>
                                    <p:cond delay="0"/>
                                  </p:stCondLst>
                                  <p:childTnLst>
                                    <p:set>
                                      <p:cBhvr>
                                        <p:cTn dur="1" fill="hold">
                                          <p:stCondLst>
                                            <p:cond delay="0"/>
                                          </p:stCondLst>
                                        </p:cTn>
                                        <p:tgtEl>
                                          <p:spTgt spid="1381"/>
                                        </p:tgtEl>
                                        <p:attrNameLst>
                                          <p:attrName>style.visibility</p:attrName>
                                        </p:attrNameLst>
                                      </p:cBhvr>
                                      <p:to>
                                        <p:strVal val="visible"/>
                                      </p:to>
                                    </p:set>
                                    <p:animEffect filter="fade" transition="in">
                                      <p:cBhvr>
                                        <p:cTn dur="500"/>
                                        <p:tgtEl>
                                          <p:spTgt spid="13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8"/>
                                        </p:tgtEl>
                                        <p:attrNameLst>
                                          <p:attrName>style.visibility</p:attrName>
                                        </p:attrNameLst>
                                      </p:cBhvr>
                                      <p:to>
                                        <p:strVal val="visible"/>
                                      </p:to>
                                    </p:set>
                                    <p:animEffect filter="fade" transition="in">
                                      <p:cBhvr>
                                        <p:cTn dur="500"/>
                                        <p:tgtEl>
                                          <p:spTgt spid="1388"/>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389"/>
                                        </p:tgtEl>
                                        <p:attrNameLst>
                                          <p:attrName>style.visibility</p:attrName>
                                        </p:attrNameLst>
                                      </p:cBhvr>
                                      <p:to>
                                        <p:strVal val="visible"/>
                                      </p:to>
                                    </p:set>
                                    <p:animEffect filter="fade" transition="in">
                                      <p:cBhvr>
                                        <p:cTn dur="500"/>
                                        <p:tgtEl>
                                          <p:spTgt spid="1389"/>
                                        </p:tgtEl>
                                      </p:cBhvr>
                                    </p:animEffect>
                                  </p:childTnLst>
                                </p:cTn>
                              </p:par>
                              <p:par>
                                <p:cTn fill="hold" nodeType="withEffect" presetClass="entr" presetID="10" presetSubtype="0">
                                  <p:stCondLst>
                                    <p:cond delay="0"/>
                                  </p:stCondLst>
                                  <p:childTnLst>
                                    <p:set>
                                      <p:cBhvr>
                                        <p:cTn dur="1" fill="hold">
                                          <p:stCondLst>
                                            <p:cond delay="0"/>
                                          </p:stCondLst>
                                        </p:cTn>
                                        <p:tgtEl>
                                          <p:spTgt spid="1390"/>
                                        </p:tgtEl>
                                        <p:attrNameLst>
                                          <p:attrName>style.visibility</p:attrName>
                                        </p:attrNameLst>
                                      </p:cBhvr>
                                      <p:to>
                                        <p:strVal val="visible"/>
                                      </p:to>
                                    </p:set>
                                    <p:animEffect filter="fade" transition="in">
                                      <p:cBhvr>
                                        <p:cTn dur="500"/>
                                        <p:tgtEl>
                                          <p:spTgt spid="1390"/>
                                        </p:tgtEl>
                                      </p:cBhvr>
                                    </p:animEffect>
                                  </p:childTnLst>
                                </p:cTn>
                              </p:par>
                              <p:par>
                                <p:cTn fill="hold" nodeType="withEffect" presetClass="entr" presetID="10" presetSubtype="0">
                                  <p:stCondLst>
                                    <p:cond delay="0"/>
                                  </p:stCondLst>
                                  <p:childTnLst>
                                    <p:set>
                                      <p:cBhvr>
                                        <p:cTn dur="1" fill="hold">
                                          <p:stCondLst>
                                            <p:cond delay="0"/>
                                          </p:stCondLst>
                                        </p:cTn>
                                        <p:tgtEl>
                                          <p:spTgt spid="1391"/>
                                        </p:tgtEl>
                                        <p:attrNameLst>
                                          <p:attrName>style.visibility</p:attrName>
                                        </p:attrNameLst>
                                      </p:cBhvr>
                                      <p:to>
                                        <p:strVal val="visible"/>
                                      </p:to>
                                    </p:set>
                                    <p:animEffect filter="fade" transition="in">
                                      <p:cBhvr>
                                        <p:cTn dur="500"/>
                                        <p:tgtEl>
                                          <p:spTgt spid="1391"/>
                                        </p:tgtEl>
                                      </p:cBhvr>
                                    </p:animEffect>
                                  </p:childTnLst>
                                </p:cTn>
                              </p:par>
                              <p:par>
                                <p:cTn fill="hold" nodeType="withEffect" presetClass="entr" presetID="10" presetSubtype="0">
                                  <p:stCondLst>
                                    <p:cond delay="0"/>
                                  </p:stCondLst>
                                  <p:childTnLst>
                                    <p:set>
                                      <p:cBhvr>
                                        <p:cTn dur="1" fill="hold">
                                          <p:stCondLst>
                                            <p:cond delay="0"/>
                                          </p:stCondLst>
                                        </p:cTn>
                                        <p:tgtEl>
                                          <p:spTgt spid="1392"/>
                                        </p:tgtEl>
                                        <p:attrNameLst>
                                          <p:attrName>style.visibility</p:attrName>
                                        </p:attrNameLst>
                                      </p:cBhvr>
                                      <p:to>
                                        <p:strVal val="visible"/>
                                      </p:to>
                                    </p:set>
                                    <p:animEffect filter="fade" transition="in">
                                      <p:cBhvr>
                                        <p:cTn dur="500"/>
                                        <p:tgtEl>
                                          <p:spTgt spid="1392"/>
                                        </p:tgtEl>
                                      </p:cBhvr>
                                    </p:animEffect>
                                  </p:childTnLst>
                                </p:cTn>
                              </p:par>
                              <p:par>
                                <p:cTn fill="hold" nodeType="withEffect" presetClass="entr" presetID="10" presetSubtype="0">
                                  <p:stCondLst>
                                    <p:cond delay="0"/>
                                  </p:stCondLst>
                                  <p:childTnLst>
                                    <p:set>
                                      <p:cBhvr>
                                        <p:cTn dur="1" fill="hold">
                                          <p:stCondLst>
                                            <p:cond delay="0"/>
                                          </p:stCondLst>
                                        </p:cTn>
                                        <p:tgtEl>
                                          <p:spTgt spid="1393"/>
                                        </p:tgtEl>
                                        <p:attrNameLst>
                                          <p:attrName>style.visibility</p:attrName>
                                        </p:attrNameLst>
                                      </p:cBhvr>
                                      <p:to>
                                        <p:strVal val="visible"/>
                                      </p:to>
                                    </p:set>
                                    <p:animEffect filter="fade" transition="in">
                                      <p:cBhvr>
                                        <p:cTn dur="500"/>
                                        <p:tgtEl>
                                          <p:spTgt spid="1393"/>
                                        </p:tgtEl>
                                      </p:cBhvr>
                                    </p:animEffect>
                                  </p:childTnLst>
                                </p:cTn>
                              </p:par>
                              <p:par>
                                <p:cTn fill="hold" nodeType="withEffect" presetClass="entr" presetID="10" presetSubtype="0">
                                  <p:stCondLst>
                                    <p:cond delay="0"/>
                                  </p:stCondLst>
                                  <p:childTnLst>
                                    <p:set>
                                      <p:cBhvr>
                                        <p:cTn dur="1" fill="hold">
                                          <p:stCondLst>
                                            <p:cond delay="0"/>
                                          </p:stCondLst>
                                        </p:cTn>
                                        <p:tgtEl>
                                          <p:spTgt spid="1394"/>
                                        </p:tgtEl>
                                        <p:attrNameLst>
                                          <p:attrName>style.visibility</p:attrName>
                                        </p:attrNameLst>
                                      </p:cBhvr>
                                      <p:to>
                                        <p:strVal val="visible"/>
                                      </p:to>
                                    </p:set>
                                    <p:animEffect filter="fade" transition="in">
                                      <p:cBhvr>
                                        <p:cTn dur="500"/>
                                        <p:tgtEl>
                                          <p:spTgt spid="1394"/>
                                        </p:tgtEl>
                                      </p:cBhvr>
                                    </p:animEffect>
                                  </p:childTnLst>
                                </p:cTn>
                              </p:par>
                              <p:par>
                                <p:cTn fill="hold" nodeType="withEffect" presetClass="entr" presetID="10" presetSubtype="0">
                                  <p:stCondLst>
                                    <p:cond delay="0"/>
                                  </p:stCondLst>
                                  <p:childTnLst>
                                    <p:set>
                                      <p:cBhvr>
                                        <p:cTn dur="1" fill="hold">
                                          <p:stCondLst>
                                            <p:cond delay="0"/>
                                          </p:stCondLst>
                                        </p:cTn>
                                        <p:tgtEl>
                                          <p:spTgt spid="1395"/>
                                        </p:tgtEl>
                                        <p:attrNameLst>
                                          <p:attrName>style.visibility</p:attrName>
                                        </p:attrNameLst>
                                      </p:cBhvr>
                                      <p:to>
                                        <p:strVal val="visible"/>
                                      </p:to>
                                    </p:set>
                                    <p:animEffect filter="fade" transition="in">
                                      <p:cBhvr>
                                        <p:cTn dur="500"/>
                                        <p:tgtEl>
                                          <p:spTgt spid="1395"/>
                                        </p:tgtEl>
                                      </p:cBhvr>
                                    </p:animEffect>
                                  </p:childTnLst>
                                </p:cTn>
                              </p:par>
                              <p:par>
                                <p:cTn fill="hold" nodeType="withEffect" presetClass="entr" presetID="10" presetSubtype="0">
                                  <p:stCondLst>
                                    <p:cond delay="0"/>
                                  </p:stCondLst>
                                  <p:childTnLst>
                                    <p:set>
                                      <p:cBhvr>
                                        <p:cTn dur="1" fill="hold">
                                          <p:stCondLst>
                                            <p:cond delay="0"/>
                                          </p:stCondLst>
                                        </p:cTn>
                                        <p:tgtEl>
                                          <p:spTgt spid="1396"/>
                                        </p:tgtEl>
                                        <p:attrNameLst>
                                          <p:attrName>style.visibility</p:attrName>
                                        </p:attrNameLst>
                                      </p:cBhvr>
                                      <p:to>
                                        <p:strVal val="visible"/>
                                      </p:to>
                                    </p:set>
                                    <p:animEffect filter="fade" transition="in">
                                      <p:cBhvr>
                                        <p:cTn dur="500"/>
                                        <p:tgtEl>
                                          <p:spTgt spid="1396"/>
                                        </p:tgtEl>
                                      </p:cBhvr>
                                    </p:animEffect>
                                  </p:childTnLst>
                                </p:cTn>
                              </p:par>
                            </p:childTnLst>
                          </p:cTn>
                        </p:par>
                        <p:par>
                          <p:cTn fill="hold">
                            <p:stCondLst>
                              <p:cond delay="1000"/>
                            </p:stCondLst>
                            <p:childTnLst>
                              <p:par>
                                <p:cTn fill="hold" nodeType="afterEffect" presetClass="entr" presetID="10" presetSubtype="0">
                                  <p:stCondLst>
                                    <p:cond delay="500"/>
                                  </p:stCondLst>
                                  <p:childTnLst>
                                    <p:set>
                                      <p:cBhvr>
                                        <p:cTn dur="1" fill="hold">
                                          <p:stCondLst>
                                            <p:cond delay="0"/>
                                          </p:stCondLst>
                                        </p:cTn>
                                        <p:tgtEl>
                                          <p:spTgt spid="1397"/>
                                        </p:tgtEl>
                                        <p:attrNameLst>
                                          <p:attrName>style.visibility</p:attrName>
                                        </p:attrNameLst>
                                      </p:cBhvr>
                                      <p:to>
                                        <p:strVal val="visible"/>
                                      </p:to>
                                    </p:set>
                                    <p:animEffect filter="fade" transition="in">
                                      <p:cBhvr>
                                        <p:cTn dur="500"/>
                                        <p:tgtEl>
                                          <p:spTgt spid="1397"/>
                                        </p:tgtEl>
                                      </p:cBhvr>
                                    </p:animEffect>
                                  </p:childTnLst>
                                </p:cTn>
                              </p:par>
                              <p:par>
                                <p:cTn fill="hold" nodeType="withEffect" presetClass="entr" presetID="10" presetSubtype="0">
                                  <p:stCondLst>
                                    <p:cond delay="500"/>
                                  </p:stCondLst>
                                  <p:childTnLst>
                                    <p:set>
                                      <p:cBhvr>
                                        <p:cTn dur="1" fill="hold">
                                          <p:stCondLst>
                                            <p:cond delay="0"/>
                                          </p:stCondLst>
                                        </p:cTn>
                                        <p:tgtEl>
                                          <p:spTgt spid="1398"/>
                                        </p:tgtEl>
                                        <p:attrNameLst>
                                          <p:attrName>style.visibility</p:attrName>
                                        </p:attrNameLst>
                                      </p:cBhvr>
                                      <p:to>
                                        <p:strVal val="visible"/>
                                      </p:to>
                                    </p:set>
                                    <p:animEffect filter="fade" transition="in">
                                      <p:cBhvr>
                                        <p:cTn dur="500"/>
                                        <p:tgtEl>
                                          <p:spTgt spid="1398"/>
                                        </p:tgtEl>
                                      </p:cBhvr>
                                    </p:animEffect>
                                  </p:childTnLst>
                                </p:cTn>
                              </p:par>
                              <p:par>
                                <p:cTn fill="hold" nodeType="withEffect" presetClass="entr" presetID="10" presetSubtype="0">
                                  <p:stCondLst>
                                    <p:cond delay="500"/>
                                  </p:stCondLst>
                                  <p:childTnLst>
                                    <p:set>
                                      <p:cBhvr>
                                        <p:cTn dur="1" fill="hold">
                                          <p:stCondLst>
                                            <p:cond delay="0"/>
                                          </p:stCondLst>
                                        </p:cTn>
                                        <p:tgtEl>
                                          <p:spTgt spid="1399"/>
                                        </p:tgtEl>
                                        <p:attrNameLst>
                                          <p:attrName>style.visibility</p:attrName>
                                        </p:attrNameLst>
                                      </p:cBhvr>
                                      <p:to>
                                        <p:strVal val="visible"/>
                                      </p:to>
                                    </p:set>
                                    <p:animEffect filter="fade" transition="in">
                                      <p:cBhvr>
                                        <p:cTn dur="500"/>
                                        <p:tgtEl>
                                          <p:spTgt spid="1399"/>
                                        </p:tgtEl>
                                      </p:cBhvr>
                                    </p:animEffect>
                                  </p:childTnLst>
                                </p:cTn>
                              </p:par>
                              <p:par>
                                <p:cTn fill="hold" nodeType="withEffect" presetClass="entr" presetID="10" presetSubtype="0">
                                  <p:stCondLst>
                                    <p:cond delay="500"/>
                                  </p:stCondLst>
                                  <p:childTnLst>
                                    <p:set>
                                      <p:cBhvr>
                                        <p:cTn dur="1" fill="hold">
                                          <p:stCondLst>
                                            <p:cond delay="0"/>
                                          </p:stCondLst>
                                        </p:cTn>
                                        <p:tgtEl>
                                          <p:spTgt spid="1400"/>
                                        </p:tgtEl>
                                        <p:attrNameLst>
                                          <p:attrName>style.visibility</p:attrName>
                                        </p:attrNameLst>
                                      </p:cBhvr>
                                      <p:to>
                                        <p:strVal val="visible"/>
                                      </p:to>
                                    </p:set>
                                    <p:animEffect filter="fade" transition="in">
                                      <p:cBhvr>
                                        <p:cTn dur="500"/>
                                        <p:tgtEl>
                                          <p:spTgt spid="1400"/>
                                        </p:tgtEl>
                                      </p:cBhvr>
                                    </p:animEffect>
                                  </p:childTnLst>
                                </p:cTn>
                              </p:par>
                              <p:par>
                                <p:cTn fill="hold" nodeType="withEffect" presetClass="entr" presetID="10" presetSubtype="0">
                                  <p:stCondLst>
                                    <p:cond delay="500"/>
                                  </p:stCondLst>
                                  <p:childTnLst>
                                    <p:set>
                                      <p:cBhvr>
                                        <p:cTn dur="1" fill="hold">
                                          <p:stCondLst>
                                            <p:cond delay="0"/>
                                          </p:stCondLst>
                                        </p:cTn>
                                        <p:tgtEl>
                                          <p:spTgt spid="1401"/>
                                        </p:tgtEl>
                                        <p:attrNameLst>
                                          <p:attrName>style.visibility</p:attrName>
                                        </p:attrNameLst>
                                      </p:cBhvr>
                                      <p:to>
                                        <p:strVal val="visible"/>
                                      </p:to>
                                    </p:set>
                                    <p:animEffect filter="fade" transition="in">
                                      <p:cBhvr>
                                        <p:cTn dur="500"/>
                                        <p:tgtEl>
                                          <p:spTgt spid="1401"/>
                                        </p:tgtEl>
                                      </p:cBhvr>
                                    </p:animEffect>
                                  </p:childTnLst>
                                </p:cTn>
                              </p:par>
                              <p:par>
                                <p:cTn fill="hold" nodeType="withEffect" presetClass="entr" presetID="10" presetSubtype="0">
                                  <p:stCondLst>
                                    <p:cond delay="500"/>
                                  </p:stCondLst>
                                  <p:childTnLst>
                                    <p:set>
                                      <p:cBhvr>
                                        <p:cTn dur="1" fill="hold">
                                          <p:stCondLst>
                                            <p:cond delay="0"/>
                                          </p:stCondLst>
                                        </p:cTn>
                                        <p:tgtEl>
                                          <p:spTgt spid="1402"/>
                                        </p:tgtEl>
                                        <p:attrNameLst>
                                          <p:attrName>style.visibility</p:attrName>
                                        </p:attrNameLst>
                                      </p:cBhvr>
                                      <p:to>
                                        <p:strVal val="visible"/>
                                      </p:to>
                                    </p:set>
                                    <p:animEffect filter="fade" transition="in">
                                      <p:cBhvr>
                                        <p:cTn dur="500"/>
                                        <p:tgtEl>
                                          <p:spTgt spid="1402"/>
                                        </p:tgtEl>
                                      </p:cBhvr>
                                    </p:animEffect>
                                  </p:childTnLst>
                                </p:cTn>
                              </p:par>
                              <p:par>
                                <p:cTn fill="hold" nodeType="withEffect" presetClass="entr" presetID="10" presetSubtype="0">
                                  <p:stCondLst>
                                    <p:cond delay="500"/>
                                  </p:stCondLst>
                                  <p:childTnLst>
                                    <p:set>
                                      <p:cBhvr>
                                        <p:cTn dur="1" fill="hold">
                                          <p:stCondLst>
                                            <p:cond delay="0"/>
                                          </p:stCondLst>
                                        </p:cTn>
                                        <p:tgtEl>
                                          <p:spTgt spid="1403"/>
                                        </p:tgtEl>
                                        <p:attrNameLst>
                                          <p:attrName>style.visibility</p:attrName>
                                        </p:attrNameLst>
                                      </p:cBhvr>
                                      <p:to>
                                        <p:strVal val="visible"/>
                                      </p:to>
                                    </p:set>
                                    <p:animEffect filter="fade" transition="in">
                                      <p:cBhvr>
                                        <p:cTn dur="500"/>
                                        <p:tgtEl>
                                          <p:spTgt spid="1403"/>
                                        </p:tgtEl>
                                      </p:cBhvr>
                                    </p:animEffect>
                                  </p:childTnLst>
                                </p:cTn>
                              </p:par>
                              <p:par>
                                <p:cTn fill="hold" nodeType="withEffect" presetClass="entr" presetID="10" presetSubtype="0">
                                  <p:stCondLst>
                                    <p:cond delay="500"/>
                                  </p:stCondLst>
                                  <p:childTnLst>
                                    <p:set>
                                      <p:cBhvr>
                                        <p:cTn dur="1" fill="hold">
                                          <p:stCondLst>
                                            <p:cond delay="0"/>
                                          </p:stCondLst>
                                        </p:cTn>
                                        <p:tgtEl>
                                          <p:spTgt spid="1404"/>
                                        </p:tgtEl>
                                        <p:attrNameLst>
                                          <p:attrName>style.visibility</p:attrName>
                                        </p:attrNameLst>
                                      </p:cBhvr>
                                      <p:to>
                                        <p:strVal val="visible"/>
                                      </p:to>
                                    </p:set>
                                    <p:animEffect filter="fade" transition="in">
                                      <p:cBhvr>
                                        <p:cTn dur="500"/>
                                        <p:tgtEl>
                                          <p:spTgt spid="14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9" name="Shape 1409"/>
        <p:cNvGrpSpPr/>
        <p:nvPr/>
      </p:nvGrpSpPr>
      <p:grpSpPr>
        <a:xfrm>
          <a:off x="0" y="0"/>
          <a:ext cx="0" cy="0"/>
          <a:chOff x="0" y="0"/>
          <a:chExt cx="0" cy="0"/>
        </a:xfrm>
      </p:grpSpPr>
      <p:sp>
        <p:nvSpPr>
          <p:cNvPr id="1410" name="Google Shape;1410;p70"/>
          <p:cNvSpPr txBox="1"/>
          <p:nvPr/>
        </p:nvSpPr>
        <p:spPr>
          <a:xfrm>
            <a:off x="499930" y="3751816"/>
            <a:ext cx="5505374"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a:t>
            </a:r>
            <a:r>
              <a:rPr b="1" i="0" lang="en-US" sz="1800" u="none" cap="none" strike="noStrike">
                <a:solidFill>
                  <a:srgbClr val="8E4000"/>
                </a:solidFill>
                <a:latin typeface="Consolas"/>
                <a:ea typeface="Consolas"/>
                <a:cs typeface="Consolas"/>
                <a:sym typeface="Consolas"/>
              </a:rPr>
              <a:t>gang</a:t>
            </a:r>
            <a:r>
              <a:rPr b="0" i="0" lang="en-US" sz="1800" u="none" cap="none" strike="noStrike">
                <a:solidFill>
                  <a:srgbClr val="8E4000"/>
                </a:solidFill>
                <a:latin typeface="Consolas"/>
                <a:ea typeface="Consolas"/>
                <a:cs typeface="Consolas"/>
                <a:sym typeface="Consolas"/>
              </a:rPr>
              <a:t> </a:t>
            </a:r>
            <a:r>
              <a:rPr b="1" i="0" lang="en-US" sz="1800" u="none" cap="none" strike="noStrike">
                <a:solidFill>
                  <a:srgbClr val="8E4000"/>
                </a:solidFill>
                <a:latin typeface="Consolas"/>
                <a:ea typeface="Consolas"/>
                <a:cs typeface="Consolas"/>
                <a:sym typeface="Consolas"/>
              </a:rPr>
              <a:t>worker(1)</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a:t>
            </a:r>
            <a:r>
              <a:rPr b="1" i="0" lang="en-US" sz="18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1411" name="Google Shape;1411;p70"/>
          <p:cNvSpPr/>
          <p:nvPr/>
        </p:nvSpPr>
        <p:spPr>
          <a:xfrm>
            <a:off x="804017" y="938534"/>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412" name="Google Shape;1412;p70"/>
          <p:cNvSpPr/>
          <p:nvPr/>
        </p:nvSpPr>
        <p:spPr>
          <a:xfrm>
            <a:off x="1111719"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13" name="Google Shape;1413;p70"/>
          <p:cNvSpPr/>
          <p:nvPr/>
        </p:nvSpPr>
        <p:spPr>
          <a:xfrm>
            <a:off x="1482016"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14" name="Google Shape;1414;p70"/>
          <p:cNvSpPr/>
          <p:nvPr/>
        </p:nvSpPr>
        <p:spPr>
          <a:xfrm>
            <a:off x="1852313"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15" name="Google Shape;1415;p70"/>
          <p:cNvSpPr/>
          <p:nvPr/>
        </p:nvSpPr>
        <p:spPr>
          <a:xfrm>
            <a:off x="2222610"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16" name="Google Shape;1416;p70"/>
          <p:cNvSpPr/>
          <p:nvPr/>
        </p:nvSpPr>
        <p:spPr>
          <a:xfrm>
            <a:off x="2592907"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17" name="Google Shape;1417;p70"/>
          <p:cNvSpPr/>
          <p:nvPr/>
        </p:nvSpPr>
        <p:spPr>
          <a:xfrm>
            <a:off x="2963204"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18" name="Google Shape;1418;p70"/>
          <p:cNvSpPr/>
          <p:nvPr/>
        </p:nvSpPr>
        <p:spPr>
          <a:xfrm>
            <a:off x="3336180"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19" name="Google Shape;1419;p70"/>
          <p:cNvSpPr/>
          <p:nvPr/>
        </p:nvSpPr>
        <p:spPr>
          <a:xfrm>
            <a:off x="3706477"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20" name="Google Shape;1420;p70"/>
          <p:cNvSpPr/>
          <p:nvPr/>
        </p:nvSpPr>
        <p:spPr>
          <a:xfrm>
            <a:off x="4169727" y="1502174"/>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421" name="Google Shape;1421;p70"/>
          <p:cNvSpPr txBox="1"/>
          <p:nvPr/>
        </p:nvSpPr>
        <p:spPr>
          <a:xfrm>
            <a:off x="4275275" y="1504930"/>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422" name="Google Shape;1422;p70"/>
          <p:cNvSpPr txBox="1"/>
          <p:nvPr/>
        </p:nvSpPr>
        <p:spPr>
          <a:xfrm>
            <a:off x="2295414" y="2194214"/>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423" name="Google Shape;1423;p70"/>
          <p:cNvGrpSpPr/>
          <p:nvPr/>
        </p:nvGrpSpPr>
        <p:grpSpPr>
          <a:xfrm>
            <a:off x="1190092" y="1120470"/>
            <a:ext cx="2824680" cy="400110"/>
            <a:chOff x="1277488" y="1499022"/>
            <a:chExt cx="2824680" cy="400110"/>
          </a:xfrm>
        </p:grpSpPr>
        <p:sp>
          <p:nvSpPr>
            <p:cNvPr id="1424" name="Google Shape;1424;p70"/>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425" name="Google Shape;1425;p70"/>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1426" name="Google Shape;1426;p70"/>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
        <p:nvSpPr>
          <p:cNvPr id="1427" name="Google Shape;1427;p70"/>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428" name="Google Shape;1428;p70"/>
          <p:cNvSpPr txBox="1"/>
          <p:nvPr/>
        </p:nvSpPr>
        <p:spPr>
          <a:xfrm>
            <a:off x="6444669" y="2498192"/>
            <a:ext cx="4080456" cy="3283483"/>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Now let’s look at a situation where the gang/worker/vector model is very useful</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have reduced the size of our inner-loop to 4 iterations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Let’s try to run this loop with a vector length of 8</a:t>
            </a:r>
            <a:endParaRPr/>
          </a:p>
        </p:txBody>
      </p:sp>
      <p:sp>
        <p:nvSpPr>
          <p:cNvPr id="1429" name="Google Shape;1429;p70"/>
          <p:cNvSpPr/>
          <p:nvPr/>
        </p:nvSpPr>
        <p:spPr>
          <a:xfrm>
            <a:off x="2647780" y="4539559"/>
            <a:ext cx="809796"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30" name="Google Shape;1430;p70"/>
          <p:cNvSpPr/>
          <p:nvPr/>
        </p:nvSpPr>
        <p:spPr>
          <a:xfrm>
            <a:off x="2896680" y="4277620"/>
            <a:ext cx="1180093"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8">
                                            <p:txEl>
                                              <p:pRg end="0" st="0"/>
                                            </p:txEl>
                                          </p:spTgt>
                                        </p:tgtEl>
                                        <p:attrNameLst>
                                          <p:attrName>style.visibility</p:attrName>
                                        </p:attrNameLst>
                                      </p:cBhvr>
                                      <p:to>
                                        <p:strVal val="visible"/>
                                      </p:to>
                                    </p:set>
                                    <p:animEffect filter="fade" transition="in">
                                      <p:cBhvr>
                                        <p:cTn dur="500"/>
                                        <p:tgtEl>
                                          <p:spTgt spid="14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8">
                                            <p:txEl>
                                              <p:pRg end="1" st="1"/>
                                            </p:txEl>
                                          </p:spTgt>
                                        </p:tgtEl>
                                        <p:attrNameLst>
                                          <p:attrName>style.visibility</p:attrName>
                                        </p:attrNameLst>
                                      </p:cBhvr>
                                      <p:to>
                                        <p:strVal val="visible"/>
                                      </p:to>
                                    </p:set>
                                    <p:animEffect filter="fade" transition="in">
                                      <p:cBhvr>
                                        <p:cTn dur="500"/>
                                        <p:tgtEl>
                                          <p:spTgt spid="14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8">
                                            <p:txEl>
                                              <p:pRg end="2" st="2"/>
                                            </p:txEl>
                                          </p:spTgt>
                                        </p:tgtEl>
                                        <p:attrNameLst>
                                          <p:attrName>style.visibility</p:attrName>
                                        </p:attrNameLst>
                                      </p:cBhvr>
                                      <p:to>
                                        <p:strVal val="visible"/>
                                      </p:to>
                                    </p:set>
                                    <p:animEffect filter="fade" transition="in">
                                      <p:cBhvr>
                                        <p:cTn dur="500"/>
                                        <p:tgtEl>
                                          <p:spTgt spid="1428">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429"/>
                                        </p:tgtEl>
                                        <p:attrNameLst>
                                          <p:attrName>style.visibility</p:attrName>
                                        </p:attrNameLst>
                                      </p:cBhvr>
                                      <p:to>
                                        <p:strVal val="visible"/>
                                      </p:to>
                                    </p:set>
                                    <p:animEffect filter="fade" transition="in">
                                      <p:cBhvr>
                                        <p:cTn dur="500"/>
                                        <p:tgtEl>
                                          <p:spTgt spid="14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429"/>
                                        </p:tgtEl>
                                      </p:cBhvr>
                                    </p:animEffect>
                                    <p:set>
                                      <p:cBhvr>
                                        <p:cTn dur="1" fill="hold">
                                          <p:stCondLst>
                                            <p:cond delay="500"/>
                                          </p:stCondLst>
                                        </p:cTn>
                                        <p:tgtEl>
                                          <p:spTgt spid="1429"/>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430"/>
                                        </p:tgtEl>
                                        <p:attrNameLst>
                                          <p:attrName>style.visibility</p:attrName>
                                        </p:attrNameLst>
                                      </p:cBhvr>
                                      <p:to>
                                        <p:strVal val="visible"/>
                                      </p:to>
                                    </p:set>
                                    <p:animEffect filter="fade" transition="in">
                                      <p:cBhvr>
                                        <p:cTn dur="500"/>
                                        <p:tgtEl>
                                          <p:spTgt spid="14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34" name="Shape 1434"/>
        <p:cNvGrpSpPr/>
        <p:nvPr/>
      </p:nvGrpSpPr>
      <p:grpSpPr>
        <a:xfrm>
          <a:off x="0" y="0"/>
          <a:ext cx="0" cy="0"/>
          <a:chOff x="0" y="0"/>
          <a:chExt cx="0" cy="0"/>
        </a:xfrm>
      </p:grpSpPr>
      <p:sp>
        <p:nvSpPr>
          <p:cNvPr id="1435" name="Google Shape;1435;p71"/>
          <p:cNvSpPr txBox="1"/>
          <p:nvPr/>
        </p:nvSpPr>
        <p:spPr>
          <a:xfrm>
            <a:off x="499930" y="3627167"/>
            <a:ext cx="5505374" cy="2086725"/>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a:t>
            </a:r>
            <a:r>
              <a:rPr b="1" i="0" lang="en-US" sz="1800" u="none" cap="none" strike="noStrike">
                <a:solidFill>
                  <a:srgbClr val="8E4000"/>
                </a:solidFill>
                <a:latin typeface="Consolas"/>
                <a:ea typeface="Consolas"/>
                <a:cs typeface="Consolas"/>
                <a:sym typeface="Consolas"/>
              </a:rPr>
              <a:t>gang</a:t>
            </a:r>
            <a:r>
              <a:rPr b="0" i="0" lang="en-US" sz="1800" u="none" cap="none" strike="noStrike">
                <a:solidFill>
                  <a:srgbClr val="8E4000"/>
                </a:solidFill>
                <a:latin typeface="Consolas"/>
                <a:ea typeface="Consolas"/>
                <a:cs typeface="Consolas"/>
                <a:sym typeface="Consolas"/>
              </a:rPr>
              <a:t> </a:t>
            </a:r>
            <a:r>
              <a:rPr b="1" i="0" lang="en-US" sz="1800" u="none" cap="none" strike="noStrike">
                <a:solidFill>
                  <a:srgbClr val="8E4000"/>
                </a:solidFill>
                <a:latin typeface="Consolas"/>
                <a:ea typeface="Consolas"/>
                <a:cs typeface="Consolas"/>
                <a:sym typeface="Consolas"/>
              </a:rPr>
              <a:t>worker(1)</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 acc loop </a:t>
            </a:r>
            <a:r>
              <a:rPr b="1" i="0" lang="en-US" sz="18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1436" name="Google Shape;1436;p71"/>
          <p:cNvSpPr/>
          <p:nvPr/>
        </p:nvSpPr>
        <p:spPr>
          <a:xfrm>
            <a:off x="804017" y="938534"/>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437" name="Google Shape;1437;p71"/>
          <p:cNvSpPr/>
          <p:nvPr/>
        </p:nvSpPr>
        <p:spPr>
          <a:xfrm>
            <a:off x="1111719"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38" name="Google Shape;1438;p71"/>
          <p:cNvSpPr/>
          <p:nvPr/>
        </p:nvSpPr>
        <p:spPr>
          <a:xfrm>
            <a:off x="1482016"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39" name="Google Shape;1439;p71"/>
          <p:cNvSpPr/>
          <p:nvPr/>
        </p:nvSpPr>
        <p:spPr>
          <a:xfrm>
            <a:off x="1852313"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40" name="Google Shape;1440;p71"/>
          <p:cNvSpPr/>
          <p:nvPr/>
        </p:nvSpPr>
        <p:spPr>
          <a:xfrm>
            <a:off x="2222610"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41" name="Google Shape;1441;p71"/>
          <p:cNvSpPr/>
          <p:nvPr/>
        </p:nvSpPr>
        <p:spPr>
          <a:xfrm>
            <a:off x="2592907"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42" name="Google Shape;1442;p71"/>
          <p:cNvSpPr/>
          <p:nvPr/>
        </p:nvSpPr>
        <p:spPr>
          <a:xfrm>
            <a:off x="2963204"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43" name="Google Shape;1443;p71"/>
          <p:cNvSpPr/>
          <p:nvPr/>
        </p:nvSpPr>
        <p:spPr>
          <a:xfrm>
            <a:off x="3336180"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44" name="Google Shape;1444;p71"/>
          <p:cNvSpPr/>
          <p:nvPr/>
        </p:nvSpPr>
        <p:spPr>
          <a:xfrm>
            <a:off x="3706477"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45" name="Google Shape;1445;p71"/>
          <p:cNvSpPr/>
          <p:nvPr/>
        </p:nvSpPr>
        <p:spPr>
          <a:xfrm>
            <a:off x="4169727" y="1502174"/>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446" name="Google Shape;1446;p71"/>
          <p:cNvSpPr txBox="1"/>
          <p:nvPr/>
        </p:nvSpPr>
        <p:spPr>
          <a:xfrm>
            <a:off x="4275275" y="1504930"/>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447" name="Google Shape;1447;p71"/>
          <p:cNvSpPr txBox="1"/>
          <p:nvPr/>
        </p:nvSpPr>
        <p:spPr>
          <a:xfrm>
            <a:off x="2295414" y="2194214"/>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448" name="Google Shape;1448;p71"/>
          <p:cNvGrpSpPr/>
          <p:nvPr/>
        </p:nvGrpSpPr>
        <p:grpSpPr>
          <a:xfrm>
            <a:off x="1190092" y="1120470"/>
            <a:ext cx="2824680" cy="400110"/>
            <a:chOff x="1277488" y="1499022"/>
            <a:chExt cx="2824680" cy="400110"/>
          </a:xfrm>
        </p:grpSpPr>
        <p:sp>
          <p:nvSpPr>
            <p:cNvPr id="1449" name="Google Shape;1449;p71"/>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450" name="Google Shape;1450;p71"/>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1451" name="Google Shape;1451;p71"/>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
        <p:nvSpPr>
          <p:cNvPr id="1452" name="Google Shape;1452;p71"/>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453" name="Google Shape;1453;p71"/>
          <p:cNvSpPr txBox="1"/>
          <p:nvPr/>
        </p:nvSpPr>
        <p:spPr>
          <a:xfrm>
            <a:off x="6444669" y="2498192"/>
            <a:ext cx="4080456" cy="3283483"/>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Now let’s look at a situation where the gang/worker/vector model is very useful</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have reduced the size of our inner-loop to 4 iterations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Let’s try to run this loop with a vector length of 8</a:t>
            </a:r>
            <a:endParaRPr/>
          </a:p>
        </p:txBody>
      </p:sp>
      <p:sp>
        <p:nvSpPr>
          <p:cNvPr id="1454" name="Google Shape;1454;p71"/>
          <p:cNvSpPr/>
          <p:nvPr/>
        </p:nvSpPr>
        <p:spPr>
          <a:xfrm>
            <a:off x="1121380" y="4417159"/>
            <a:ext cx="1128620"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55" name="Google Shape;1455;p71"/>
          <p:cNvSpPr/>
          <p:nvPr/>
        </p:nvSpPr>
        <p:spPr>
          <a:xfrm>
            <a:off x="2295480" y="4155220"/>
            <a:ext cx="1180093"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3">
                                            <p:txEl>
                                              <p:pRg end="0" st="0"/>
                                            </p:txEl>
                                          </p:spTgt>
                                        </p:tgtEl>
                                        <p:attrNameLst>
                                          <p:attrName>style.visibility</p:attrName>
                                        </p:attrNameLst>
                                      </p:cBhvr>
                                      <p:to>
                                        <p:strVal val="visible"/>
                                      </p:to>
                                    </p:set>
                                    <p:animEffect filter="fade" transition="in">
                                      <p:cBhvr>
                                        <p:cTn dur="500"/>
                                        <p:tgtEl>
                                          <p:spTgt spid="14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3">
                                            <p:txEl>
                                              <p:pRg end="1" st="1"/>
                                            </p:txEl>
                                          </p:spTgt>
                                        </p:tgtEl>
                                        <p:attrNameLst>
                                          <p:attrName>style.visibility</p:attrName>
                                        </p:attrNameLst>
                                      </p:cBhvr>
                                      <p:to>
                                        <p:strVal val="visible"/>
                                      </p:to>
                                    </p:set>
                                    <p:animEffect filter="fade" transition="in">
                                      <p:cBhvr>
                                        <p:cTn dur="500"/>
                                        <p:tgtEl>
                                          <p:spTgt spid="14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3">
                                            <p:txEl>
                                              <p:pRg end="2" st="2"/>
                                            </p:txEl>
                                          </p:spTgt>
                                        </p:tgtEl>
                                        <p:attrNameLst>
                                          <p:attrName>style.visibility</p:attrName>
                                        </p:attrNameLst>
                                      </p:cBhvr>
                                      <p:to>
                                        <p:strVal val="visible"/>
                                      </p:to>
                                    </p:set>
                                    <p:animEffect filter="fade" transition="in">
                                      <p:cBhvr>
                                        <p:cTn dur="500"/>
                                        <p:tgtEl>
                                          <p:spTgt spid="1453">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454"/>
                                        </p:tgtEl>
                                        <p:attrNameLst>
                                          <p:attrName>style.visibility</p:attrName>
                                        </p:attrNameLst>
                                      </p:cBhvr>
                                      <p:to>
                                        <p:strVal val="visible"/>
                                      </p:to>
                                    </p:set>
                                    <p:animEffect filter="fade" transition="in">
                                      <p:cBhvr>
                                        <p:cTn dur="500"/>
                                        <p:tgtEl>
                                          <p:spTgt spid="14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454"/>
                                        </p:tgtEl>
                                      </p:cBhvr>
                                    </p:animEffect>
                                    <p:set>
                                      <p:cBhvr>
                                        <p:cTn dur="1" fill="hold">
                                          <p:stCondLst>
                                            <p:cond delay="500"/>
                                          </p:stCondLst>
                                        </p:cTn>
                                        <p:tgtEl>
                                          <p:spTgt spid="1454"/>
                                        </p:tgtEl>
                                        <p:attrNameLst>
                                          <p:attrName>style.visibility</p:attrName>
                                        </p:attrNameLst>
                                      </p:cBhvr>
                                      <p:to>
                                        <p:strVal val="hidden"/>
                                      </p:to>
                                    </p:se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455"/>
                                        </p:tgtEl>
                                        <p:attrNameLst>
                                          <p:attrName>style.visibility</p:attrName>
                                        </p:attrNameLst>
                                      </p:cBhvr>
                                      <p:to>
                                        <p:strVal val="visible"/>
                                      </p:to>
                                    </p:set>
                                    <p:animEffect filter="fade" transition="in">
                                      <p:cBhvr>
                                        <p:cTn dur="500"/>
                                        <p:tgtEl>
                                          <p:spTgt spid="14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0" name="Shape 1460"/>
        <p:cNvGrpSpPr/>
        <p:nvPr/>
      </p:nvGrpSpPr>
      <p:grpSpPr>
        <a:xfrm>
          <a:off x="0" y="0"/>
          <a:ext cx="0" cy="0"/>
          <a:chOff x="0" y="0"/>
          <a:chExt cx="0" cy="0"/>
        </a:xfrm>
      </p:grpSpPr>
      <p:sp>
        <p:nvSpPr>
          <p:cNvPr id="1461" name="Google Shape;1461;p72"/>
          <p:cNvSpPr/>
          <p:nvPr/>
        </p:nvSpPr>
        <p:spPr>
          <a:xfrm>
            <a:off x="2215568"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1462" name="Google Shape;1462;p72"/>
          <p:cNvSpPr/>
          <p:nvPr/>
        </p:nvSpPr>
        <p:spPr>
          <a:xfrm>
            <a:off x="2886900"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1463" name="Google Shape;1463;p72"/>
          <p:cNvSpPr/>
          <p:nvPr/>
        </p:nvSpPr>
        <p:spPr>
          <a:xfrm>
            <a:off x="3558232"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1464" name="Google Shape;1464;p72"/>
          <p:cNvSpPr/>
          <p:nvPr/>
        </p:nvSpPr>
        <p:spPr>
          <a:xfrm>
            <a:off x="4229564"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1465" name="Google Shape;1465;p72"/>
          <p:cNvSpPr/>
          <p:nvPr/>
        </p:nvSpPr>
        <p:spPr>
          <a:xfrm>
            <a:off x="2215568"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1466" name="Google Shape;1466;p72"/>
          <p:cNvSpPr/>
          <p:nvPr/>
        </p:nvSpPr>
        <p:spPr>
          <a:xfrm>
            <a:off x="2886900"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467" name="Google Shape;1467;p72"/>
          <p:cNvSpPr/>
          <p:nvPr/>
        </p:nvSpPr>
        <p:spPr>
          <a:xfrm>
            <a:off x="3558232"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468" name="Google Shape;1468;p72"/>
          <p:cNvSpPr/>
          <p:nvPr/>
        </p:nvSpPr>
        <p:spPr>
          <a:xfrm>
            <a:off x="4229564"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469" name="Google Shape;1469;p72"/>
          <p:cNvSpPr/>
          <p:nvPr/>
        </p:nvSpPr>
        <p:spPr>
          <a:xfrm>
            <a:off x="2215569"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1470" name="Google Shape;1470;p72"/>
          <p:cNvSpPr/>
          <p:nvPr/>
        </p:nvSpPr>
        <p:spPr>
          <a:xfrm>
            <a:off x="2886901"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471" name="Google Shape;1471;p72"/>
          <p:cNvSpPr/>
          <p:nvPr/>
        </p:nvSpPr>
        <p:spPr>
          <a:xfrm>
            <a:off x="3558233"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472" name="Google Shape;1472;p72"/>
          <p:cNvSpPr/>
          <p:nvPr/>
        </p:nvSpPr>
        <p:spPr>
          <a:xfrm>
            <a:off x="4229565"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473" name="Google Shape;1473;p72"/>
          <p:cNvSpPr/>
          <p:nvPr/>
        </p:nvSpPr>
        <p:spPr>
          <a:xfrm>
            <a:off x="2215569"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1474" name="Google Shape;1474;p72"/>
          <p:cNvSpPr/>
          <p:nvPr/>
        </p:nvSpPr>
        <p:spPr>
          <a:xfrm>
            <a:off x="2886901"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475" name="Google Shape;1475;p72"/>
          <p:cNvSpPr/>
          <p:nvPr/>
        </p:nvSpPr>
        <p:spPr>
          <a:xfrm>
            <a:off x="3558233"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476" name="Google Shape;1476;p72"/>
          <p:cNvSpPr/>
          <p:nvPr/>
        </p:nvSpPr>
        <p:spPr>
          <a:xfrm>
            <a:off x="4229565"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477" name="Google Shape;1477;p72"/>
          <p:cNvSpPr/>
          <p:nvPr/>
        </p:nvSpPr>
        <p:spPr>
          <a:xfrm>
            <a:off x="2215568" y="290084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1478" name="Google Shape;1478;p72"/>
          <p:cNvSpPr/>
          <p:nvPr/>
        </p:nvSpPr>
        <p:spPr>
          <a:xfrm>
            <a:off x="2886900" y="290084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1479" name="Google Shape;1479;p72"/>
          <p:cNvSpPr/>
          <p:nvPr/>
        </p:nvSpPr>
        <p:spPr>
          <a:xfrm>
            <a:off x="3558232" y="290084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1480" name="Google Shape;1480;p72"/>
          <p:cNvSpPr/>
          <p:nvPr/>
        </p:nvSpPr>
        <p:spPr>
          <a:xfrm>
            <a:off x="4229564" y="290084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1481" name="Google Shape;1481;p72"/>
          <p:cNvSpPr/>
          <p:nvPr/>
        </p:nvSpPr>
        <p:spPr>
          <a:xfrm>
            <a:off x="2215568" y="3572175"/>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1482" name="Google Shape;1482;p72"/>
          <p:cNvSpPr/>
          <p:nvPr/>
        </p:nvSpPr>
        <p:spPr>
          <a:xfrm>
            <a:off x="2886900" y="3572175"/>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483" name="Google Shape;1483;p72"/>
          <p:cNvSpPr/>
          <p:nvPr/>
        </p:nvSpPr>
        <p:spPr>
          <a:xfrm>
            <a:off x="3558232" y="3572175"/>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484" name="Google Shape;1484;p72"/>
          <p:cNvSpPr/>
          <p:nvPr/>
        </p:nvSpPr>
        <p:spPr>
          <a:xfrm>
            <a:off x="4229564" y="3572175"/>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485" name="Google Shape;1485;p72"/>
          <p:cNvSpPr/>
          <p:nvPr/>
        </p:nvSpPr>
        <p:spPr>
          <a:xfrm>
            <a:off x="2215569"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1486" name="Google Shape;1486;p72"/>
          <p:cNvSpPr/>
          <p:nvPr/>
        </p:nvSpPr>
        <p:spPr>
          <a:xfrm>
            <a:off x="2886901"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487" name="Google Shape;1487;p72"/>
          <p:cNvSpPr/>
          <p:nvPr/>
        </p:nvSpPr>
        <p:spPr>
          <a:xfrm>
            <a:off x="3558233"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488" name="Google Shape;1488;p72"/>
          <p:cNvSpPr/>
          <p:nvPr/>
        </p:nvSpPr>
        <p:spPr>
          <a:xfrm>
            <a:off x="4229565"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489" name="Google Shape;1489;p72"/>
          <p:cNvSpPr/>
          <p:nvPr/>
        </p:nvSpPr>
        <p:spPr>
          <a:xfrm>
            <a:off x="2215569"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1490" name="Google Shape;1490;p72"/>
          <p:cNvSpPr/>
          <p:nvPr/>
        </p:nvSpPr>
        <p:spPr>
          <a:xfrm>
            <a:off x="2886901"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491" name="Google Shape;1491;p72"/>
          <p:cNvSpPr/>
          <p:nvPr/>
        </p:nvSpPr>
        <p:spPr>
          <a:xfrm>
            <a:off x="3558233"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492" name="Google Shape;1492;p72"/>
          <p:cNvSpPr/>
          <p:nvPr/>
        </p:nvSpPr>
        <p:spPr>
          <a:xfrm>
            <a:off x="4229565"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493" name="Google Shape;1493;p72"/>
          <p:cNvSpPr/>
          <p:nvPr/>
        </p:nvSpPr>
        <p:spPr>
          <a:xfrm>
            <a:off x="5053215" y="2987850"/>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94" name="Google Shape;1494;p72"/>
          <p:cNvSpPr/>
          <p:nvPr/>
        </p:nvSpPr>
        <p:spPr>
          <a:xfrm>
            <a:off x="5713989" y="2987850"/>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95" name="Google Shape;1495;p72"/>
          <p:cNvSpPr/>
          <p:nvPr/>
        </p:nvSpPr>
        <p:spPr>
          <a:xfrm>
            <a:off x="6382821" y="2987850"/>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96" name="Google Shape;1496;p72"/>
          <p:cNvSpPr/>
          <p:nvPr/>
        </p:nvSpPr>
        <p:spPr>
          <a:xfrm>
            <a:off x="7054153" y="2987850"/>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97" name="Google Shape;1497;p72"/>
          <p:cNvSpPr/>
          <p:nvPr/>
        </p:nvSpPr>
        <p:spPr>
          <a:xfrm>
            <a:off x="5053215" y="3659182"/>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98" name="Google Shape;1498;p72"/>
          <p:cNvSpPr/>
          <p:nvPr/>
        </p:nvSpPr>
        <p:spPr>
          <a:xfrm>
            <a:off x="5713989" y="3659182"/>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99" name="Google Shape;1499;p72"/>
          <p:cNvSpPr/>
          <p:nvPr/>
        </p:nvSpPr>
        <p:spPr>
          <a:xfrm>
            <a:off x="6382821" y="3659182"/>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0" name="Google Shape;1500;p72"/>
          <p:cNvSpPr/>
          <p:nvPr/>
        </p:nvSpPr>
        <p:spPr>
          <a:xfrm>
            <a:off x="7054153" y="3659182"/>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1" name="Google Shape;1501;p72"/>
          <p:cNvSpPr/>
          <p:nvPr/>
        </p:nvSpPr>
        <p:spPr>
          <a:xfrm>
            <a:off x="5053215" y="4330514"/>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2" name="Google Shape;1502;p72"/>
          <p:cNvSpPr/>
          <p:nvPr/>
        </p:nvSpPr>
        <p:spPr>
          <a:xfrm>
            <a:off x="5713989" y="4330514"/>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3" name="Google Shape;1503;p72"/>
          <p:cNvSpPr/>
          <p:nvPr/>
        </p:nvSpPr>
        <p:spPr>
          <a:xfrm>
            <a:off x="6382821" y="4330514"/>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4" name="Google Shape;1504;p72"/>
          <p:cNvSpPr/>
          <p:nvPr/>
        </p:nvSpPr>
        <p:spPr>
          <a:xfrm>
            <a:off x="7054153" y="4330514"/>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5" name="Google Shape;1505;p72"/>
          <p:cNvSpPr/>
          <p:nvPr/>
        </p:nvSpPr>
        <p:spPr>
          <a:xfrm>
            <a:off x="5053215" y="5001846"/>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6" name="Google Shape;1506;p72"/>
          <p:cNvSpPr/>
          <p:nvPr/>
        </p:nvSpPr>
        <p:spPr>
          <a:xfrm>
            <a:off x="5713989" y="5001846"/>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7" name="Google Shape;1507;p72"/>
          <p:cNvSpPr/>
          <p:nvPr/>
        </p:nvSpPr>
        <p:spPr>
          <a:xfrm>
            <a:off x="6382821" y="5001846"/>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8" name="Google Shape;1508;p72"/>
          <p:cNvSpPr/>
          <p:nvPr/>
        </p:nvSpPr>
        <p:spPr>
          <a:xfrm>
            <a:off x="7054153" y="5001846"/>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09" name="Google Shape;1509;p72"/>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510" name="Google Shape;1510;p72"/>
          <p:cNvSpPr txBox="1"/>
          <p:nvPr/>
        </p:nvSpPr>
        <p:spPr>
          <a:xfrm>
            <a:off x="7853214" y="2964704"/>
            <a:ext cx="3064113" cy="255510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can see that our vector length is </a:t>
            </a:r>
            <a:r>
              <a:rPr b="1" i="0" lang="en-US" sz="2000" u="none" cap="none" strike="noStrike">
                <a:solidFill>
                  <a:srgbClr val="0C4E9B"/>
                </a:solidFill>
                <a:latin typeface="Arial"/>
                <a:ea typeface="Arial"/>
                <a:cs typeface="Arial"/>
                <a:sym typeface="Arial"/>
              </a:rPr>
              <a:t>much larger </a:t>
            </a:r>
            <a:r>
              <a:rPr b="0" i="0" lang="en-US" sz="2000" u="none" cap="none" strike="noStrike">
                <a:solidFill>
                  <a:schemeClr val="dk2"/>
                </a:solidFill>
                <a:latin typeface="Arial"/>
                <a:ea typeface="Arial"/>
                <a:cs typeface="Arial"/>
                <a:sym typeface="Arial"/>
              </a:rPr>
              <a:t>than our inner-loop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are </a:t>
            </a:r>
            <a:r>
              <a:rPr b="1" i="0" lang="en-US" sz="2000" u="none" cap="none" strike="noStrike">
                <a:solidFill>
                  <a:srgbClr val="0C4E9B"/>
                </a:solidFill>
                <a:latin typeface="Arial"/>
                <a:ea typeface="Arial"/>
                <a:cs typeface="Arial"/>
                <a:sym typeface="Arial"/>
              </a:rPr>
              <a:t>wasting</a:t>
            </a:r>
            <a:r>
              <a:rPr b="0" i="0" lang="en-US" sz="2000" u="none" cap="none" strike="noStrike">
                <a:solidFill>
                  <a:schemeClr val="dk2"/>
                </a:solidFill>
                <a:latin typeface="Arial"/>
                <a:ea typeface="Arial"/>
                <a:cs typeface="Arial"/>
                <a:sym typeface="Arial"/>
              </a:rPr>
              <a:t> half of our vector, meaning our code is performing half as well as it could</a:t>
            </a:r>
            <a:endParaRPr b="1" i="0" sz="2000" u="none" cap="none" strike="noStrike">
              <a:solidFill>
                <a:srgbClr val="0C4E9B"/>
              </a:solidFill>
              <a:latin typeface="Arial"/>
              <a:ea typeface="Arial"/>
              <a:cs typeface="Arial"/>
              <a:sym typeface="Arial"/>
            </a:endParaRPr>
          </a:p>
        </p:txBody>
      </p:sp>
      <p:sp>
        <p:nvSpPr>
          <p:cNvPr id="1511" name="Google Shape;1511;p72"/>
          <p:cNvSpPr txBox="1"/>
          <p:nvPr/>
        </p:nvSpPr>
        <p:spPr>
          <a:xfrm>
            <a:off x="6285202" y="962508"/>
            <a:ext cx="4029207" cy="14496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#pragma acc kernels loop </a:t>
            </a:r>
            <a:r>
              <a:rPr b="1" i="0" lang="en-US" sz="1400" u="none" cap="none" strike="noStrike">
                <a:solidFill>
                  <a:srgbClr val="8E4000"/>
                </a:solidFill>
                <a:latin typeface="Consolas"/>
                <a:ea typeface="Consolas"/>
                <a:cs typeface="Consolas"/>
                <a:sym typeface="Consolas"/>
              </a:rPr>
              <a:t>gang</a:t>
            </a:r>
            <a:r>
              <a:rPr b="0" i="0" lang="en-US" sz="1400" u="none" cap="none" strike="noStrike">
                <a:solidFill>
                  <a:srgbClr val="8E4000"/>
                </a:solidFill>
                <a:latin typeface="Consolas"/>
                <a:ea typeface="Consolas"/>
                <a:cs typeface="Consolas"/>
                <a:sym typeface="Consolas"/>
              </a:rPr>
              <a:t> </a:t>
            </a:r>
            <a:r>
              <a:rPr b="1" i="0" lang="en-US" sz="1400" u="none" cap="none" strike="noStrike">
                <a:solidFill>
                  <a:srgbClr val="8E4000"/>
                </a:solidFill>
                <a:latin typeface="Consolas"/>
                <a:ea typeface="Consolas"/>
                <a:cs typeface="Consolas"/>
                <a:sym typeface="Consolas"/>
              </a:rPr>
              <a:t>worker(1)</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x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x &lt; </a:t>
            </a:r>
            <a:r>
              <a:rPr b="0" i="0" lang="en-US" sz="1400" u="none" cap="none" strike="noStrike">
                <a:solidFill>
                  <a:srgbClr val="FF8738"/>
                </a:solidFill>
                <a:latin typeface="Consolas"/>
                <a:ea typeface="Consolas"/>
                <a:cs typeface="Consolas"/>
                <a:sym typeface="Consolas"/>
              </a:rPr>
              <a:t>4</a:t>
            </a:r>
            <a:r>
              <a:rPr b="0" i="0" lang="en-US" sz="1400" u="none" cap="none" strike="noStrike">
                <a:solidFill>
                  <a:schemeClr val="dk2"/>
                </a:solidFill>
                <a:latin typeface="Consolas"/>
                <a:ea typeface="Consolas"/>
                <a:cs typeface="Consolas"/>
                <a:sym typeface="Consolas"/>
              </a:rPr>
              <a:t>; x</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#pragma acc loop </a:t>
            </a:r>
            <a:r>
              <a:rPr b="1" i="0" lang="en-US" sz="14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y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y &lt; </a:t>
            </a:r>
            <a:r>
              <a:rPr b="0" i="0" lang="en-US" sz="1400" u="none" cap="none" strike="noStrike">
                <a:solidFill>
                  <a:srgbClr val="FF8738"/>
                </a:solidFill>
                <a:latin typeface="Consolas"/>
                <a:ea typeface="Consolas"/>
                <a:cs typeface="Consolas"/>
                <a:sym typeface="Consolas"/>
              </a:rPr>
              <a:t>4</a:t>
            </a:r>
            <a:r>
              <a:rPr b="0" i="0" lang="en-US" sz="1400" u="none" cap="none" strike="noStrike">
                <a:solidFill>
                  <a:schemeClr val="dk2"/>
                </a:solidFill>
                <a:latin typeface="Consolas"/>
                <a:ea typeface="Consolas"/>
                <a:cs typeface="Consolas"/>
                <a:sym typeface="Consolas"/>
              </a:rPr>
              <a:t>; 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p:txBody>
      </p:sp>
      <p:sp>
        <p:nvSpPr>
          <p:cNvPr id="1512" name="Google Shape;1512;p72"/>
          <p:cNvSpPr/>
          <p:nvPr/>
        </p:nvSpPr>
        <p:spPr>
          <a:xfrm>
            <a:off x="1023555" y="2890017"/>
            <a:ext cx="6732814" cy="684436"/>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513" name="Google Shape;1513;p72"/>
          <p:cNvSpPr/>
          <p:nvPr/>
        </p:nvSpPr>
        <p:spPr>
          <a:xfrm>
            <a:off x="2213699" y="3574101"/>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514" name="Google Shape;1514;p72"/>
          <p:cNvSpPr/>
          <p:nvPr/>
        </p:nvSpPr>
        <p:spPr>
          <a:xfrm>
            <a:off x="2214024" y="4242257"/>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515" name="Google Shape;1515;p72"/>
          <p:cNvSpPr/>
          <p:nvPr/>
        </p:nvSpPr>
        <p:spPr>
          <a:xfrm>
            <a:off x="2213699" y="4916764"/>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516" name="Google Shape;1516;p72"/>
          <p:cNvSpPr txBox="1"/>
          <p:nvPr/>
        </p:nvSpPr>
        <p:spPr>
          <a:xfrm>
            <a:off x="-220191" y="2977946"/>
            <a:ext cx="1602469"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1517" name="Google Shape;1517;p72"/>
          <p:cNvSpPr txBox="1"/>
          <p:nvPr/>
        </p:nvSpPr>
        <p:spPr>
          <a:xfrm>
            <a:off x="3563517" y="2939109"/>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518" name="Google Shape;1518;p72"/>
          <p:cNvCxnSpPr/>
          <p:nvPr/>
        </p:nvCxnSpPr>
        <p:spPr>
          <a:xfrm>
            <a:off x="5617144" y="3236880"/>
            <a:ext cx="1673299" cy="0"/>
          </a:xfrm>
          <a:prstGeom prst="straightConnector1">
            <a:avLst/>
          </a:prstGeom>
          <a:noFill/>
          <a:ln cap="flat" cmpd="sng" w="38100">
            <a:solidFill>
              <a:schemeClr val="lt1"/>
            </a:solidFill>
            <a:prstDash val="solid"/>
            <a:round/>
            <a:headEnd len="sm" w="sm" type="none"/>
            <a:tailEnd len="med" w="med" type="stealth"/>
          </a:ln>
        </p:spPr>
      </p:cxnSp>
      <p:cxnSp>
        <p:nvCxnSpPr>
          <p:cNvPr id="1519" name="Google Shape;1519;p72"/>
          <p:cNvCxnSpPr/>
          <p:nvPr/>
        </p:nvCxnSpPr>
        <p:spPr>
          <a:xfrm rot="10800000">
            <a:off x="2626703" y="3234902"/>
            <a:ext cx="1726015" cy="0"/>
          </a:xfrm>
          <a:prstGeom prst="straightConnector1">
            <a:avLst/>
          </a:prstGeom>
          <a:noFill/>
          <a:ln cap="flat" cmpd="sng" w="38100">
            <a:solidFill>
              <a:schemeClr val="lt1"/>
            </a:solidFill>
            <a:prstDash val="solid"/>
            <a:round/>
            <a:headEnd len="sm" w="sm" type="none"/>
            <a:tailEnd len="med" w="med" type="stealth"/>
          </a:ln>
        </p:spPr>
      </p:cxnSp>
      <p:sp>
        <p:nvSpPr>
          <p:cNvPr id="1520" name="Google Shape;1520;p72"/>
          <p:cNvSpPr txBox="1"/>
          <p:nvPr/>
        </p:nvSpPr>
        <p:spPr>
          <a:xfrm>
            <a:off x="824148" y="3054680"/>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1 Worker</a:t>
            </a:r>
            <a:endParaRPr/>
          </a:p>
        </p:txBody>
      </p:sp>
      <p:sp>
        <p:nvSpPr>
          <p:cNvPr id="1521" name="Google Shape;1521;p72"/>
          <p:cNvSpPr/>
          <p:nvPr/>
        </p:nvSpPr>
        <p:spPr>
          <a:xfrm>
            <a:off x="804017" y="938534"/>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522" name="Google Shape;1522;p72"/>
          <p:cNvSpPr/>
          <p:nvPr/>
        </p:nvSpPr>
        <p:spPr>
          <a:xfrm>
            <a:off x="1111719"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23" name="Google Shape;1523;p72"/>
          <p:cNvSpPr/>
          <p:nvPr/>
        </p:nvSpPr>
        <p:spPr>
          <a:xfrm>
            <a:off x="1482016"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24" name="Google Shape;1524;p72"/>
          <p:cNvSpPr/>
          <p:nvPr/>
        </p:nvSpPr>
        <p:spPr>
          <a:xfrm>
            <a:off x="1852313"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25" name="Google Shape;1525;p72"/>
          <p:cNvSpPr/>
          <p:nvPr/>
        </p:nvSpPr>
        <p:spPr>
          <a:xfrm>
            <a:off x="2222610"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26" name="Google Shape;1526;p72"/>
          <p:cNvSpPr/>
          <p:nvPr/>
        </p:nvSpPr>
        <p:spPr>
          <a:xfrm>
            <a:off x="2592907"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27" name="Google Shape;1527;p72"/>
          <p:cNvSpPr/>
          <p:nvPr/>
        </p:nvSpPr>
        <p:spPr>
          <a:xfrm>
            <a:off x="2963204"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28" name="Google Shape;1528;p72"/>
          <p:cNvSpPr/>
          <p:nvPr/>
        </p:nvSpPr>
        <p:spPr>
          <a:xfrm>
            <a:off x="3336180"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29" name="Google Shape;1529;p72"/>
          <p:cNvSpPr/>
          <p:nvPr/>
        </p:nvSpPr>
        <p:spPr>
          <a:xfrm>
            <a:off x="3706477"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30" name="Google Shape;1530;p72"/>
          <p:cNvSpPr/>
          <p:nvPr/>
        </p:nvSpPr>
        <p:spPr>
          <a:xfrm>
            <a:off x="4169727" y="1502174"/>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531" name="Google Shape;1531;p72"/>
          <p:cNvSpPr txBox="1"/>
          <p:nvPr/>
        </p:nvSpPr>
        <p:spPr>
          <a:xfrm>
            <a:off x="4275275" y="1504930"/>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532" name="Google Shape;1532;p72"/>
          <p:cNvSpPr txBox="1"/>
          <p:nvPr/>
        </p:nvSpPr>
        <p:spPr>
          <a:xfrm>
            <a:off x="2295414" y="2194214"/>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533" name="Google Shape;1533;p72"/>
          <p:cNvGrpSpPr/>
          <p:nvPr/>
        </p:nvGrpSpPr>
        <p:grpSpPr>
          <a:xfrm>
            <a:off x="1190092" y="1120470"/>
            <a:ext cx="2824680" cy="400110"/>
            <a:chOff x="1277488" y="1499022"/>
            <a:chExt cx="2824680" cy="400110"/>
          </a:xfrm>
        </p:grpSpPr>
        <p:sp>
          <p:nvSpPr>
            <p:cNvPr id="1534" name="Google Shape;1534;p72"/>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535" name="Google Shape;1535;p72"/>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1536" name="Google Shape;1536;p72"/>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7"/>
                                        </p:tgtEl>
                                        <p:attrNameLst>
                                          <p:attrName>style.visibility</p:attrName>
                                        </p:attrNameLst>
                                      </p:cBhvr>
                                      <p:to>
                                        <p:strVal val="visible"/>
                                      </p:to>
                                    </p:set>
                                    <p:animEffect filter="fade" transition="in">
                                      <p:cBhvr>
                                        <p:cTn dur="500"/>
                                        <p:tgtEl>
                                          <p:spTgt spid="1477"/>
                                        </p:tgtEl>
                                      </p:cBhvr>
                                    </p:animEffect>
                                  </p:childTnLst>
                                </p:cTn>
                              </p:par>
                              <p:par>
                                <p:cTn fill="hold" nodeType="withEffect" presetClass="entr" presetID="10" presetSubtype="0">
                                  <p:stCondLst>
                                    <p:cond delay="0"/>
                                  </p:stCondLst>
                                  <p:childTnLst>
                                    <p:set>
                                      <p:cBhvr>
                                        <p:cTn dur="1" fill="hold">
                                          <p:stCondLst>
                                            <p:cond delay="0"/>
                                          </p:stCondLst>
                                        </p:cTn>
                                        <p:tgtEl>
                                          <p:spTgt spid="1478"/>
                                        </p:tgtEl>
                                        <p:attrNameLst>
                                          <p:attrName>style.visibility</p:attrName>
                                        </p:attrNameLst>
                                      </p:cBhvr>
                                      <p:to>
                                        <p:strVal val="visible"/>
                                      </p:to>
                                    </p:set>
                                    <p:animEffect filter="fade" transition="in">
                                      <p:cBhvr>
                                        <p:cTn dur="500"/>
                                        <p:tgtEl>
                                          <p:spTgt spid="1478"/>
                                        </p:tgtEl>
                                      </p:cBhvr>
                                    </p:animEffect>
                                  </p:childTnLst>
                                </p:cTn>
                              </p:par>
                              <p:par>
                                <p:cTn fill="hold" nodeType="withEffect" presetClass="entr" presetID="10" presetSubtype="0">
                                  <p:stCondLst>
                                    <p:cond delay="0"/>
                                  </p:stCondLst>
                                  <p:childTnLst>
                                    <p:set>
                                      <p:cBhvr>
                                        <p:cTn dur="1" fill="hold">
                                          <p:stCondLst>
                                            <p:cond delay="0"/>
                                          </p:stCondLst>
                                        </p:cTn>
                                        <p:tgtEl>
                                          <p:spTgt spid="1479"/>
                                        </p:tgtEl>
                                        <p:attrNameLst>
                                          <p:attrName>style.visibility</p:attrName>
                                        </p:attrNameLst>
                                      </p:cBhvr>
                                      <p:to>
                                        <p:strVal val="visible"/>
                                      </p:to>
                                    </p:set>
                                    <p:animEffect filter="fade" transition="in">
                                      <p:cBhvr>
                                        <p:cTn dur="500"/>
                                        <p:tgtEl>
                                          <p:spTgt spid="1479"/>
                                        </p:tgtEl>
                                      </p:cBhvr>
                                    </p:animEffect>
                                  </p:childTnLst>
                                </p:cTn>
                              </p:par>
                              <p:par>
                                <p:cTn fill="hold" nodeType="withEffect" presetClass="entr" presetID="10" presetSubtype="0">
                                  <p:stCondLst>
                                    <p:cond delay="0"/>
                                  </p:stCondLst>
                                  <p:childTnLst>
                                    <p:set>
                                      <p:cBhvr>
                                        <p:cTn dur="1" fill="hold">
                                          <p:stCondLst>
                                            <p:cond delay="0"/>
                                          </p:stCondLst>
                                        </p:cTn>
                                        <p:tgtEl>
                                          <p:spTgt spid="1480"/>
                                        </p:tgtEl>
                                        <p:attrNameLst>
                                          <p:attrName>style.visibility</p:attrName>
                                        </p:attrNameLst>
                                      </p:cBhvr>
                                      <p:to>
                                        <p:strVal val="visible"/>
                                      </p:to>
                                    </p:set>
                                    <p:animEffect filter="fade" transition="in">
                                      <p:cBhvr>
                                        <p:cTn dur="500"/>
                                        <p:tgtEl>
                                          <p:spTgt spid="1480"/>
                                        </p:tgtEl>
                                      </p:cBhvr>
                                    </p:animEffect>
                                  </p:childTnLst>
                                </p:cTn>
                              </p:par>
                              <p:par>
                                <p:cTn fill="hold" nodeType="withEffect" presetClass="entr" presetID="10" presetSubtype="0">
                                  <p:stCondLst>
                                    <p:cond delay="0"/>
                                  </p:stCondLst>
                                  <p:childTnLst>
                                    <p:set>
                                      <p:cBhvr>
                                        <p:cTn dur="1" fill="hold">
                                          <p:stCondLst>
                                            <p:cond delay="0"/>
                                          </p:stCondLst>
                                        </p:cTn>
                                        <p:tgtEl>
                                          <p:spTgt spid="1493"/>
                                        </p:tgtEl>
                                        <p:attrNameLst>
                                          <p:attrName>style.visibility</p:attrName>
                                        </p:attrNameLst>
                                      </p:cBhvr>
                                      <p:to>
                                        <p:strVal val="visible"/>
                                      </p:to>
                                    </p:set>
                                    <p:animEffect filter="fade" transition="in">
                                      <p:cBhvr>
                                        <p:cTn dur="500"/>
                                        <p:tgtEl>
                                          <p:spTgt spid="1493"/>
                                        </p:tgtEl>
                                      </p:cBhvr>
                                    </p:animEffect>
                                  </p:childTnLst>
                                </p:cTn>
                              </p:par>
                              <p:par>
                                <p:cTn fill="hold" nodeType="withEffect" presetClass="entr" presetID="10" presetSubtype="0">
                                  <p:stCondLst>
                                    <p:cond delay="0"/>
                                  </p:stCondLst>
                                  <p:childTnLst>
                                    <p:set>
                                      <p:cBhvr>
                                        <p:cTn dur="1" fill="hold">
                                          <p:stCondLst>
                                            <p:cond delay="0"/>
                                          </p:stCondLst>
                                        </p:cTn>
                                        <p:tgtEl>
                                          <p:spTgt spid="1494"/>
                                        </p:tgtEl>
                                        <p:attrNameLst>
                                          <p:attrName>style.visibility</p:attrName>
                                        </p:attrNameLst>
                                      </p:cBhvr>
                                      <p:to>
                                        <p:strVal val="visible"/>
                                      </p:to>
                                    </p:set>
                                    <p:animEffect filter="fade" transition="in">
                                      <p:cBhvr>
                                        <p:cTn dur="500"/>
                                        <p:tgtEl>
                                          <p:spTgt spid="1494"/>
                                        </p:tgtEl>
                                      </p:cBhvr>
                                    </p:animEffect>
                                  </p:childTnLst>
                                </p:cTn>
                              </p:par>
                              <p:par>
                                <p:cTn fill="hold" nodeType="withEffect" presetClass="entr" presetID="10" presetSubtype="0">
                                  <p:stCondLst>
                                    <p:cond delay="0"/>
                                  </p:stCondLst>
                                  <p:childTnLst>
                                    <p:set>
                                      <p:cBhvr>
                                        <p:cTn dur="1" fill="hold">
                                          <p:stCondLst>
                                            <p:cond delay="0"/>
                                          </p:stCondLst>
                                        </p:cTn>
                                        <p:tgtEl>
                                          <p:spTgt spid="1495"/>
                                        </p:tgtEl>
                                        <p:attrNameLst>
                                          <p:attrName>style.visibility</p:attrName>
                                        </p:attrNameLst>
                                      </p:cBhvr>
                                      <p:to>
                                        <p:strVal val="visible"/>
                                      </p:to>
                                    </p:set>
                                    <p:animEffect filter="fade" transition="in">
                                      <p:cBhvr>
                                        <p:cTn dur="500"/>
                                        <p:tgtEl>
                                          <p:spTgt spid="1495"/>
                                        </p:tgtEl>
                                      </p:cBhvr>
                                    </p:animEffect>
                                  </p:childTnLst>
                                </p:cTn>
                              </p:par>
                              <p:par>
                                <p:cTn fill="hold" nodeType="withEffect" presetClass="entr" presetID="10" presetSubtype="0">
                                  <p:stCondLst>
                                    <p:cond delay="0"/>
                                  </p:stCondLst>
                                  <p:childTnLst>
                                    <p:set>
                                      <p:cBhvr>
                                        <p:cTn dur="1" fill="hold">
                                          <p:stCondLst>
                                            <p:cond delay="0"/>
                                          </p:stCondLst>
                                        </p:cTn>
                                        <p:tgtEl>
                                          <p:spTgt spid="1496"/>
                                        </p:tgtEl>
                                        <p:attrNameLst>
                                          <p:attrName>style.visibility</p:attrName>
                                        </p:attrNameLst>
                                      </p:cBhvr>
                                      <p:to>
                                        <p:strVal val="visible"/>
                                      </p:to>
                                    </p:set>
                                    <p:animEffect filter="fade" transition="in">
                                      <p:cBhvr>
                                        <p:cTn dur="500"/>
                                        <p:tgtEl>
                                          <p:spTgt spid="1496"/>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12"/>
                                        </p:tgtEl>
                                        <p:attrNameLst>
                                          <p:attrName>style.visibility</p:attrName>
                                        </p:attrNameLst>
                                      </p:cBhvr>
                                      <p:to>
                                        <p:strVal val="visible"/>
                                      </p:to>
                                    </p:set>
                                    <p:animEffect filter="fade" transition="in">
                                      <p:cBhvr>
                                        <p:cTn dur="500"/>
                                        <p:tgtEl>
                                          <p:spTgt spid="151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16"/>
                                        </p:tgtEl>
                                        <p:attrNameLst>
                                          <p:attrName>style.visibility</p:attrName>
                                        </p:attrNameLst>
                                      </p:cBhvr>
                                      <p:to>
                                        <p:strVal val="visible"/>
                                      </p:to>
                                    </p:set>
                                    <p:animEffect filter="fade" transition="in">
                                      <p:cBhvr>
                                        <p:cTn dur="500"/>
                                        <p:tgtEl>
                                          <p:spTgt spid="1516"/>
                                        </p:tgtEl>
                                      </p:cBhvr>
                                    </p:animEffect>
                                  </p:childTnLst>
                                </p:cTn>
                              </p:par>
                              <p:par>
                                <p:cTn fill="hold" nodeType="withEffect" presetClass="entr" presetID="10" presetSubtype="0">
                                  <p:stCondLst>
                                    <p:cond delay="0"/>
                                  </p:stCondLst>
                                  <p:childTnLst>
                                    <p:set>
                                      <p:cBhvr>
                                        <p:cTn dur="1" fill="hold">
                                          <p:stCondLst>
                                            <p:cond delay="0"/>
                                          </p:stCondLst>
                                        </p:cTn>
                                        <p:tgtEl>
                                          <p:spTgt spid="1517"/>
                                        </p:tgtEl>
                                        <p:attrNameLst>
                                          <p:attrName>style.visibility</p:attrName>
                                        </p:attrNameLst>
                                      </p:cBhvr>
                                      <p:to>
                                        <p:strVal val="visible"/>
                                      </p:to>
                                    </p:set>
                                    <p:animEffect filter="fade" transition="in">
                                      <p:cBhvr>
                                        <p:cTn dur="500"/>
                                        <p:tgtEl>
                                          <p:spTgt spid="1517"/>
                                        </p:tgtEl>
                                      </p:cBhvr>
                                    </p:animEffect>
                                  </p:childTnLst>
                                </p:cTn>
                              </p:par>
                              <p:par>
                                <p:cTn fill="hold" nodeType="withEffect" presetClass="entr" presetID="10" presetSubtype="0">
                                  <p:stCondLst>
                                    <p:cond delay="50"/>
                                  </p:stCondLst>
                                  <p:childTnLst>
                                    <p:set>
                                      <p:cBhvr>
                                        <p:cTn dur="1" fill="hold">
                                          <p:stCondLst>
                                            <p:cond delay="0"/>
                                          </p:stCondLst>
                                        </p:cTn>
                                        <p:tgtEl>
                                          <p:spTgt spid="1518"/>
                                        </p:tgtEl>
                                        <p:attrNameLst>
                                          <p:attrName>style.visibility</p:attrName>
                                        </p:attrNameLst>
                                      </p:cBhvr>
                                      <p:to>
                                        <p:strVal val="visible"/>
                                      </p:to>
                                    </p:set>
                                    <p:animEffect filter="fade" transition="in">
                                      <p:cBhvr>
                                        <p:cTn dur="500"/>
                                        <p:tgtEl>
                                          <p:spTgt spid="1518"/>
                                        </p:tgtEl>
                                      </p:cBhvr>
                                    </p:animEffect>
                                  </p:childTnLst>
                                </p:cTn>
                              </p:par>
                              <p:par>
                                <p:cTn fill="hold" nodeType="withEffect" presetClass="entr" presetID="10" presetSubtype="0">
                                  <p:stCondLst>
                                    <p:cond delay="50"/>
                                  </p:stCondLst>
                                  <p:childTnLst>
                                    <p:set>
                                      <p:cBhvr>
                                        <p:cTn dur="1" fill="hold">
                                          <p:stCondLst>
                                            <p:cond delay="0"/>
                                          </p:stCondLst>
                                        </p:cTn>
                                        <p:tgtEl>
                                          <p:spTgt spid="1519"/>
                                        </p:tgtEl>
                                        <p:attrNameLst>
                                          <p:attrName>style.visibility</p:attrName>
                                        </p:attrNameLst>
                                      </p:cBhvr>
                                      <p:to>
                                        <p:strVal val="visible"/>
                                      </p:to>
                                    </p:set>
                                    <p:animEffect filter="fade" transition="in">
                                      <p:cBhvr>
                                        <p:cTn dur="500"/>
                                        <p:tgtEl>
                                          <p:spTgt spid="1519"/>
                                        </p:tgtEl>
                                      </p:cBhvr>
                                    </p:animEffect>
                                  </p:childTnLst>
                                </p:cTn>
                              </p:par>
                              <p:par>
                                <p:cTn fill="hold" nodeType="withEffect" presetClass="entr" presetID="10" presetSubtype="0">
                                  <p:stCondLst>
                                    <p:cond delay="50"/>
                                  </p:stCondLst>
                                  <p:childTnLst>
                                    <p:set>
                                      <p:cBhvr>
                                        <p:cTn dur="1" fill="hold">
                                          <p:stCondLst>
                                            <p:cond delay="0"/>
                                          </p:stCondLst>
                                        </p:cTn>
                                        <p:tgtEl>
                                          <p:spTgt spid="1520"/>
                                        </p:tgtEl>
                                        <p:attrNameLst>
                                          <p:attrName>style.visibility</p:attrName>
                                        </p:attrNameLst>
                                      </p:cBhvr>
                                      <p:to>
                                        <p:strVal val="visible"/>
                                      </p:to>
                                    </p:set>
                                    <p:animEffect filter="fade" transition="in">
                                      <p:cBhvr>
                                        <p:cTn dur="500"/>
                                        <p:tgtEl>
                                          <p:spTgt spid="15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1"/>
                                        </p:tgtEl>
                                        <p:attrNameLst>
                                          <p:attrName>style.visibility</p:attrName>
                                        </p:attrNameLst>
                                      </p:cBhvr>
                                      <p:to>
                                        <p:strVal val="visible"/>
                                      </p:to>
                                    </p:set>
                                    <p:animEffect filter="fade" transition="in">
                                      <p:cBhvr>
                                        <p:cTn dur="500"/>
                                        <p:tgtEl>
                                          <p:spTgt spid="1481"/>
                                        </p:tgtEl>
                                      </p:cBhvr>
                                    </p:animEffect>
                                  </p:childTnLst>
                                </p:cTn>
                              </p:par>
                              <p:par>
                                <p:cTn fill="hold" nodeType="withEffect" presetClass="entr" presetID="10" presetSubtype="0">
                                  <p:stCondLst>
                                    <p:cond delay="0"/>
                                  </p:stCondLst>
                                  <p:childTnLst>
                                    <p:set>
                                      <p:cBhvr>
                                        <p:cTn dur="1" fill="hold">
                                          <p:stCondLst>
                                            <p:cond delay="0"/>
                                          </p:stCondLst>
                                        </p:cTn>
                                        <p:tgtEl>
                                          <p:spTgt spid="1482"/>
                                        </p:tgtEl>
                                        <p:attrNameLst>
                                          <p:attrName>style.visibility</p:attrName>
                                        </p:attrNameLst>
                                      </p:cBhvr>
                                      <p:to>
                                        <p:strVal val="visible"/>
                                      </p:to>
                                    </p:set>
                                    <p:animEffect filter="fade" transition="in">
                                      <p:cBhvr>
                                        <p:cTn dur="500"/>
                                        <p:tgtEl>
                                          <p:spTgt spid="1482"/>
                                        </p:tgtEl>
                                      </p:cBhvr>
                                    </p:animEffect>
                                  </p:childTnLst>
                                </p:cTn>
                              </p:par>
                              <p:par>
                                <p:cTn fill="hold" nodeType="withEffect" presetClass="entr" presetID="10" presetSubtype="0">
                                  <p:stCondLst>
                                    <p:cond delay="0"/>
                                  </p:stCondLst>
                                  <p:childTnLst>
                                    <p:set>
                                      <p:cBhvr>
                                        <p:cTn dur="1" fill="hold">
                                          <p:stCondLst>
                                            <p:cond delay="0"/>
                                          </p:stCondLst>
                                        </p:cTn>
                                        <p:tgtEl>
                                          <p:spTgt spid="1483"/>
                                        </p:tgtEl>
                                        <p:attrNameLst>
                                          <p:attrName>style.visibility</p:attrName>
                                        </p:attrNameLst>
                                      </p:cBhvr>
                                      <p:to>
                                        <p:strVal val="visible"/>
                                      </p:to>
                                    </p:set>
                                    <p:animEffect filter="fade" transition="in">
                                      <p:cBhvr>
                                        <p:cTn dur="500"/>
                                        <p:tgtEl>
                                          <p:spTgt spid="1483"/>
                                        </p:tgtEl>
                                      </p:cBhvr>
                                    </p:animEffect>
                                  </p:childTnLst>
                                </p:cTn>
                              </p:par>
                              <p:par>
                                <p:cTn fill="hold" nodeType="withEffect" presetClass="entr" presetID="10" presetSubtype="0">
                                  <p:stCondLst>
                                    <p:cond delay="0"/>
                                  </p:stCondLst>
                                  <p:childTnLst>
                                    <p:set>
                                      <p:cBhvr>
                                        <p:cTn dur="1" fill="hold">
                                          <p:stCondLst>
                                            <p:cond delay="0"/>
                                          </p:stCondLst>
                                        </p:cTn>
                                        <p:tgtEl>
                                          <p:spTgt spid="1484"/>
                                        </p:tgtEl>
                                        <p:attrNameLst>
                                          <p:attrName>style.visibility</p:attrName>
                                        </p:attrNameLst>
                                      </p:cBhvr>
                                      <p:to>
                                        <p:strVal val="visible"/>
                                      </p:to>
                                    </p:set>
                                    <p:animEffect filter="fade" transition="in">
                                      <p:cBhvr>
                                        <p:cTn dur="500"/>
                                        <p:tgtEl>
                                          <p:spTgt spid="1484"/>
                                        </p:tgtEl>
                                      </p:cBhvr>
                                    </p:animEffect>
                                  </p:childTnLst>
                                </p:cTn>
                              </p:par>
                              <p:par>
                                <p:cTn fill="hold" nodeType="withEffect" presetClass="entr" presetID="10" presetSubtype="0">
                                  <p:stCondLst>
                                    <p:cond delay="0"/>
                                  </p:stCondLst>
                                  <p:childTnLst>
                                    <p:set>
                                      <p:cBhvr>
                                        <p:cTn dur="1" fill="hold">
                                          <p:stCondLst>
                                            <p:cond delay="0"/>
                                          </p:stCondLst>
                                        </p:cTn>
                                        <p:tgtEl>
                                          <p:spTgt spid="1497"/>
                                        </p:tgtEl>
                                        <p:attrNameLst>
                                          <p:attrName>style.visibility</p:attrName>
                                        </p:attrNameLst>
                                      </p:cBhvr>
                                      <p:to>
                                        <p:strVal val="visible"/>
                                      </p:to>
                                    </p:set>
                                    <p:animEffect filter="fade" transition="in">
                                      <p:cBhvr>
                                        <p:cTn dur="500"/>
                                        <p:tgtEl>
                                          <p:spTgt spid="1497"/>
                                        </p:tgtEl>
                                      </p:cBhvr>
                                    </p:animEffect>
                                  </p:childTnLst>
                                </p:cTn>
                              </p:par>
                              <p:par>
                                <p:cTn fill="hold" nodeType="withEffect" presetClass="entr" presetID="10" presetSubtype="0">
                                  <p:stCondLst>
                                    <p:cond delay="0"/>
                                  </p:stCondLst>
                                  <p:childTnLst>
                                    <p:set>
                                      <p:cBhvr>
                                        <p:cTn dur="1" fill="hold">
                                          <p:stCondLst>
                                            <p:cond delay="0"/>
                                          </p:stCondLst>
                                        </p:cTn>
                                        <p:tgtEl>
                                          <p:spTgt spid="1498"/>
                                        </p:tgtEl>
                                        <p:attrNameLst>
                                          <p:attrName>style.visibility</p:attrName>
                                        </p:attrNameLst>
                                      </p:cBhvr>
                                      <p:to>
                                        <p:strVal val="visible"/>
                                      </p:to>
                                    </p:set>
                                    <p:animEffect filter="fade" transition="in">
                                      <p:cBhvr>
                                        <p:cTn dur="500"/>
                                        <p:tgtEl>
                                          <p:spTgt spid="1498"/>
                                        </p:tgtEl>
                                      </p:cBhvr>
                                    </p:animEffect>
                                  </p:childTnLst>
                                </p:cTn>
                              </p:par>
                              <p:par>
                                <p:cTn fill="hold" nodeType="withEffect" presetClass="entr" presetID="10" presetSubtype="0">
                                  <p:stCondLst>
                                    <p:cond delay="0"/>
                                  </p:stCondLst>
                                  <p:childTnLst>
                                    <p:set>
                                      <p:cBhvr>
                                        <p:cTn dur="1" fill="hold">
                                          <p:stCondLst>
                                            <p:cond delay="0"/>
                                          </p:stCondLst>
                                        </p:cTn>
                                        <p:tgtEl>
                                          <p:spTgt spid="1499"/>
                                        </p:tgtEl>
                                        <p:attrNameLst>
                                          <p:attrName>style.visibility</p:attrName>
                                        </p:attrNameLst>
                                      </p:cBhvr>
                                      <p:to>
                                        <p:strVal val="visible"/>
                                      </p:to>
                                    </p:set>
                                    <p:animEffect filter="fade" transition="in">
                                      <p:cBhvr>
                                        <p:cTn dur="500"/>
                                        <p:tgtEl>
                                          <p:spTgt spid="1499"/>
                                        </p:tgtEl>
                                      </p:cBhvr>
                                    </p:animEffect>
                                  </p:childTnLst>
                                </p:cTn>
                              </p:par>
                              <p:par>
                                <p:cTn fill="hold" nodeType="withEffect" presetClass="entr" presetID="10" presetSubtype="0">
                                  <p:stCondLst>
                                    <p:cond delay="0"/>
                                  </p:stCondLst>
                                  <p:childTnLst>
                                    <p:set>
                                      <p:cBhvr>
                                        <p:cTn dur="1" fill="hold">
                                          <p:stCondLst>
                                            <p:cond delay="0"/>
                                          </p:stCondLst>
                                        </p:cTn>
                                        <p:tgtEl>
                                          <p:spTgt spid="1500"/>
                                        </p:tgtEl>
                                        <p:attrNameLst>
                                          <p:attrName>style.visibility</p:attrName>
                                        </p:attrNameLst>
                                      </p:cBhvr>
                                      <p:to>
                                        <p:strVal val="visible"/>
                                      </p:to>
                                    </p:set>
                                    <p:animEffect filter="fade" transition="in">
                                      <p:cBhvr>
                                        <p:cTn dur="500"/>
                                        <p:tgtEl>
                                          <p:spTgt spid="1500"/>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13"/>
                                        </p:tgtEl>
                                        <p:attrNameLst>
                                          <p:attrName>style.visibility</p:attrName>
                                        </p:attrNameLst>
                                      </p:cBhvr>
                                      <p:to>
                                        <p:strVal val="visible"/>
                                      </p:to>
                                    </p:set>
                                    <p:animEffect filter="fade" transition="in">
                                      <p:cBhvr>
                                        <p:cTn dur="500"/>
                                        <p:tgtEl>
                                          <p:spTgt spid="15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5"/>
                                        </p:tgtEl>
                                        <p:attrNameLst>
                                          <p:attrName>style.visibility</p:attrName>
                                        </p:attrNameLst>
                                      </p:cBhvr>
                                      <p:to>
                                        <p:strVal val="visible"/>
                                      </p:to>
                                    </p:set>
                                    <p:animEffect filter="fade" transition="in">
                                      <p:cBhvr>
                                        <p:cTn dur="500"/>
                                        <p:tgtEl>
                                          <p:spTgt spid="1485"/>
                                        </p:tgtEl>
                                      </p:cBhvr>
                                    </p:animEffect>
                                  </p:childTnLst>
                                </p:cTn>
                              </p:par>
                              <p:par>
                                <p:cTn fill="hold" nodeType="withEffect" presetClass="entr" presetID="10" presetSubtype="0">
                                  <p:stCondLst>
                                    <p:cond delay="0"/>
                                  </p:stCondLst>
                                  <p:childTnLst>
                                    <p:set>
                                      <p:cBhvr>
                                        <p:cTn dur="1" fill="hold">
                                          <p:stCondLst>
                                            <p:cond delay="0"/>
                                          </p:stCondLst>
                                        </p:cTn>
                                        <p:tgtEl>
                                          <p:spTgt spid="1486"/>
                                        </p:tgtEl>
                                        <p:attrNameLst>
                                          <p:attrName>style.visibility</p:attrName>
                                        </p:attrNameLst>
                                      </p:cBhvr>
                                      <p:to>
                                        <p:strVal val="visible"/>
                                      </p:to>
                                    </p:set>
                                    <p:animEffect filter="fade" transition="in">
                                      <p:cBhvr>
                                        <p:cTn dur="500"/>
                                        <p:tgtEl>
                                          <p:spTgt spid="1486"/>
                                        </p:tgtEl>
                                      </p:cBhvr>
                                    </p:animEffect>
                                  </p:childTnLst>
                                </p:cTn>
                              </p:par>
                              <p:par>
                                <p:cTn fill="hold" nodeType="withEffect" presetClass="entr" presetID="10" presetSubtype="0">
                                  <p:stCondLst>
                                    <p:cond delay="0"/>
                                  </p:stCondLst>
                                  <p:childTnLst>
                                    <p:set>
                                      <p:cBhvr>
                                        <p:cTn dur="1" fill="hold">
                                          <p:stCondLst>
                                            <p:cond delay="0"/>
                                          </p:stCondLst>
                                        </p:cTn>
                                        <p:tgtEl>
                                          <p:spTgt spid="1487"/>
                                        </p:tgtEl>
                                        <p:attrNameLst>
                                          <p:attrName>style.visibility</p:attrName>
                                        </p:attrNameLst>
                                      </p:cBhvr>
                                      <p:to>
                                        <p:strVal val="visible"/>
                                      </p:to>
                                    </p:set>
                                    <p:animEffect filter="fade" transition="in">
                                      <p:cBhvr>
                                        <p:cTn dur="500"/>
                                        <p:tgtEl>
                                          <p:spTgt spid="1487"/>
                                        </p:tgtEl>
                                      </p:cBhvr>
                                    </p:animEffect>
                                  </p:childTnLst>
                                </p:cTn>
                              </p:par>
                              <p:par>
                                <p:cTn fill="hold" nodeType="withEffect" presetClass="entr" presetID="10" presetSubtype="0">
                                  <p:stCondLst>
                                    <p:cond delay="0"/>
                                  </p:stCondLst>
                                  <p:childTnLst>
                                    <p:set>
                                      <p:cBhvr>
                                        <p:cTn dur="1" fill="hold">
                                          <p:stCondLst>
                                            <p:cond delay="0"/>
                                          </p:stCondLst>
                                        </p:cTn>
                                        <p:tgtEl>
                                          <p:spTgt spid="1488"/>
                                        </p:tgtEl>
                                        <p:attrNameLst>
                                          <p:attrName>style.visibility</p:attrName>
                                        </p:attrNameLst>
                                      </p:cBhvr>
                                      <p:to>
                                        <p:strVal val="visible"/>
                                      </p:to>
                                    </p:set>
                                    <p:animEffect filter="fade" transition="in">
                                      <p:cBhvr>
                                        <p:cTn dur="500"/>
                                        <p:tgtEl>
                                          <p:spTgt spid="1488"/>
                                        </p:tgtEl>
                                      </p:cBhvr>
                                    </p:animEffect>
                                  </p:childTnLst>
                                </p:cTn>
                              </p:par>
                              <p:par>
                                <p:cTn fill="hold" nodeType="withEffect" presetClass="entr" presetID="10" presetSubtype="0">
                                  <p:stCondLst>
                                    <p:cond delay="0"/>
                                  </p:stCondLst>
                                  <p:childTnLst>
                                    <p:set>
                                      <p:cBhvr>
                                        <p:cTn dur="1" fill="hold">
                                          <p:stCondLst>
                                            <p:cond delay="0"/>
                                          </p:stCondLst>
                                        </p:cTn>
                                        <p:tgtEl>
                                          <p:spTgt spid="1501"/>
                                        </p:tgtEl>
                                        <p:attrNameLst>
                                          <p:attrName>style.visibility</p:attrName>
                                        </p:attrNameLst>
                                      </p:cBhvr>
                                      <p:to>
                                        <p:strVal val="visible"/>
                                      </p:to>
                                    </p:set>
                                    <p:animEffect filter="fade" transition="in">
                                      <p:cBhvr>
                                        <p:cTn dur="500"/>
                                        <p:tgtEl>
                                          <p:spTgt spid="1501"/>
                                        </p:tgtEl>
                                      </p:cBhvr>
                                    </p:animEffect>
                                  </p:childTnLst>
                                </p:cTn>
                              </p:par>
                              <p:par>
                                <p:cTn fill="hold" nodeType="withEffect" presetClass="entr" presetID="10" presetSubtype="0">
                                  <p:stCondLst>
                                    <p:cond delay="0"/>
                                  </p:stCondLst>
                                  <p:childTnLst>
                                    <p:set>
                                      <p:cBhvr>
                                        <p:cTn dur="1" fill="hold">
                                          <p:stCondLst>
                                            <p:cond delay="0"/>
                                          </p:stCondLst>
                                        </p:cTn>
                                        <p:tgtEl>
                                          <p:spTgt spid="1502"/>
                                        </p:tgtEl>
                                        <p:attrNameLst>
                                          <p:attrName>style.visibility</p:attrName>
                                        </p:attrNameLst>
                                      </p:cBhvr>
                                      <p:to>
                                        <p:strVal val="visible"/>
                                      </p:to>
                                    </p:set>
                                    <p:animEffect filter="fade" transition="in">
                                      <p:cBhvr>
                                        <p:cTn dur="500"/>
                                        <p:tgtEl>
                                          <p:spTgt spid="1502"/>
                                        </p:tgtEl>
                                      </p:cBhvr>
                                    </p:animEffect>
                                  </p:childTnLst>
                                </p:cTn>
                              </p:par>
                              <p:par>
                                <p:cTn fill="hold" nodeType="withEffect" presetClass="entr" presetID="10" presetSubtype="0">
                                  <p:stCondLst>
                                    <p:cond delay="0"/>
                                  </p:stCondLst>
                                  <p:childTnLst>
                                    <p:set>
                                      <p:cBhvr>
                                        <p:cTn dur="1" fill="hold">
                                          <p:stCondLst>
                                            <p:cond delay="0"/>
                                          </p:stCondLst>
                                        </p:cTn>
                                        <p:tgtEl>
                                          <p:spTgt spid="1503"/>
                                        </p:tgtEl>
                                        <p:attrNameLst>
                                          <p:attrName>style.visibility</p:attrName>
                                        </p:attrNameLst>
                                      </p:cBhvr>
                                      <p:to>
                                        <p:strVal val="visible"/>
                                      </p:to>
                                    </p:set>
                                    <p:animEffect filter="fade" transition="in">
                                      <p:cBhvr>
                                        <p:cTn dur="500"/>
                                        <p:tgtEl>
                                          <p:spTgt spid="1503"/>
                                        </p:tgtEl>
                                      </p:cBhvr>
                                    </p:animEffect>
                                  </p:childTnLst>
                                </p:cTn>
                              </p:par>
                              <p:par>
                                <p:cTn fill="hold" nodeType="withEffect" presetClass="entr" presetID="10" presetSubtype="0">
                                  <p:stCondLst>
                                    <p:cond delay="0"/>
                                  </p:stCondLst>
                                  <p:childTnLst>
                                    <p:set>
                                      <p:cBhvr>
                                        <p:cTn dur="1" fill="hold">
                                          <p:stCondLst>
                                            <p:cond delay="0"/>
                                          </p:stCondLst>
                                        </p:cTn>
                                        <p:tgtEl>
                                          <p:spTgt spid="1504"/>
                                        </p:tgtEl>
                                        <p:attrNameLst>
                                          <p:attrName>style.visibility</p:attrName>
                                        </p:attrNameLst>
                                      </p:cBhvr>
                                      <p:to>
                                        <p:strVal val="visible"/>
                                      </p:to>
                                    </p:set>
                                    <p:animEffect filter="fade" transition="in">
                                      <p:cBhvr>
                                        <p:cTn dur="500"/>
                                        <p:tgtEl>
                                          <p:spTgt spid="1504"/>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14"/>
                                        </p:tgtEl>
                                        <p:attrNameLst>
                                          <p:attrName>style.visibility</p:attrName>
                                        </p:attrNameLst>
                                      </p:cBhvr>
                                      <p:to>
                                        <p:strVal val="visible"/>
                                      </p:to>
                                    </p:set>
                                    <p:animEffect filter="fade" transition="in">
                                      <p:cBhvr>
                                        <p:cTn dur="500"/>
                                        <p:tgtEl>
                                          <p:spTgt spid="15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9"/>
                                        </p:tgtEl>
                                        <p:attrNameLst>
                                          <p:attrName>style.visibility</p:attrName>
                                        </p:attrNameLst>
                                      </p:cBhvr>
                                      <p:to>
                                        <p:strVal val="visible"/>
                                      </p:to>
                                    </p:set>
                                    <p:animEffect filter="fade" transition="in">
                                      <p:cBhvr>
                                        <p:cTn dur="500"/>
                                        <p:tgtEl>
                                          <p:spTgt spid="1489"/>
                                        </p:tgtEl>
                                      </p:cBhvr>
                                    </p:animEffect>
                                  </p:childTnLst>
                                </p:cTn>
                              </p:par>
                              <p:par>
                                <p:cTn fill="hold" nodeType="withEffect" presetClass="entr" presetID="10" presetSubtype="0">
                                  <p:stCondLst>
                                    <p:cond delay="0"/>
                                  </p:stCondLst>
                                  <p:childTnLst>
                                    <p:set>
                                      <p:cBhvr>
                                        <p:cTn dur="1" fill="hold">
                                          <p:stCondLst>
                                            <p:cond delay="0"/>
                                          </p:stCondLst>
                                        </p:cTn>
                                        <p:tgtEl>
                                          <p:spTgt spid="1490"/>
                                        </p:tgtEl>
                                        <p:attrNameLst>
                                          <p:attrName>style.visibility</p:attrName>
                                        </p:attrNameLst>
                                      </p:cBhvr>
                                      <p:to>
                                        <p:strVal val="visible"/>
                                      </p:to>
                                    </p:set>
                                    <p:animEffect filter="fade" transition="in">
                                      <p:cBhvr>
                                        <p:cTn dur="500"/>
                                        <p:tgtEl>
                                          <p:spTgt spid="1490"/>
                                        </p:tgtEl>
                                      </p:cBhvr>
                                    </p:animEffect>
                                  </p:childTnLst>
                                </p:cTn>
                              </p:par>
                              <p:par>
                                <p:cTn fill="hold" nodeType="withEffect" presetClass="entr" presetID="10" presetSubtype="0">
                                  <p:stCondLst>
                                    <p:cond delay="0"/>
                                  </p:stCondLst>
                                  <p:childTnLst>
                                    <p:set>
                                      <p:cBhvr>
                                        <p:cTn dur="1" fill="hold">
                                          <p:stCondLst>
                                            <p:cond delay="0"/>
                                          </p:stCondLst>
                                        </p:cTn>
                                        <p:tgtEl>
                                          <p:spTgt spid="1491"/>
                                        </p:tgtEl>
                                        <p:attrNameLst>
                                          <p:attrName>style.visibility</p:attrName>
                                        </p:attrNameLst>
                                      </p:cBhvr>
                                      <p:to>
                                        <p:strVal val="visible"/>
                                      </p:to>
                                    </p:set>
                                    <p:animEffect filter="fade" transition="in">
                                      <p:cBhvr>
                                        <p:cTn dur="500"/>
                                        <p:tgtEl>
                                          <p:spTgt spid="1491"/>
                                        </p:tgtEl>
                                      </p:cBhvr>
                                    </p:animEffect>
                                  </p:childTnLst>
                                </p:cTn>
                              </p:par>
                              <p:par>
                                <p:cTn fill="hold" nodeType="withEffect" presetClass="entr" presetID="10" presetSubtype="0">
                                  <p:stCondLst>
                                    <p:cond delay="0"/>
                                  </p:stCondLst>
                                  <p:childTnLst>
                                    <p:set>
                                      <p:cBhvr>
                                        <p:cTn dur="1" fill="hold">
                                          <p:stCondLst>
                                            <p:cond delay="0"/>
                                          </p:stCondLst>
                                        </p:cTn>
                                        <p:tgtEl>
                                          <p:spTgt spid="1492"/>
                                        </p:tgtEl>
                                        <p:attrNameLst>
                                          <p:attrName>style.visibility</p:attrName>
                                        </p:attrNameLst>
                                      </p:cBhvr>
                                      <p:to>
                                        <p:strVal val="visible"/>
                                      </p:to>
                                    </p:set>
                                    <p:animEffect filter="fade" transition="in">
                                      <p:cBhvr>
                                        <p:cTn dur="500"/>
                                        <p:tgtEl>
                                          <p:spTgt spid="1492"/>
                                        </p:tgtEl>
                                      </p:cBhvr>
                                    </p:animEffect>
                                  </p:childTnLst>
                                </p:cTn>
                              </p:par>
                              <p:par>
                                <p:cTn fill="hold" nodeType="withEffect" presetClass="entr" presetID="10" presetSubtype="0">
                                  <p:stCondLst>
                                    <p:cond delay="0"/>
                                  </p:stCondLst>
                                  <p:childTnLst>
                                    <p:set>
                                      <p:cBhvr>
                                        <p:cTn dur="1" fill="hold">
                                          <p:stCondLst>
                                            <p:cond delay="0"/>
                                          </p:stCondLst>
                                        </p:cTn>
                                        <p:tgtEl>
                                          <p:spTgt spid="1505"/>
                                        </p:tgtEl>
                                        <p:attrNameLst>
                                          <p:attrName>style.visibility</p:attrName>
                                        </p:attrNameLst>
                                      </p:cBhvr>
                                      <p:to>
                                        <p:strVal val="visible"/>
                                      </p:to>
                                    </p:set>
                                    <p:animEffect filter="fade" transition="in">
                                      <p:cBhvr>
                                        <p:cTn dur="500"/>
                                        <p:tgtEl>
                                          <p:spTgt spid="1505"/>
                                        </p:tgtEl>
                                      </p:cBhvr>
                                    </p:animEffect>
                                  </p:childTnLst>
                                </p:cTn>
                              </p:par>
                              <p:par>
                                <p:cTn fill="hold" nodeType="withEffect" presetClass="entr" presetID="10" presetSubtype="0">
                                  <p:stCondLst>
                                    <p:cond delay="0"/>
                                  </p:stCondLst>
                                  <p:childTnLst>
                                    <p:set>
                                      <p:cBhvr>
                                        <p:cTn dur="1" fill="hold">
                                          <p:stCondLst>
                                            <p:cond delay="0"/>
                                          </p:stCondLst>
                                        </p:cTn>
                                        <p:tgtEl>
                                          <p:spTgt spid="1506"/>
                                        </p:tgtEl>
                                        <p:attrNameLst>
                                          <p:attrName>style.visibility</p:attrName>
                                        </p:attrNameLst>
                                      </p:cBhvr>
                                      <p:to>
                                        <p:strVal val="visible"/>
                                      </p:to>
                                    </p:set>
                                    <p:animEffect filter="fade" transition="in">
                                      <p:cBhvr>
                                        <p:cTn dur="500"/>
                                        <p:tgtEl>
                                          <p:spTgt spid="1506"/>
                                        </p:tgtEl>
                                      </p:cBhvr>
                                    </p:animEffect>
                                  </p:childTnLst>
                                </p:cTn>
                              </p:par>
                              <p:par>
                                <p:cTn fill="hold" nodeType="withEffect" presetClass="entr" presetID="10" presetSubtype="0">
                                  <p:stCondLst>
                                    <p:cond delay="0"/>
                                  </p:stCondLst>
                                  <p:childTnLst>
                                    <p:set>
                                      <p:cBhvr>
                                        <p:cTn dur="1" fill="hold">
                                          <p:stCondLst>
                                            <p:cond delay="0"/>
                                          </p:stCondLst>
                                        </p:cTn>
                                        <p:tgtEl>
                                          <p:spTgt spid="1507"/>
                                        </p:tgtEl>
                                        <p:attrNameLst>
                                          <p:attrName>style.visibility</p:attrName>
                                        </p:attrNameLst>
                                      </p:cBhvr>
                                      <p:to>
                                        <p:strVal val="visible"/>
                                      </p:to>
                                    </p:set>
                                    <p:animEffect filter="fade" transition="in">
                                      <p:cBhvr>
                                        <p:cTn dur="500"/>
                                        <p:tgtEl>
                                          <p:spTgt spid="1507"/>
                                        </p:tgtEl>
                                      </p:cBhvr>
                                    </p:animEffect>
                                  </p:childTnLst>
                                </p:cTn>
                              </p:par>
                              <p:par>
                                <p:cTn fill="hold" nodeType="withEffect" presetClass="entr" presetID="10" presetSubtype="0">
                                  <p:stCondLst>
                                    <p:cond delay="0"/>
                                  </p:stCondLst>
                                  <p:childTnLst>
                                    <p:set>
                                      <p:cBhvr>
                                        <p:cTn dur="1" fill="hold">
                                          <p:stCondLst>
                                            <p:cond delay="0"/>
                                          </p:stCondLst>
                                        </p:cTn>
                                        <p:tgtEl>
                                          <p:spTgt spid="1508"/>
                                        </p:tgtEl>
                                        <p:attrNameLst>
                                          <p:attrName>style.visibility</p:attrName>
                                        </p:attrNameLst>
                                      </p:cBhvr>
                                      <p:to>
                                        <p:strVal val="visible"/>
                                      </p:to>
                                    </p:set>
                                    <p:animEffect filter="fade" transition="in">
                                      <p:cBhvr>
                                        <p:cTn dur="500"/>
                                        <p:tgtEl>
                                          <p:spTgt spid="1508"/>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15"/>
                                        </p:tgtEl>
                                        <p:attrNameLst>
                                          <p:attrName>style.visibility</p:attrName>
                                        </p:attrNameLst>
                                      </p:cBhvr>
                                      <p:to>
                                        <p:strVal val="visible"/>
                                      </p:to>
                                    </p:set>
                                    <p:animEffect filter="fade" transition="in">
                                      <p:cBhvr>
                                        <p:cTn dur="500"/>
                                        <p:tgtEl>
                                          <p:spTgt spid="15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0">
                                            <p:txEl>
                                              <p:pRg end="0" st="0"/>
                                            </p:txEl>
                                          </p:spTgt>
                                        </p:tgtEl>
                                        <p:attrNameLst>
                                          <p:attrName>style.visibility</p:attrName>
                                        </p:attrNameLst>
                                      </p:cBhvr>
                                      <p:to>
                                        <p:strVal val="visible"/>
                                      </p:to>
                                    </p:set>
                                    <p:animEffect filter="fade" transition="in">
                                      <p:cBhvr>
                                        <p:cTn dur="500"/>
                                        <p:tgtEl>
                                          <p:spTgt spid="15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0">
                                            <p:txEl>
                                              <p:pRg end="1" st="1"/>
                                            </p:txEl>
                                          </p:spTgt>
                                        </p:tgtEl>
                                        <p:attrNameLst>
                                          <p:attrName>style.visibility</p:attrName>
                                        </p:attrNameLst>
                                      </p:cBhvr>
                                      <p:to>
                                        <p:strVal val="visible"/>
                                      </p:to>
                                    </p:set>
                                    <p:animEffect filter="fade" transition="in">
                                      <p:cBhvr>
                                        <p:cTn dur="500"/>
                                        <p:tgtEl>
                                          <p:spTgt spid="1510">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41" name="Shape 1541"/>
        <p:cNvGrpSpPr/>
        <p:nvPr/>
      </p:nvGrpSpPr>
      <p:grpSpPr>
        <a:xfrm>
          <a:off x="0" y="0"/>
          <a:ext cx="0" cy="0"/>
          <a:chOff x="0" y="0"/>
          <a:chExt cx="0" cy="0"/>
        </a:xfrm>
      </p:grpSpPr>
      <p:sp>
        <p:nvSpPr>
          <p:cNvPr id="1542" name="Google Shape;1542;p73"/>
          <p:cNvSpPr/>
          <p:nvPr/>
        </p:nvSpPr>
        <p:spPr>
          <a:xfrm>
            <a:off x="2215568"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543" name="Google Shape;1543;p73"/>
          <p:cNvSpPr/>
          <p:nvPr/>
        </p:nvSpPr>
        <p:spPr>
          <a:xfrm>
            <a:off x="2886900"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544" name="Google Shape;1544;p73"/>
          <p:cNvSpPr/>
          <p:nvPr/>
        </p:nvSpPr>
        <p:spPr>
          <a:xfrm>
            <a:off x="3558232"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545" name="Google Shape;1545;p73"/>
          <p:cNvSpPr/>
          <p:nvPr/>
        </p:nvSpPr>
        <p:spPr>
          <a:xfrm>
            <a:off x="4229564"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546" name="Google Shape;1546;p73"/>
          <p:cNvSpPr/>
          <p:nvPr/>
        </p:nvSpPr>
        <p:spPr>
          <a:xfrm>
            <a:off x="2215568"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547" name="Google Shape;1547;p73"/>
          <p:cNvSpPr/>
          <p:nvPr/>
        </p:nvSpPr>
        <p:spPr>
          <a:xfrm>
            <a:off x="2886900"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548" name="Google Shape;1548;p73"/>
          <p:cNvSpPr/>
          <p:nvPr/>
        </p:nvSpPr>
        <p:spPr>
          <a:xfrm>
            <a:off x="3558232"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549" name="Google Shape;1549;p73"/>
          <p:cNvSpPr/>
          <p:nvPr/>
        </p:nvSpPr>
        <p:spPr>
          <a:xfrm>
            <a:off x="4229564"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550" name="Google Shape;1550;p73"/>
          <p:cNvSpPr/>
          <p:nvPr/>
        </p:nvSpPr>
        <p:spPr>
          <a:xfrm>
            <a:off x="2215569"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551" name="Google Shape;1551;p73"/>
          <p:cNvSpPr/>
          <p:nvPr/>
        </p:nvSpPr>
        <p:spPr>
          <a:xfrm>
            <a:off x="2886901"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552" name="Google Shape;1552;p73"/>
          <p:cNvSpPr/>
          <p:nvPr/>
        </p:nvSpPr>
        <p:spPr>
          <a:xfrm>
            <a:off x="3558233"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553" name="Google Shape;1553;p73"/>
          <p:cNvSpPr/>
          <p:nvPr/>
        </p:nvSpPr>
        <p:spPr>
          <a:xfrm>
            <a:off x="4229565"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554" name="Google Shape;1554;p73"/>
          <p:cNvSpPr/>
          <p:nvPr/>
        </p:nvSpPr>
        <p:spPr>
          <a:xfrm>
            <a:off x="2215569"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1555" name="Google Shape;1555;p73"/>
          <p:cNvSpPr/>
          <p:nvPr/>
        </p:nvSpPr>
        <p:spPr>
          <a:xfrm>
            <a:off x="2886901"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(4,2)</a:t>
            </a:r>
            <a:endParaRPr/>
          </a:p>
        </p:txBody>
      </p:sp>
      <p:sp>
        <p:nvSpPr>
          <p:cNvPr id="1556" name="Google Shape;1556;p73"/>
          <p:cNvSpPr/>
          <p:nvPr/>
        </p:nvSpPr>
        <p:spPr>
          <a:xfrm>
            <a:off x="3558233"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1557" name="Google Shape;1557;p73"/>
          <p:cNvSpPr/>
          <p:nvPr/>
        </p:nvSpPr>
        <p:spPr>
          <a:xfrm>
            <a:off x="4229565"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sp>
        <p:nvSpPr>
          <p:cNvPr id="1558" name="Google Shape;1558;p73"/>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559" name="Google Shape;1559;p73"/>
          <p:cNvSpPr txBox="1"/>
          <p:nvPr/>
        </p:nvSpPr>
        <p:spPr>
          <a:xfrm>
            <a:off x="7853214" y="2964704"/>
            <a:ext cx="3064113" cy="255510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can see that our vector length is </a:t>
            </a:r>
            <a:r>
              <a:rPr b="1" i="0" lang="en-US" sz="2000" u="none" cap="none" strike="noStrike">
                <a:solidFill>
                  <a:srgbClr val="0C4E9B"/>
                </a:solidFill>
                <a:latin typeface="Arial"/>
                <a:ea typeface="Arial"/>
                <a:cs typeface="Arial"/>
                <a:sym typeface="Arial"/>
              </a:rPr>
              <a:t>much larger </a:t>
            </a:r>
            <a:r>
              <a:rPr b="0" i="0" lang="en-US" sz="2000" u="none" cap="none" strike="noStrike">
                <a:solidFill>
                  <a:schemeClr val="dk2"/>
                </a:solidFill>
                <a:latin typeface="Arial"/>
                <a:ea typeface="Arial"/>
                <a:cs typeface="Arial"/>
                <a:sym typeface="Arial"/>
              </a:rPr>
              <a:t>than our inner-loop</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are </a:t>
            </a:r>
            <a:r>
              <a:rPr b="1" i="0" lang="en-US" sz="2000" u="none" cap="none" strike="noStrike">
                <a:solidFill>
                  <a:srgbClr val="0C4E9B"/>
                </a:solidFill>
                <a:latin typeface="Arial"/>
                <a:ea typeface="Arial"/>
                <a:cs typeface="Arial"/>
                <a:sym typeface="Arial"/>
              </a:rPr>
              <a:t>wasting</a:t>
            </a:r>
            <a:r>
              <a:rPr b="0" i="0" lang="en-US" sz="2000" u="none" cap="none" strike="noStrike">
                <a:solidFill>
                  <a:schemeClr val="dk2"/>
                </a:solidFill>
                <a:latin typeface="Arial"/>
                <a:ea typeface="Arial"/>
                <a:cs typeface="Arial"/>
                <a:sym typeface="Arial"/>
              </a:rPr>
              <a:t> half of our vector, meaning our code is performing half as well as it could</a:t>
            </a:r>
            <a:endParaRPr b="1" i="0" sz="2000" u="none" cap="none" strike="noStrike">
              <a:solidFill>
                <a:srgbClr val="0C4E9B"/>
              </a:solidFill>
              <a:latin typeface="Arial"/>
              <a:ea typeface="Arial"/>
              <a:cs typeface="Arial"/>
              <a:sym typeface="Arial"/>
            </a:endParaRPr>
          </a:p>
        </p:txBody>
      </p:sp>
      <p:sp>
        <p:nvSpPr>
          <p:cNvPr id="1560" name="Google Shape;1560;p73"/>
          <p:cNvSpPr txBox="1"/>
          <p:nvPr/>
        </p:nvSpPr>
        <p:spPr>
          <a:xfrm>
            <a:off x="6285202" y="865559"/>
            <a:ext cx="4029207" cy="1643527"/>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kernels loop </a:t>
            </a:r>
            <a:r>
              <a:rPr b="1" i="0" lang="en-US" sz="1400" u="none" cap="none" strike="noStrike">
                <a:solidFill>
                  <a:srgbClr val="8E4000"/>
                </a:solidFill>
                <a:latin typeface="Consolas"/>
                <a:ea typeface="Consolas"/>
                <a:cs typeface="Consolas"/>
                <a:sym typeface="Consolas"/>
              </a:rPr>
              <a:t>gang</a:t>
            </a:r>
            <a:r>
              <a:rPr b="0" i="0" lang="en-US" sz="1400" u="none" cap="none" strike="noStrike">
                <a:solidFill>
                  <a:srgbClr val="8E4000"/>
                </a:solidFill>
                <a:latin typeface="Consolas"/>
                <a:ea typeface="Consolas"/>
                <a:cs typeface="Consolas"/>
                <a:sym typeface="Consolas"/>
              </a:rPr>
              <a:t> </a:t>
            </a:r>
            <a:r>
              <a:rPr b="1" i="0" lang="en-US" sz="1400" u="none" cap="none" strike="noStrike">
                <a:solidFill>
                  <a:srgbClr val="8E4000"/>
                </a:solidFill>
                <a:latin typeface="Consolas"/>
                <a:ea typeface="Consolas"/>
                <a:cs typeface="Consolas"/>
                <a:sym typeface="Consolas"/>
              </a:rPr>
              <a:t>worker(1)</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do </a:t>
            </a:r>
            <a:r>
              <a:rPr b="0" i="0" lang="en-US" sz="1400" u="none" cap="none" strike="noStrike">
                <a:solidFill>
                  <a:schemeClr val="dk2"/>
                </a:solidFill>
                <a:latin typeface="Consolas"/>
                <a:ea typeface="Consolas"/>
                <a:cs typeface="Consolas"/>
                <a:sym typeface="Consolas"/>
              </a:rPr>
              <a:t>x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!$acc loop </a:t>
            </a:r>
            <a:r>
              <a:rPr b="1" i="0" lang="en-US" sz="1400" u="none" cap="none" strike="noStrike">
                <a:solidFill>
                  <a:srgbClr val="8E4000"/>
                </a:solidFill>
                <a:latin typeface="Consolas"/>
                <a:ea typeface="Consolas"/>
                <a:cs typeface="Consolas"/>
                <a:sym typeface="Consolas"/>
              </a:rPr>
              <a:t>vector(8)</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do</a:t>
            </a:r>
            <a:r>
              <a:rPr b="0" i="0" lang="en-US" sz="1400" u="none" cap="none" strike="noStrike">
                <a:solidFill>
                  <a:schemeClr val="dk2"/>
                </a:solidFill>
                <a:latin typeface="Consolas"/>
                <a:ea typeface="Consolas"/>
                <a:cs typeface="Consolas"/>
                <a:sym typeface="Consolas"/>
              </a:rPr>
              <a:t> y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end kernels</a:t>
            </a:r>
            <a:endParaRPr b="0" i="0" sz="1400" u="none" cap="none" strike="noStrike">
              <a:solidFill>
                <a:schemeClr val="dk2"/>
              </a:solidFill>
              <a:latin typeface="Consolas"/>
              <a:ea typeface="Consolas"/>
              <a:cs typeface="Consolas"/>
              <a:sym typeface="Consolas"/>
            </a:endParaRPr>
          </a:p>
        </p:txBody>
      </p:sp>
      <p:sp>
        <p:nvSpPr>
          <p:cNvPr id="1561" name="Google Shape;1561;p73"/>
          <p:cNvSpPr/>
          <p:nvPr/>
        </p:nvSpPr>
        <p:spPr>
          <a:xfrm>
            <a:off x="804017" y="938534"/>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562" name="Google Shape;1562;p73"/>
          <p:cNvSpPr/>
          <p:nvPr/>
        </p:nvSpPr>
        <p:spPr>
          <a:xfrm>
            <a:off x="1111719"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63" name="Google Shape;1563;p73"/>
          <p:cNvSpPr/>
          <p:nvPr/>
        </p:nvSpPr>
        <p:spPr>
          <a:xfrm>
            <a:off x="1482016"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64" name="Google Shape;1564;p73"/>
          <p:cNvSpPr/>
          <p:nvPr/>
        </p:nvSpPr>
        <p:spPr>
          <a:xfrm>
            <a:off x="1852313"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65" name="Google Shape;1565;p73"/>
          <p:cNvSpPr/>
          <p:nvPr/>
        </p:nvSpPr>
        <p:spPr>
          <a:xfrm>
            <a:off x="2222610"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66" name="Google Shape;1566;p73"/>
          <p:cNvSpPr/>
          <p:nvPr/>
        </p:nvSpPr>
        <p:spPr>
          <a:xfrm>
            <a:off x="2592907"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67" name="Google Shape;1567;p73"/>
          <p:cNvSpPr/>
          <p:nvPr/>
        </p:nvSpPr>
        <p:spPr>
          <a:xfrm>
            <a:off x="2963204"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68" name="Google Shape;1568;p73"/>
          <p:cNvSpPr/>
          <p:nvPr/>
        </p:nvSpPr>
        <p:spPr>
          <a:xfrm>
            <a:off x="3336180"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69" name="Google Shape;1569;p73"/>
          <p:cNvSpPr/>
          <p:nvPr/>
        </p:nvSpPr>
        <p:spPr>
          <a:xfrm>
            <a:off x="3706477" y="1502174"/>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70" name="Google Shape;1570;p73"/>
          <p:cNvSpPr/>
          <p:nvPr/>
        </p:nvSpPr>
        <p:spPr>
          <a:xfrm>
            <a:off x="4169727" y="1502174"/>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571" name="Google Shape;1571;p73"/>
          <p:cNvSpPr txBox="1"/>
          <p:nvPr/>
        </p:nvSpPr>
        <p:spPr>
          <a:xfrm>
            <a:off x="4275275" y="1504930"/>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572" name="Google Shape;1572;p73"/>
          <p:cNvSpPr txBox="1"/>
          <p:nvPr/>
        </p:nvSpPr>
        <p:spPr>
          <a:xfrm>
            <a:off x="2295414" y="2194214"/>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573" name="Google Shape;1573;p73"/>
          <p:cNvGrpSpPr/>
          <p:nvPr/>
        </p:nvGrpSpPr>
        <p:grpSpPr>
          <a:xfrm>
            <a:off x="1190092" y="1120470"/>
            <a:ext cx="2824680" cy="400110"/>
            <a:chOff x="1277488" y="1499022"/>
            <a:chExt cx="2824680" cy="400110"/>
          </a:xfrm>
        </p:grpSpPr>
        <p:sp>
          <p:nvSpPr>
            <p:cNvPr id="1574" name="Google Shape;1574;p73"/>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575" name="Google Shape;1575;p73"/>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1576" name="Google Shape;1576;p73"/>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
        <p:nvSpPr>
          <p:cNvPr id="1577" name="Google Shape;1577;p73"/>
          <p:cNvSpPr/>
          <p:nvPr/>
        </p:nvSpPr>
        <p:spPr>
          <a:xfrm>
            <a:off x="5053215" y="2987850"/>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78" name="Google Shape;1578;p73"/>
          <p:cNvSpPr/>
          <p:nvPr/>
        </p:nvSpPr>
        <p:spPr>
          <a:xfrm>
            <a:off x="5713989" y="2987850"/>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79" name="Google Shape;1579;p73"/>
          <p:cNvSpPr/>
          <p:nvPr/>
        </p:nvSpPr>
        <p:spPr>
          <a:xfrm>
            <a:off x="6382821" y="2987850"/>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80" name="Google Shape;1580;p73"/>
          <p:cNvSpPr/>
          <p:nvPr/>
        </p:nvSpPr>
        <p:spPr>
          <a:xfrm>
            <a:off x="7054153" y="2987850"/>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81" name="Google Shape;1581;p73"/>
          <p:cNvSpPr/>
          <p:nvPr/>
        </p:nvSpPr>
        <p:spPr>
          <a:xfrm>
            <a:off x="2213828" y="289908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582" name="Google Shape;1582;p73"/>
          <p:cNvSpPr/>
          <p:nvPr/>
        </p:nvSpPr>
        <p:spPr>
          <a:xfrm>
            <a:off x="2885160" y="289908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583" name="Google Shape;1583;p73"/>
          <p:cNvSpPr/>
          <p:nvPr/>
        </p:nvSpPr>
        <p:spPr>
          <a:xfrm>
            <a:off x="3556492" y="289908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584" name="Google Shape;1584;p73"/>
          <p:cNvSpPr/>
          <p:nvPr/>
        </p:nvSpPr>
        <p:spPr>
          <a:xfrm>
            <a:off x="4227824" y="2899084"/>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585" name="Google Shape;1585;p73"/>
          <p:cNvSpPr txBox="1"/>
          <p:nvPr/>
        </p:nvSpPr>
        <p:spPr>
          <a:xfrm>
            <a:off x="-220191" y="2977946"/>
            <a:ext cx="1602469"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1586" name="Google Shape;1586;p73"/>
          <p:cNvSpPr txBox="1"/>
          <p:nvPr/>
        </p:nvSpPr>
        <p:spPr>
          <a:xfrm>
            <a:off x="3563517" y="2939109"/>
            <a:ext cx="2824680"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587" name="Google Shape;1587;p73"/>
          <p:cNvCxnSpPr/>
          <p:nvPr/>
        </p:nvCxnSpPr>
        <p:spPr>
          <a:xfrm>
            <a:off x="5617144" y="3236880"/>
            <a:ext cx="1673299" cy="0"/>
          </a:xfrm>
          <a:prstGeom prst="straightConnector1">
            <a:avLst/>
          </a:prstGeom>
          <a:noFill/>
          <a:ln cap="flat" cmpd="sng" w="38100">
            <a:solidFill>
              <a:schemeClr val="lt1"/>
            </a:solidFill>
            <a:prstDash val="solid"/>
            <a:round/>
            <a:headEnd len="sm" w="sm" type="none"/>
            <a:tailEnd len="med" w="med" type="stealth"/>
          </a:ln>
        </p:spPr>
      </p:cxnSp>
      <p:cxnSp>
        <p:nvCxnSpPr>
          <p:cNvPr id="1588" name="Google Shape;1588;p73"/>
          <p:cNvCxnSpPr/>
          <p:nvPr/>
        </p:nvCxnSpPr>
        <p:spPr>
          <a:xfrm rot="10800000">
            <a:off x="2626703" y="3234902"/>
            <a:ext cx="1726015" cy="0"/>
          </a:xfrm>
          <a:prstGeom prst="straightConnector1">
            <a:avLst/>
          </a:prstGeom>
          <a:noFill/>
          <a:ln cap="flat" cmpd="sng" w="38100">
            <a:solidFill>
              <a:schemeClr val="lt1"/>
            </a:solidFill>
            <a:prstDash val="solid"/>
            <a:round/>
            <a:headEnd len="sm" w="sm" type="none"/>
            <a:tailEnd len="med" w="med" type="stealth"/>
          </a:ln>
        </p:spPr>
      </p:cxnSp>
      <p:sp>
        <p:nvSpPr>
          <p:cNvPr id="1589" name="Google Shape;1589;p73"/>
          <p:cNvSpPr txBox="1"/>
          <p:nvPr/>
        </p:nvSpPr>
        <p:spPr>
          <a:xfrm>
            <a:off x="824148" y="3054680"/>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1 Worker</a:t>
            </a:r>
            <a:endParaRPr/>
          </a:p>
        </p:txBody>
      </p:sp>
      <p:sp>
        <p:nvSpPr>
          <p:cNvPr id="1590" name="Google Shape;1590;p73"/>
          <p:cNvSpPr/>
          <p:nvPr/>
        </p:nvSpPr>
        <p:spPr>
          <a:xfrm>
            <a:off x="5053215" y="3659182"/>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91" name="Google Shape;1591;p73"/>
          <p:cNvSpPr/>
          <p:nvPr/>
        </p:nvSpPr>
        <p:spPr>
          <a:xfrm>
            <a:off x="5713989" y="3659182"/>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92" name="Google Shape;1592;p73"/>
          <p:cNvSpPr/>
          <p:nvPr/>
        </p:nvSpPr>
        <p:spPr>
          <a:xfrm>
            <a:off x="6382821" y="3659182"/>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93" name="Google Shape;1593;p73"/>
          <p:cNvSpPr/>
          <p:nvPr/>
        </p:nvSpPr>
        <p:spPr>
          <a:xfrm>
            <a:off x="7054153" y="3659182"/>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94" name="Google Shape;1594;p73"/>
          <p:cNvSpPr/>
          <p:nvPr/>
        </p:nvSpPr>
        <p:spPr>
          <a:xfrm>
            <a:off x="2209091" y="356922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595" name="Google Shape;1595;p73"/>
          <p:cNvSpPr/>
          <p:nvPr/>
        </p:nvSpPr>
        <p:spPr>
          <a:xfrm>
            <a:off x="2880423" y="356922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596" name="Google Shape;1596;p73"/>
          <p:cNvSpPr/>
          <p:nvPr/>
        </p:nvSpPr>
        <p:spPr>
          <a:xfrm>
            <a:off x="3551755" y="356922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597" name="Google Shape;1597;p73"/>
          <p:cNvSpPr/>
          <p:nvPr/>
        </p:nvSpPr>
        <p:spPr>
          <a:xfrm>
            <a:off x="4223087" y="356922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598" name="Google Shape;1598;p73"/>
          <p:cNvSpPr/>
          <p:nvPr/>
        </p:nvSpPr>
        <p:spPr>
          <a:xfrm>
            <a:off x="1023555" y="2890017"/>
            <a:ext cx="6732814" cy="684436"/>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599" name="Google Shape;1599;p73"/>
          <p:cNvSpPr/>
          <p:nvPr/>
        </p:nvSpPr>
        <p:spPr>
          <a:xfrm>
            <a:off x="5053215" y="4330514"/>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00" name="Google Shape;1600;p73"/>
          <p:cNvSpPr/>
          <p:nvPr/>
        </p:nvSpPr>
        <p:spPr>
          <a:xfrm>
            <a:off x="5713989" y="4330514"/>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01" name="Google Shape;1601;p73"/>
          <p:cNvSpPr/>
          <p:nvPr/>
        </p:nvSpPr>
        <p:spPr>
          <a:xfrm>
            <a:off x="6382821" y="4330514"/>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02" name="Google Shape;1602;p73"/>
          <p:cNvSpPr/>
          <p:nvPr/>
        </p:nvSpPr>
        <p:spPr>
          <a:xfrm>
            <a:off x="7054153" y="4330514"/>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03" name="Google Shape;1603;p73"/>
          <p:cNvSpPr/>
          <p:nvPr/>
        </p:nvSpPr>
        <p:spPr>
          <a:xfrm>
            <a:off x="2209088" y="423702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604" name="Google Shape;1604;p73"/>
          <p:cNvSpPr/>
          <p:nvPr/>
        </p:nvSpPr>
        <p:spPr>
          <a:xfrm>
            <a:off x="2880420" y="423702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605" name="Google Shape;1605;p73"/>
          <p:cNvSpPr/>
          <p:nvPr/>
        </p:nvSpPr>
        <p:spPr>
          <a:xfrm>
            <a:off x="3551752" y="423702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606" name="Google Shape;1606;p73"/>
          <p:cNvSpPr/>
          <p:nvPr/>
        </p:nvSpPr>
        <p:spPr>
          <a:xfrm>
            <a:off x="4223084" y="423702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607" name="Google Shape;1607;p73"/>
          <p:cNvSpPr/>
          <p:nvPr/>
        </p:nvSpPr>
        <p:spPr>
          <a:xfrm>
            <a:off x="2213699" y="3574101"/>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08" name="Google Shape;1608;p73"/>
          <p:cNvSpPr/>
          <p:nvPr/>
        </p:nvSpPr>
        <p:spPr>
          <a:xfrm>
            <a:off x="5053215" y="5001846"/>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09" name="Google Shape;1609;p73"/>
          <p:cNvSpPr/>
          <p:nvPr/>
        </p:nvSpPr>
        <p:spPr>
          <a:xfrm>
            <a:off x="5713989" y="5001846"/>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10" name="Google Shape;1610;p73"/>
          <p:cNvSpPr/>
          <p:nvPr/>
        </p:nvSpPr>
        <p:spPr>
          <a:xfrm>
            <a:off x="6382821" y="5001846"/>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11" name="Google Shape;1611;p73"/>
          <p:cNvSpPr/>
          <p:nvPr/>
        </p:nvSpPr>
        <p:spPr>
          <a:xfrm>
            <a:off x="7054153" y="5001846"/>
            <a:ext cx="497318" cy="497318"/>
          </a:xfrm>
          <a:prstGeom prst="rect">
            <a:avLst/>
          </a:prstGeom>
          <a:solidFill>
            <a:srgbClr val="0080A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12" name="Google Shape;1612;p73"/>
          <p:cNvSpPr/>
          <p:nvPr/>
        </p:nvSpPr>
        <p:spPr>
          <a:xfrm>
            <a:off x="2216146" y="49154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1613" name="Google Shape;1613;p73"/>
          <p:cNvSpPr/>
          <p:nvPr/>
        </p:nvSpPr>
        <p:spPr>
          <a:xfrm>
            <a:off x="2887478" y="49154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(4,2)</a:t>
            </a:r>
            <a:endParaRPr/>
          </a:p>
        </p:txBody>
      </p:sp>
      <p:sp>
        <p:nvSpPr>
          <p:cNvPr id="1614" name="Google Shape;1614;p73"/>
          <p:cNvSpPr/>
          <p:nvPr/>
        </p:nvSpPr>
        <p:spPr>
          <a:xfrm>
            <a:off x="3558810" y="49154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1615" name="Google Shape;1615;p73"/>
          <p:cNvSpPr/>
          <p:nvPr/>
        </p:nvSpPr>
        <p:spPr>
          <a:xfrm>
            <a:off x="4230142" y="491541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sp>
        <p:nvSpPr>
          <p:cNvPr id="1616" name="Google Shape;1616;p73"/>
          <p:cNvSpPr/>
          <p:nvPr/>
        </p:nvSpPr>
        <p:spPr>
          <a:xfrm>
            <a:off x="2214024" y="4242257"/>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17" name="Google Shape;1617;p73"/>
          <p:cNvSpPr/>
          <p:nvPr/>
        </p:nvSpPr>
        <p:spPr>
          <a:xfrm>
            <a:off x="2213699" y="4916764"/>
            <a:ext cx="5532119" cy="671332"/>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gtEl>
                                        <p:attrNameLst>
                                          <p:attrName>style.visibility</p:attrName>
                                        </p:attrNameLst>
                                      </p:cBhvr>
                                      <p:to>
                                        <p:strVal val="visible"/>
                                      </p:to>
                                    </p:set>
                                    <p:animEffect filter="fade" transition="in">
                                      <p:cBhvr>
                                        <p:cTn dur="500"/>
                                        <p:tgtEl>
                                          <p:spTgt spid="1577"/>
                                        </p:tgtEl>
                                      </p:cBhvr>
                                    </p:animEffect>
                                  </p:childTnLst>
                                </p:cTn>
                              </p:par>
                              <p:par>
                                <p:cTn fill="hold" nodeType="withEffect" presetClass="entr" presetID="10" presetSubtype="0">
                                  <p:stCondLst>
                                    <p:cond delay="0"/>
                                  </p:stCondLst>
                                  <p:childTnLst>
                                    <p:set>
                                      <p:cBhvr>
                                        <p:cTn dur="1" fill="hold">
                                          <p:stCondLst>
                                            <p:cond delay="0"/>
                                          </p:stCondLst>
                                        </p:cTn>
                                        <p:tgtEl>
                                          <p:spTgt spid="1578"/>
                                        </p:tgtEl>
                                        <p:attrNameLst>
                                          <p:attrName>style.visibility</p:attrName>
                                        </p:attrNameLst>
                                      </p:cBhvr>
                                      <p:to>
                                        <p:strVal val="visible"/>
                                      </p:to>
                                    </p:set>
                                    <p:animEffect filter="fade" transition="in">
                                      <p:cBhvr>
                                        <p:cTn dur="500"/>
                                        <p:tgtEl>
                                          <p:spTgt spid="1578"/>
                                        </p:tgtEl>
                                      </p:cBhvr>
                                    </p:animEffect>
                                  </p:childTnLst>
                                </p:cTn>
                              </p:par>
                              <p:par>
                                <p:cTn fill="hold" nodeType="withEffect" presetClass="entr" presetID="10" presetSubtype="0">
                                  <p:stCondLst>
                                    <p:cond delay="0"/>
                                  </p:stCondLst>
                                  <p:childTnLst>
                                    <p:set>
                                      <p:cBhvr>
                                        <p:cTn dur="1" fill="hold">
                                          <p:stCondLst>
                                            <p:cond delay="0"/>
                                          </p:stCondLst>
                                        </p:cTn>
                                        <p:tgtEl>
                                          <p:spTgt spid="1579"/>
                                        </p:tgtEl>
                                        <p:attrNameLst>
                                          <p:attrName>style.visibility</p:attrName>
                                        </p:attrNameLst>
                                      </p:cBhvr>
                                      <p:to>
                                        <p:strVal val="visible"/>
                                      </p:to>
                                    </p:set>
                                    <p:animEffect filter="fade" transition="in">
                                      <p:cBhvr>
                                        <p:cTn dur="500"/>
                                        <p:tgtEl>
                                          <p:spTgt spid="1579"/>
                                        </p:tgtEl>
                                      </p:cBhvr>
                                    </p:animEffect>
                                  </p:childTnLst>
                                </p:cTn>
                              </p:par>
                              <p:par>
                                <p:cTn fill="hold" nodeType="withEffect" presetClass="entr" presetID="10" presetSubtype="0">
                                  <p:stCondLst>
                                    <p:cond delay="0"/>
                                  </p:stCondLst>
                                  <p:childTnLst>
                                    <p:set>
                                      <p:cBhvr>
                                        <p:cTn dur="1" fill="hold">
                                          <p:stCondLst>
                                            <p:cond delay="0"/>
                                          </p:stCondLst>
                                        </p:cTn>
                                        <p:tgtEl>
                                          <p:spTgt spid="1580"/>
                                        </p:tgtEl>
                                        <p:attrNameLst>
                                          <p:attrName>style.visibility</p:attrName>
                                        </p:attrNameLst>
                                      </p:cBhvr>
                                      <p:to>
                                        <p:strVal val="visible"/>
                                      </p:to>
                                    </p:set>
                                    <p:animEffect filter="fade" transition="in">
                                      <p:cBhvr>
                                        <p:cTn dur="500"/>
                                        <p:tgtEl>
                                          <p:spTgt spid="1580"/>
                                        </p:tgtEl>
                                      </p:cBhvr>
                                    </p:animEffect>
                                  </p:childTnLst>
                                </p:cTn>
                              </p:par>
                              <p:par>
                                <p:cTn fill="hold" nodeType="withEffect" presetClass="entr" presetID="10" presetSubtype="0">
                                  <p:stCondLst>
                                    <p:cond delay="0"/>
                                  </p:stCondLst>
                                  <p:childTnLst>
                                    <p:set>
                                      <p:cBhvr>
                                        <p:cTn dur="1" fill="hold">
                                          <p:stCondLst>
                                            <p:cond delay="0"/>
                                          </p:stCondLst>
                                        </p:cTn>
                                        <p:tgtEl>
                                          <p:spTgt spid="1581"/>
                                        </p:tgtEl>
                                        <p:attrNameLst>
                                          <p:attrName>style.visibility</p:attrName>
                                        </p:attrNameLst>
                                      </p:cBhvr>
                                      <p:to>
                                        <p:strVal val="visible"/>
                                      </p:to>
                                    </p:set>
                                    <p:animEffect filter="fade" transition="in">
                                      <p:cBhvr>
                                        <p:cTn dur="500"/>
                                        <p:tgtEl>
                                          <p:spTgt spid="1581"/>
                                        </p:tgtEl>
                                      </p:cBhvr>
                                    </p:animEffect>
                                  </p:childTnLst>
                                </p:cTn>
                              </p:par>
                              <p:par>
                                <p:cTn fill="hold" nodeType="withEffect" presetClass="entr" presetID="10" presetSubtype="0">
                                  <p:stCondLst>
                                    <p:cond delay="0"/>
                                  </p:stCondLst>
                                  <p:childTnLst>
                                    <p:set>
                                      <p:cBhvr>
                                        <p:cTn dur="1" fill="hold">
                                          <p:stCondLst>
                                            <p:cond delay="0"/>
                                          </p:stCondLst>
                                        </p:cTn>
                                        <p:tgtEl>
                                          <p:spTgt spid="1582"/>
                                        </p:tgtEl>
                                        <p:attrNameLst>
                                          <p:attrName>style.visibility</p:attrName>
                                        </p:attrNameLst>
                                      </p:cBhvr>
                                      <p:to>
                                        <p:strVal val="visible"/>
                                      </p:to>
                                    </p:set>
                                    <p:animEffect filter="fade" transition="in">
                                      <p:cBhvr>
                                        <p:cTn dur="500"/>
                                        <p:tgtEl>
                                          <p:spTgt spid="1582"/>
                                        </p:tgtEl>
                                      </p:cBhvr>
                                    </p:animEffect>
                                  </p:childTnLst>
                                </p:cTn>
                              </p:par>
                              <p:par>
                                <p:cTn fill="hold" nodeType="withEffect" presetClass="entr" presetID="10" presetSubtype="0">
                                  <p:stCondLst>
                                    <p:cond delay="0"/>
                                  </p:stCondLst>
                                  <p:childTnLst>
                                    <p:set>
                                      <p:cBhvr>
                                        <p:cTn dur="1" fill="hold">
                                          <p:stCondLst>
                                            <p:cond delay="0"/>
                                          </p:stCondLst>
                                        </p:cTn>
                                        <p:tgtEl>
                                          <p:spTgt spid="1583"/>
                                        </p:tgtEl>
                                        <p:attrNameLst>
                                          <p:attrName>style.visibility</p:attrName>
                                        </p:attrNameLst>
                                      </p:cBhvr>
                                      <p:to>
                                        <p:strVal val="visible"/>
                                      </p:to>
                                    </p:set>
                                    <p:animEffect filter="fade" transition="in">
                                      <p:cBhvr>
                                        <p:cTn dur="500"/>
                                        <p:tgtEl>
                                          <p:spTgt spid="1583"/>
                                        </p:tgtEl>
                                      </p:cBhvr>
                                    </p:animEffect>
                                  </p:childTnLst>
                                </p:cTn>
                              </p:par>
                              <p:par>
                                <p:cTn fill="hold" nodeType="withEffect" presetClass="entr" presetID="10" presetSubtype="0">
                                  <p:stCondLst>
                                    <p:cond delay="0"/>
                                  </p:stCondLst>
                                  <p:childTnLst>
                                    <p:set>
                                      <p:cBhvr>
                                        <p:cTn dur="1" fill="hold">
                                          <p:stCondLst>
                                            <p:cond delay="0"/>
                                          </p:stCondLst>
                                        </p:cTn>
                                        <p:tgtEl>
                                          <p:spTgt spid="1584"/>
                                        </p:tgtEl>
                                        <p:attrNameLst>
                                          <p:attrName>style.visibility</p:attrName>
                                        </p:attrNameLst>
                                      </p:cBhvr>
                                      <p:to>
                                        <p:strVal val="visible"/>
                                      </p:to>
                                    </p:set>
                                    <p:animEffect filter="fade" transition="in">
                                      <p:cBhvr>
                                        <p:cTn dur="500"/>
                                        <p:tgtEl>
                                          <p:spTgt spid="1584"/>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98"/>
                                        </p:tgtEl>
                                        <p:attrNameLst>
                                          <p:attrName>style.visibility</p:attrName>
                                        </p:attrNameLst>
                                      </p:cBhvr>
                                      <p:to>
                                        <p:strVal val="visible"/>
                                      </p:to>
                                    </p:set>
                                    <p:animEffect filter="fade" transition="in">
                                      <p:cBhvr>
                                        <p:cTn dur="500"/>
                                        <p:tgtEl>
                                          <p:spTgt spid="1598"/>
                                        </p:tgtEl>
                                      </p:cBhvr>
                                    </p:animEffect>
                                  </p:childTnLst>
                                </p:cTn>
                              </p:par>
                            </p:childTnLst>
                          </p:cTn>
                        </p:par>
                        <p:par>
                          <p:cTn fill="hold">
                            <p:stCondLst>
                              <p:cond delay="1000"/>
                            </p:stCondLst>
                            <p:childTnLst>
                              <p:par>
                                <p:cTn fill="hold" nodeType="afterEffect" presetClass="entr" presetID="10" presetSubtype="0">
                                  <p:stCondLst>
                                    <p:cond delay="500"/>
                                  </p:stCondLst>
                                  <p:childTnLst>
                                    <p:set>
                                      <p:cBhvr>
                                        <p:cTn dur="1" fill="hold">
                                          <p:stCondLst>
                                            <p:cond delay="0"/>
                                          </p:stCondLst>
                                        </p:cTn>
                                        <p:tgtEl>
                                          <p:spTgt spid="1585"/>
                                        </p:tgtEl>
                                        <p:attrNameLst>
                                          <p:attrName>style.visibility</p:attrName>
                                        </p:attrNameLst>
                                      </p:cBhvr>
                                      <p:to>
                                        <p:strVal val="visible"/>
                                      </p:to>
                                    </p:set>
                                    <p:animEffect filter="fade" transition="in">
                                      <p:cBhvr>
                                        <p:cTn dur="500"/>
                                        <p:tgtEl>
                                          <p:spTgt spid="1585"/>
                                        </p:tgtEl>
                                      </p:cBhvr>
                                    </p:animEffect>
                                  </p:childTnLst>
                                </p:cTn>
                              </p:par>
                              <p:par>
                                <p:cTn fill="hold" nodeType="withEffect" presetClass="entr" presetID="10" presetSubtype="0">
                                  <p:stCondLst>
                                    <p:cond delay="0"/>
                                  </p:stCondLst>
                                  <p:childTnLst>
                                    <p:set>
                                      <p:cBhvr>
                                        <p:cTn dur="1" fill="hold">
                                          <p:stCondLst>
                                            <p:cond delay="0"/>
                                          </p:stCondLst>
                                        </p:cTn>
                                        <p:tgtEl>
                                          <p:spTgt spid="1586"/>
                                        </p:tgtEl>
                                        <p:attrNameLst>
                                          <p:attrName>style.visibility</p:attrName>
                                        </p:attrNameLst>
                                      </p:cBhvr>
                                      <p:to>
                                        <p:strVal val="visible"/>
                                      </p:to>
                                    </p:set>
                                    <p:animEffect filter="fade" transition="in">
                                      <p:cBhvr>
                                        <p:cTn dur="500"/>
                                        <p:tgtEl>
                                          <p:spTgt spid="1586"/>
                                        </p:tgtEl>
                                      </p:cBhvr>
                                    </p:animEffect>
                                  </p:childTnLst>
                                </p:cTn>
                              </p:par>
                              <p:par>
                                <p:cTn fill="hold" nodeType="withEffect" presetClass="entr" presetID="10" presetSubtype="0">
                                  <p:stCondLst>
                                    <p:cond delay="50"/>
                                  </p:stCondLst>
                                  <p:childTnLst>
                                    <p:set>
                                      <p:cBhvr>
                                        <p:cTn dur="1" fill="hold">
                                          <p:stCondLst>
                                            <p:cond delay="0"/>
                                          </p:stCondLst>
                                        </p:cTn>
                                        <p:tgtEl>
                                          <p:spTgt spid="1587"/>
                                        </p:tgtEl>
                                        <p:attrNameLst>
                                          <p:attrName>style.visibility</p:attrName>
                                        </p:attrNameLst>
                                      </p:cBhvr>
                                      <p:to>
                                        <p:strVal val="visible"/>
                                      </p:to>
                                    </p:set>
                                    <p:animEffect filter="fade" transition="in">
                                      <p:cBhvr>
                                        <p:cTn dur="500"/>
                                        <p:tgtEl>
                                          <p:spTgt spid="1587"/>
                                        </p:tgtEl>
                                      </p:cBhvr>
                                    </p:animEffect>
                                  </p:childTnLst>
                                </p:cTn>
                              </p:par>
                              <p:par>
                                <p:cTn fill="hold" nodeType="withEffect" presetClass="entr" presetID="10" presetSubtype="0">
                                  <p:stCondLst>
                                    <p:cond delay="50"/>
                                  </p:stCondLst>
                                  <p:childTnLst>
                                    <p:set>
                                      <p:cBhvr>
                                        <p:cTn dur="1" fill="hold">
                                          <p:stCondLst>
                                            <p:cond delay="0"/>
                                          </p:stCondLst>
                                        </p:cTn>
                                        <p:tgtEl>
                                          <p:spTgt spid="1588"/>
                                        </p:tgtEl>
                                        <p:attrNameLst>
                                          <p:attrName>style.visibility</p:attrName>
                                        </p:attrNameLst>
                                      </p:cBhvr>
                                      <p:to>
                                        <p:strVal val="visible"/>
                                      </p:to>
                                    </p:set>
                                    <p:animEffect filter="fade" transition="in">
                                      <p:cBhvr>
                                        <p:cTn dur="500"/>
                                        <p:tgtEl>
                                          <p:spTgt spid="1588"/>
                                        </p:tgtEl>
                                      </p:cBhvr>
                                    </p:animEffect>
                                  </p:childTnLst>
                                </p:cTn>
                              </p:par>
                              <p:par>
                                <p:cTn fill="hold" nodeType="withEffect" presetClass="entr" presetID="10" presetSubtype="0">
                                  <p:stCondLst>
                                    <p:cond delay="50"/>
                                  </p:stCondLst>
                                  <p:childTnLst>
                                    <p:set>
                                      <p:cBhvr>
                                        <p:cTn dur="1" fill="hold">
                                          <p:stCondLst>
                                            <p:cond delay="0"/>
                                          </p:stCondLst>
                                        </p:cTn>
                                        <p:tgtEl>
                                          <p:spTgt spid="1589"/>
                                        </p:tgtEl>
                                        <p:attrNameLst>
                                          <p:attrName>style.visibility</p:attrName>
                                        </p:attrNameLst>
                                      </p:cBhvr>
                                      <p:to>
                                        <p:strVal val="visible"/>
                                      </p:to>
                                    </p:set>
                                    <p:animEffect filter="fade" transition="in">
                                      <p:cBhvr>
                                        <p:cTn dur="500"/>
                                        <p:tgtEl>
                                          <p:spTgt spid="15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4"/>
                                        </p:tgtEl>
                                        <p:attrNameLst>
                                          <p:attrName>style.visibility</p:attrName>
                                        </p:attrNameLst>
                                      </p:cBhvr>
                                      <p:to>
                                        <p:strVal val="visible"/>
                                      </p:to>
                                    </p:set>
                                    <p:animEffect filter="fade" transition="in">
                                      <p:cBhvr>
                                        <p:cTn dur="500"/>
                                        <p:tgtEl>
                                          <p:spTgt spid="1594"/>
                                        </p:tgtEl>
                                      </p:cBhvr>
                                    </p:animEffect>
                                  </p:childTnLst>
                                </p:cTn>
                              </p:par>
                              <p:par>
                                <p:cTn fill="hold" nodeType="withEffect" presetClass="entr" presetID="10" presetSubtype="0">
                                  <p:stCondLst>
                                    <p:cond delay="0"/>
                                  </p:stCondLst>
                                  <p:childTnLst>
                                    <p:set>
                                      <p:cBhvr>
                                        <p:cTn dur="1" fill="hold">
                                          <p:stCondLst>
                                            <p:cond delay="0"/>
                                          </p:stCondLst>
                                        </p:cTn>
                                        <p:tgtEl>
                                          <p:spTgt spid="1595"/>
                                        </p:tgtEl>
                                        <p:attrNameLst>
                                          <p:attrName>style.visibility</p:attrName>
                                        </p:attrNameLst>
                                      </p:cBhvr>
                                      <p:to>
                                        <p:strVal val="visible"/>
                                      </p:to>
                                    </p:set>
                                    <p:animEffect filter="fade" transition="in">
                                      <p:cBhvr>
                                        <p:cTn dur="500"/>
                                        <p:tgtEl>
                                          <p:spTgt spid="1595"/>
                                        </p:tgtEl>
                                      </p:cBhvr>
                                    </p:animEffect>
                                  </p:childTnLst>
                                </p:cTn>
                              </p:par>
                              <p:par>
                                <p:cTn fill="hold" nodeType="withEffect" presetClass="entr" presetID="10" presetSubtype="0">
                                  <p:stCondLst>
                                    <p:cond delay="0"/>
                                  </p:stCondLst>
                                  <p:childTnLst>
                                    <p:set>
                                      <p:cBhvr>
                                        <p:cTn dur="1" fill="hold">
                                          <p:stCondLst>
                                            <p:cond delay="0"/>
                                          </p:stCondLst>
                                        </p:cTn>
                                        <p:tgtEl>
                                          <p:spTgt spid="1596"/>
                                        </p:tgtEl>
                                        <p:attrNameLst>
                                          <p:attrName>style.visibility</p:attrName>
                                        </p:attrNameLst>
                                      </p:cBhvr>
                                      <p:to>
                                        <p:strVal val="visible"/>
                                      </p:to>
                                    </p:set>
                                    <p:animEffect filter="fade" transition="in">
                                      <p:cBhvr>
                                        <p:cTn dur="500"/>
                                        <p:tgtEl>
                                          <p:spTgt spid="1596"/>
                                        </p:tgtEl>
                                      </p:cBhvr>
                                    </p:animEffect>
                                  </p:childTnLst>
                                </p:cTn>
                              </p:par>
                              <p:par>
                                <p:cTn fill="hold" nodeType="withEffect" presetClass="entr" presetID="10" presetSubtype="0">
                                  <p:stCondLst>
                                    <p:cond delay="0"/>
                                  </p:stCondLst>
                                  <p:childTnLst>
                                    <p:set>
                                      <p:cBhvr>
                                        <p:cTn dur="1" fill="hold">
                                          <p:stCondLst>
                                            <p:cond delay="0"/>
                                          </p:stCondLst>
                                        </p:cTn>
                                        <p:tgtEl>
                                          <p:spTgt spid="1597"/>
                                        </p:tgtEl>
                                        <p:attrNameLst>
                                          <p:attrName>style.visibility</p:attrName>
                                        </p:attrNameLst>
                                      </p:cBhvr>
                                      <p:to>
                                        <p:strVal val="visible"/>
                                      </p:to>
                                    </p:set>
                                    <p:animEffect filter="fade" transition="in">
                                      <p:cBhvr>
                                        <p:cTn dur="500"/>
                                        <p:tgtEl>
                                          <p:spTgt spid="1597"/>
                                        </p:tgtEl>
                                      </p:cBhvr>
                                    </p:animEffect>
                                  </p:childTnLst>
                                </p:cTn>
                              </p:par>
                              <p:par>
                                <p:cTn fill="hold" nodeType="withEffect" presetClass="entr" presetID="10" presetSubtype="0">
                                  <p:stCondLst>
                                    <p:cond delay="0"/>
                                  </p:stCondLst>
                                  <p:childTnLst>
                                    <p:set>
                                      <p:cBhvr>
                                        <p:cTn dur="1" fill="hold">
                                          <p:stCondLst>
                                            <p:cond delay="0"/>
                                          </p:stCondLst>
                                        </p:cTn>
                                        <p:tgtEl>
                                          <p:spTgt spid="1590"/>
                                        </p:tgtEl>
                                        <p:attrNameLst>
                                          <p:attrName>style.visibility</p:attrName>
                                        </p:attrNameLst>
                                      </p:cBhvr>
                                      <p:to>
                                        <p:strVal val="visible"/>
                                      </p:to>
                                    </p:set>
                                    <p:animEffect filter="fade" transition="in">
                                      <p:cBhvr>
                                        <p:cTn dur="500"/>
                                        <p:tgtEl>
                                          <p:spTgt spid="1590"/>
                                        </p:tgtEl>
                                      </p:cBhvr>
                                    </p:animEffect>
                                  </p:childTnLst>
                                </p:cTn>
                              </p:par>
                              <p:par>
                                <p:cTn fill="hold" nodeType="withEffect" presetClass="entr" presetID="10" presetSubtype="0">
                                  <p:stCondLst>
                                    <p:cond delay="0"/>
                                  </p:stCondLst>
                                  <p:childTnLst>
                                    <p:set>
                                      <p:cBhvr>
                                        <p:cTn dur="1" fill="hold">
                                          <p:stCondLst>
                                            <p:cond delay="0"/>
                                          </p:stCondLst>
                                        </p:cTn>
                                        <p:tgtEl>
                                          <p:spTgt spid="1591"/>
                                        </p:tgtEl>
                                        <p:attrNameLst>
                                          <p:attrName>style.visibility</p:attrName>
                                        </p:attrNameLst>
                                      </p:cBhvr>
                                      <p:to>
                                        <p:strVal val="visible"/>
                                      </p:to>
                                    </p:set>
                                    <p:animEffect filter="fade" transition="in">
                                      <p:cBhvr>
                                        <p:cTn dur="500"/>
                                        <p:tgtEl>
                                          <p:spTgt spid="1591"/>
                                        </p:tgtEl>
                                      </p:cBhvr>
                                    </p:animEffect>
                                  </p:childTnLst>
                                </p:cTn>
                              </p:par>
                              <p:par>
                                <p:cTn fill="hold" nodeType="withEffect" presetClass="entr" presetID="10" presetSubtype="0">
                                  <p:stCondLst>
                                    <p:cond delay="0"/>
                                  </p:stCondLst>
                                  <p:childTnLst>
                                    <p:set>
                                      <p:cBhvr>
                                        <p:cTn dur="1" fill="hold">
                                          <p:stCondLst>
                                            <p:cond delay="0"/>
                                          </p:stCondLst>
                                        </p:cTn>
                                        <p:tgtEl>
                                          <p:spTgt spid="1592"/>
                                        </p:tgtEl>
                                        <p:attrNameLst>
                                          <p:attrName>style.visibility</p:attrName>
                                        </p:attrNameLst>
                                      </p:cBhvr>
                                      <p:to>
                                        <p:strVal val="visible"/>
                                      </p:to>
                                    </p:set>
                                    <p:animEffect filter="fade" transition="in">
                                      <p:cBhvr>
                                        <p:cTn dur="500"/>
                                        <p:tgtEl>
                                          <p:spTgt spid="1592"/>
                                        </p:tgtEl>
                                      </p:cBhvr>
                                    </p:animEffect>
                                  </p:childTnLst>
                                </p:cTn>
                              </p:par>
                              <p:par>
                                <p:cTn fill="hold" nodeType="withEffect" presetClass="entr" presetID="10" presetSubtype="0">
                                  <p:stCondLst>
                                    <p:cond delay="0"/>
                                  </p:stCondLst>
                                  <p:childTnLst>
                                    <p:set>
                                      <p:cBhvr>
                                        <p:cTn dur="1" fill="hold">
                                          <p:stCondLst>
                                            <p:cond delay="0"/>
                                          </p:stCondLst>
                                        </p:cTn>
                                        <p:tgtEl>
                                          <p:spTgt spid="1593"/>
                                        </p:tgtEl>
                                        <p:attrNameLst>
                                          <p:attrName>style.visibility</p:attrName>
                                        </p:attrNameLst>
                                      </p:cBhvr>
                                      <p:to>
                                        <p:strVal val="visible"/>
                                      </p:to>
                                    </p:set>
                                    <p:animEffect filter="fade" transition="in">
                                      <p:cBhvr>
                                        <p:cTn dur="500"/>
                                        <p:tgtEl>
                                          <p:spTgt spid="1593"/>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07"/>
                                        </p:tgtEl>
                                        <p:attrNameLst>
                                          <p:attrName>style.visibility</p:attrName>
                                        </p:attrNameLst>
                                      </p:cBhvr>
                                      <p:to>
                                        <p:strVal val="visible"/>
                                      </p:to>
                                    </p:set>
                                    <p:animEffect filter="fade" transition="in">
                                      <p:cBhvr>
                                        <p:cTn dur="500"/>
                                        <p:tgtEl>
                                          <p:spTgt spid="16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3"/>
                                        </p:tgtEl>
                                        <p:attrNameLst>
                                          <p:attrName>style.visibility</p:attrName>
                                        </p:attrNameLst>
                                      </p:cBhvr>
                                      <p:to>
                                        <p:strVal val="visible"/>
                                      </p:to>
                                    </p:set>
                                    <p:animEffect filter="fade" transition="in">
                                      <p:cBhvr>
                                        <p:cTn dur="500"/>
                                        <p:tgtEl>
                                          <p:spTgt spid="1603"/>
                                        </p:tgtEl>
                                      </p:cBhvr>
                                    </p:animEffect>
                                  </p:childTnLst>
                                </p:cTn>
                              </p:par>
                              <p:par>
                                <p:cTn fill="hold" nodeType="withEffect" presetClass="entr" presetID="10" presetSubtype="0">
                                  <p:stCondLst>
                                    <p:cond delay="0"/>
                                  </p:stCondLst>
                                  <p:childTnLst>
                                    <p:set>
                                      <p:cBhvr>
                                        <p:cTn dur="1" fill="hold">
                                          <p:stCondLst>
                                            <p:cond delay="0"/>
                                          </p:stCondLst>
                                        </p:cTn>
                                        <p:tgtEl>
                                          <p:spTgt spid="1604"/>
                                        </p:tgtEl>
                                        <p:attrNameLst>
                                          <p:attrName>style.visibility</p:attrName>
                                        </p:attrNameLst>
                                      </p:cBhvr>
                                      <p:to>
                                        <p:strVal val="visible"/>
                                      </p:to>
                                    </p:set>
                                    <p:animEffect filter="fade" transition="in">
                                      <p:cBhvr>
                                        <p:cTn dur="500"/>
                                        <p:tgtEl>
                                          <p:spTgt spid="1604"/>
                                        </p:tgtEl>
                                      </p:cBhvr>
                                    </p:animEffect>
                                  </p:childTnLst>
                                </p:cTn>
                              </p:par>
                              <p:par>
                                <p:cTn fill="hold" nodeType="withEffect" presetClass="entr" presetID="10" presetSubtype="0">
                                  <p:stCondLst>
                                    <p:cond delay="0"/>
                                  </p:stCondLst>
                                  <p:childTnLst>
                                    <p:set>
                                      <p:cBhvr>
                                        <p:cTn dur="1" fill="hold">
                                          <p:stCondLst>
                                            <p:cond delay="0"/>
                                          </p:stCondLst>
                                        </p:cTn>
                                        <p:tgtEl>
                                          <p:spTgt spid="1605"/>
                                        </p:tgtEl>
                                        <p:attrNameLst>
                                          <p:attrName>style.visibility</p:attrName>
                                        </p:attrNameLst>
                                      </p:cBhvr>
                                      <p:to>
                                        <p:strVal val="visible"/>
                                      </p:to>
                                    </p:set>
                                    <p:animEffect filter="fade" transition="in">
                                      <p:cBhvr>
                                        <p:cTn dur="500"/>
                                        <p:tgtEl>
                                          <p:spTgt spid="1605"/>
                                        </p:tgtEl>
                                      </p:cBhvr>
                                    </p:animEffect>
                                  </p:childTnLst>
                                </p:cTn>
                              </p:par>
                              <p:par>
                                <p:cTn fill="hold" nodeType="withEffect" presetClass="entr" presetID="10" presetSubtype="0">
                                  <p:stCondLst>
                                    <p:cond delay="0"/>
                                  </p:stCondLst>
                                  <p:childTnLst>
                                    <p:set>
                                      <p:cBhvr>
                                        <p:cTn dur="1" fill="hold">
                                          <p:stCondLst>
                                            <p:cond delay="0"/>
                                          </p:stCondLst>
                                        </p:cTn>
                                        <p:tgtEl>
                                          <p:spTgt spid="1606"/>
                                        </p:tgtEl>
                                        <p:attrNameLst>
                                          <p:attrName>style.visibility</p:attrName>
                                        </p:attrNameLst>
                                      </p:cBhvr>
                                      <p:to>
                                        <p:strVal val="visible"/>
                                      </p:to>
                                    </p:set>
                                    <p:animEffect filter="fade" transition="in">
                                      <p:cBhvr>
                                        <p:cTn dur="500"/>
                                        <p:tgtEl>
                                          <p:spTgt spid="1606"/>
                                        </p:tgtEl>
                                      </p:cBhvr>
                                    </p:animEffect>
                                  </p:childTnLst>
                                </p:cTn>
                              </p:par>
                              <p:par>
                                <p:cTn fill="hold" nodeType="withEffect" presetClass="entr" presetID="10" presetSubtype="0">
                                  <p:stCondLst>
                                    <p:cond delay="0"/>
                                  </p:stCondLst>
                                  <p:childTnLst>
                                    <p:set>
                                      <p:cBhvr>
                                        <p:cTn dur="1" fill="hold">
                                          <p:stCondLst>
                                            <p:cond delay="0"/>
                                          </p:stCondLst>
                                        </p:cTn>
                                        <p:tgtEl>
                                          <p:spTgt spid="1599"/>
                                        </p:tgtEl>
                                        <p:attrNameLst>
                                          <p:attrName>style.visibility</p:attrName>
                                        </p:attrNameLst>
                                      </p:cBhvr>
                                      <p:to>
                                        <p:strVal val="visible"/>
                                      </p:to>
                                    </p:set>
                                    <p:animEffect filter="fade" transition="in">
                                      <p:cBhvr>
                                        <p:cTn dur="500"/>
                                        <p:tgtEl>
                                          <p:spTgt spid="1599"/>
                                        </p:tgtEl>
                                      </p:cBhvr>
                                    </p:animEffect>
                                  </p:childTnLst>
                                </p:cTn>
                              </p:par>
                              <p:par>
                                <p:cTn fill="hold" nodeType="withEffect" presetClass="entr" presetID="10" presetSubtype="0">
                                  <p:stCondLst>
                                    <p:cond delay="0"/>
                                  </p:stCondLst>
                                  <p:childTnLst>
                                    <p:set>
                                      <p:cBhvr>
                                        <p:cTn dur="1" fill="hold">
                                          <p:stCondLst>
                                            <p:cond delay="0"/>
                                          </p:stCondLst>
                                        </p:cTn>
                                        <p:tgtEl>
                                          <p:spTgt spid="1600"/>
                                        </p:tgtEl>
                                        <p:attrNameLst>
                                          <p:attrName>style.visibility</p:attrName>
                                        </p:attrNameLst>
                                      </p:cBhvr>
                                      <p:to>
                                        <p:strVal val="visible"/>
                                      </p:to>
                                    </p:set>
                                    <p:animEffect filter="fade" transition="in">
                                      <p:cBhvr>
                                        <p:cTn dur="500"/>
                                        <p:tgtEl>
                                          <p:spTgt spid="1600"/>
                                        </p:tgtEl>
                                      </p:cBhvr>
                                    </p:animEffect>
                                  </p:childTnLst>
                                </p:cTn>
                              </p:par>
                              <p:par>
                                <p:cTn fill="hold" nodeType="withEffect" presetClass="entr" presetID="10" presetSubtype="0">
                                  <p:stCondLst>
                                    <p:cond delay="0"/>
                                  </p:stCondLst>
                                  <p:childTnLst>
                                    <p:set>
                                      <p:cBhvr>
                                        <p:cTn dur="1" fill="hold">
                                          <p:stCondLst>
                                            <p:cond delay="0"/>
                                          </p:stCondLst>
                                        </p:cTn>
                                        <p:tgtEl>
                                          <p:spTgt spid="1601"/>
                                        </p:tgtEl>
                                        <p:attrNameLst>
                                          <p:attrName>style.visibility</p:attrName>
                                        </p:attrNameLst>
                                      </p:cBhvr>
                                      <p:to>
                                        <p:strVal val="visible"/>
                                      </p:to>
                                    </p:set>
                                    <p:animEffect filter="fade" transition="in">
                                      <p:cBhvr>
                                        <p:cTn dur="500"/>
                                        <p:tgtEl>
                                          <p:spTgt spid="1601"/>
                                        </p:tgtEl>
                                      </p:cBhvr>
                                    </p:animEffect>
                                  </p:childTnLst>
                                </p:cTn>
                              </p:par>
                              <p:par>
                                <p:cTn fill="hold" nodeType="withEffect" presetClass="entr" presetID="10" presetSubtype="0">
                                  <p:stCondLst>
                                    <p:cond delay="0"/>
                                  </p:stCondLst>
                                  <p:childTnLst>
                                    <p:set>
                                      <p:cBhvr>
                                        <p:cTn dur="1" fill="hold">
                                          <p:stCondLst>
                                            <p:cond delay="0"/>
                                          </p:stCondLst>
                                        </p:cTn>
                                        <p:tgtEl>
                                          <p:spTgt spid="1602"/>
                                        </p:tgtEl>
                                        <p:attrNameLst>
                                          <p:attrName>style.visibility</p:attrName>
                                        </p:attrNameLst>
                                      </p:cBhvr>
                                      <p:to>
                                        <p:strVal val="visible"/>
                                      </p:to>
                                    </p:set>
                                    <p:animEffect filter="fade" transition="in">
                                      <p:cBhvr>
                                        <p:cTn dur="500"/>
                                        <p:tgtEl>
                                          <p:spTgt spid="1602"/>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16"/>
                                        </p:tgtEl>
                                        <p:attrNameLst>
                                          <p:attrName>style.visibility</p:attrName>
                                        </p:attrNameLst>
                                      </p:cBhvr>
                                      <p:to>
                                        <p:strVal val="visible"/>
                                      </p:to>
                                    </p:set>
                                    <p:animEffect filter="fade" transition="in">
                                      <p:cBhvr>
                                        <p:cTn dur="500"/>
                                        <p:tgtEl>
                                          <p:spTgt spid="16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2"/>
                                        </p:tgtEl>
                                        <p:attrNameLst>
                                          <p:attrName>style.visibility</p:attrName>
                                        </p:attrNameLst>
                                      </p:cBhvr>
                                      <p:to>
                                        <p:strVal val="visible"/>
                                      </p:to>
                                    </p:set>
                                    <p:animEffect filter="fade" transition="in">
                                      <p:cBhvr>
                                        <p:cTn dur="500"/>
                                        <p:tgtEl>
                                          <p:spTgt spid="1612"/>
                                        </p:tgtEl>
                                      </p:cBhvr>
                                    </p:animEffect>
                                  </p:childTnLst>
                                </p:cTn>
                              </p:par>
                              <p:par>
                                <p:cTn fill="hold" nodeType="withEffect" presetClass="entr" presetID="10" presetSubtype="0">
                                  <p:stCondLst>
                                    <p:cond delay="0"/>
                                  </p:stCondLst>
                                  <p:childTnLst>
                                    <p:set>
                                      <p:cBhvr>
                                        <p:cTn dur="1" fill="hold">
                                          <p:stCondLst>
                                            <p:cond delay="0"/>
                                          </p:stCondLst>
                                        </p:cTn>
                                        <p:tgtEl>
                                          <p:spTgt spid="1613"/>
                                        </p:tgtEl>
                                        <p:attrNameLst>
                                          <p:attrName>style.visibility</p:attrName>
                                        </p:attrNameLst>
                                      </p:cBhvr>
                                      <p:to>
                                        <p:strVal val="visible"/>
                                      </p:to>
                                    </p:set>
                                    <p:animEffect filter="fade" transition="in">
                                      <p:cBhvr>
                                        <p:cTn dur="500"/>
                                        <p:tgtEl>
                                          <p:spTgt spid="1613"/>
                                        </p:tgtEl>
                                      </p:cBhvr>
                                    </p:animEffect>
                                  </p:childTnLst>
                                </p:cTn>
                              </p:par>
                              <p:par>
                                <p:cTn fill="hold" nodeType="withEffect" presetClass="entr" presetID="10" presetSubtype="0">
                                  <p:stCondLst>
                                    <p:cond delay="0"/>
                                  </p:stCondLst>
                                  <p:childTnLst>
                                    <p:set>
                                      <p:cBhvr>
                                        <p:cTn dur="1" fill="hold">
                                          <p:stCondLst>
                                            <p:cond delay="0"/>
                                          </p:stCondLst>
                                        </p:cTn>
                                        <p:tgtEl>
                                          <p:spTgt spid="1614"/>
                                        </p:tgtEl>
                                        <p:attrNameLst>
                                          <p:attrName>style.visibility</p:attrName>
                                        </p:attrNameLst>
                                      </p:cBhvr>
                                      <p:to>
                                        <p:strVal val="visible"/>
                                      </p:to>
                                    </p:set>
                                    <p:animEffect filter="fade" transition="in">
                                      <p:cBhvr>
                                        <p:cTn dur="500"/>
                                        <p:tgtEl>
                                          <p:spTgt spid="1614"/>
                                        </p:tgtEl>
                                      </p:cBhvr>
                                    </p:animEffect>
                                  </p:childTnLst>
                                </p:cTn>
                              </p:par>
                              <p:par>
                                <p:cTn fill="hold" nodeType="withEffect" presetClass="entr" presetID="10" presetSubtype="0">
                                  <p:stCondLst>
                                    <p:cond delay="0"/>
                                  </p:stCondLst>
                                  <p:childTnLst>
                                    <p:set>
                                      <p:cBhvr>
                                        <p:cTn dur="1" fill="hold">
                                          <p:stCondLst>
                                            <p:cond delay="0"/>
                                          </p:stCondLst>
                                        </p:cTn>
                                        <p:tgtEl>
                                          <p:spTgt spid="1615"/>
                                        </p:tgtEl>
                                        <p:attrNameLst>
                                          <p:attrName>style.visibility</p:attrName>
                                        </p:attrNameLst>
                                      </p:cBhvr>
                                      <p:to>
                                        <p:strVal val="visible"/>
                                      </p:to>
                                    </p:set>
                                    <p:animEffect filter="fade" transition="in">
                                      <p:cBhvr>
                                        <p:cTn dur="500"/>
                                        <p:tgtEl>
                                          <p:spTgt spid="1615"/>
                                        </p:tgtEl>
                                      </p:cBhvr>
                                    </p:animEffect>
                                  </p:childTnLst>
                                </p:cTn>
                              </p:par>
                              <p:par>
                                <p:cTn fill="hold" nodeType="withEffect" presetClass="entr" presetID="10" presetSubtype="0">
                                  <p:stCondLst>
                                    <p:cond delay="0"/>
                                  </p:stCondLst>
                                  <p:childTnLst>
                                    <p:set>
                                      <p:cBhvr>
                                        <p:cTn dur="1" fill="hold">
                                          <p:stCondLst>
                                            <p:cond delay="0"/>
                                          </p:stCondLst>
                                        </p:cTn>
                                        <p:tgtEl>
                                          <p:spTgt spid="1608"/>
                                        </p:tgtEl>
                                        <p:attrNameLst>
                                          <p:attrName>style.visibility</p:attrName>
                                        </p:attrNameLst>
                                      </p:cBhvr>
                                      <p:to>
                                        <p:strVal val="visible"/>
                                      </p:to>
                                    </p:set>
                                    <p:animEffect filter="fade" transition="in">
                                      <p:cBhvr>
                                        <p:cTn dur="500"/>
                                        <p:tgtEl>
                                          <p:spTgt spid="1608"/>
                                        </p:tgtEl>
                                      </p:cBhvr>
                                    </p:animEffect>
                                  </p:childTnLst>
                                </p:cTn>
                              </p:par>
                              <p:par>
                                <p:cTn fill="hold" nodeType="withEffect" presetClass="entr" presetID="10" presetSubtype="0">
                                  <p:stCondLst>
                                    <p:cond delay="0"/>
                                  </p:stCondLst>
                                  <p:childTnLst>
                                    <p:set>
                                      <p:cBhvr>
                                        <p:cTn dur="1" fill="hold">
                                          <p:stCondLst>
                                            <p:cond delay="0"/>
                                          </p:stCondLst>
                                        </p:cTn>
                                        <p:tgtEl>
                                          <p:spTgt spid="1609"/>
                                        </p:tgtEl>
                                        <p:attrNameLst>
                                          <p:attrName>style.visibility</p:attrName>
                                        </p:attrNameLst>
                                      </p:cBhvr>
                                      <p:to>
                                        <p:strVal val="visible"/>
                                      </p:to>
                                    </p:set>
                                    <p:animEffect filter="fade" transition="in">
                                      <p:cBhvr>
                                        <p:cTn dur="500"/>
                                        <p:tgtEl>
                                          <p:spTgt spid="1609"/>
                                        </p:tgtEl>
                                      </p:cBhvr>
                                    </p:animEffect>
                                  </p:childTnLst>
                                </p:cTn>
                              </p:par>
                              <p:par>
                                <p:cTn fill="hold" nodeType="withEffect" presetClass="entr" presetID="10" presetSubtype="0">
                                  <p:stCondLst>
                                    <p:cond delay="0"/>
                                  </p:stCondLst>
                                  <p:childTnLst>
                                    <p:set>
                                      <p:cBhvr>
                                        <p:cTn dur="1" fill="hold">
                                          <p:stCondLst>
                                            <p:cond delay="0"/>
                                          </p:stCondLst>
                                        </p:cTn>
                                        <p:tgtEl>
                                          <p:spTgt spid="1610"/>
                                        </p:tgtEl>
                                        <p:attrNameLst>
                                          <p:attrName>style.visibility</p:attrName>
                                        </p:attrNameLst>
                                      </p:cBhvr>
                                      <p:to>
                                        <p:strVal val="visible"/>
                                      </p:to>
                                    </p:set>
                                    <p:animEffect filter="fade" transition="in">
                                      <p:cBhvr>
                                        <p:cTn dur="500"/>
                                        <p:tgtEl>
                                          <p:spTgt spid="1610"/>
                                        </p:tgtEl>
                                      </p:cBhvr>
                                    </p:animEffect>
                                  </p:childTnLst>
                                </p:cTn>
                              </p:par>
                              <p:par>
                                <p:cTn fill="hold" nodeType="withEffect" presetClass="entr" presetID="10" presetSubtype="0">
                                  <p:stCondLst>
                                    <p:cond delay="0"/>
                                  </p:stCondLst>
                                  <p:childTnLst>
                                    <p:set>
                                      <p:cBhvr>
                                        <p:cTn dur="1" fill="hold">
                                          <p:stCondLst>
                                            <p:cond delay="0"/>
                                          </p:stCondLst>
                                        </p:cTn>
                                        <p:tgtEl>
                                          <p:spTgt spid="1611"/>
                                        </p:tgtEl>
                                        <p:attrNameLst>
                                          <p:attrName>style.visibility</p:attrName>
                                        </p:attrNameLst>
                                      </p:cBhvr>
                                      <p:to>
                                        <p:strVal val="visible"/>
                                      </p:to>
                                    </p:set>
                                    <p:animEffect filter="fade" transition="in">
                                      <p:cBhvr>
                                        <p:cTn dur="500"/>
                                        <p:tgtEl>
                                          <p:spTgt spid="1611"/>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17"/>
                                        </p:tgtEl>
                                        <p:attrNameLst>
                                          <p:attrName>style.visibility</p:attrName>
                                        </p:attrNameLst>
                                      </p:cBhvr>
                                      <p:to>
                                        <p:strVal val="visible"/>
                                      </p:to>
                                    </p:set>
                                    <p:animEffect filter="fade" transition="in">
                                      <p:cBhvr>
                                        <p:cTn dur="500"/>
                                        <p:tgtEl>
                                          <p:spTgt spid="16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9">
                                            <p:txEl>
                                              <p:pRg end="0" st="0"/>
                                            </p:txEl>
                                          </p:spTgt>
                                        </p:tgtEl>
                                        <p:attrNameLst>
                                          <p:attrName>style.visibility</p:attrName>
                                        </p:attrNameLst>
                                      </p:cBhvr>
                                      <p:to>
                                        <p:strVal val="visible"/>
                                      </p:to>
                                    </p:set>
                                    <p:animEffect filter="fade" transition="in">
                                      <p:cBhvr>
                                        <p:cTn dur="500"/>
                                        <p:tgtEl>
                                          <p:spTgt spid="15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9">
                                            <p:txEl>
                                              <p:pRg end="1" st="1"/>
                                            </p:txEl>
                                          </p:spTgt>
                                        </p:tgtEl>
                                        <p:attrNameLst>
                                          <p:attrName>style.visibility</p:attrName>
                                        </p:attrNameLst>
                                      </p:cBhvr>
                                      <p:to>
                                        <p:strVal val="visible"/>
                                      </p:to>
                                    </p:set>
                                    <p:animEffect filter="fade" transition="in">
                                      <p:cBhvr>
                                        <p:cTn dur="500"/>
                                        <p:tgtEl>
                                          <p:spTgt spid="155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1" name="Shape 1621"/>
        <p:cNvGrpSpPr/>
        <p:nvPr/>
      </p:nvGrpSpPr>
      <p:grpSpPr>
        <a:xfrm>
          <a:off x="0" y="0"/>
          <a:ext cx="0" cy="0"/>
          <a:chOff x="0" y="0"/>
          <a:chExt cx="0" cy="0"/>
        </a:xfrm>
      </p:grpSpPr>
      <p:sp>
        <p:nvSpPr>
          <p:cNvPr id="1622" name="Google Shape;1622;p74"/>
          <p:cNvSpPr txBox="1"/>
          <p:nvPr/>
        </p:nvSpPr>
        <p:spPr>
          <a:xfrm>
            <a:off x="482512" y="3680025"/>
            <a:ext cx="5497939"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a:t>
            </a:r>
            <a:r>
              <a:rPr b="1" i="0" lang="en-US" sz="1800" u="none" cap="none" strike="noStrike">
                <a:solidFill>
                  <a:srgbClr val="8E4000"/>
                </a:solidFill>
                <a:latin typeface="Consolas"/>
                <a:ea typeface="Consolas"/>
                <a:cs typeface="Consolas"/>
                <a:sym typeface="Consolas"/>
              </a:rPr>
              <a:t>gang</a:t>
            </a:r>
            <a:r>
              <a:rPr b="0" i="0" lang="en-US" sz="1800" u="none" cap="none" strike="noStrike">
                <a:solidFill>
                  <a:srgbClr val="8E4000"/>
                </a:solidFill>
                <a:latin typeface="Consolas"/>
                <a:ea typeface="Consolas"/>
                <a:cs typeface="Consolas"/>
                <a:sym typeface="Consolas"/>
              </a:rPr>
              <a:t> </a:t>
            </a:r>
            <a:r>
              <a:rPr b="1" i="0" lang="en-US" sz="1800" u="none" cap="none" strike="noStrike">
                <a:solidFill>
                  <a:srgbClr val="8E4000"/>
                </a:solidFill>
                <a:latin typeface="Consolas"/>
                <a:ea typeface="Consolas"/>
                <a:cs typeface="Consolas"/>
                <a:sym typeface="Consolas"/>
              </a:rPr>
              <a:t>worker(2)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#pragma acc loop </a:t>
            </a:r>
            <a:r>
              <a:rPr b="1" i="0" lang="en-US" sz="18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1623" name="Google Shape;1623;p74"/>
          <p:cNvSpPr/>
          <p:nvPr/>
        </p:nvSpPr>
        <p:spPr>
          <a:xfrm>
            <a:off x="813834" y="94605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24" name="Google Shape;1624;p74"/>
          <p:cNvSpPr/>
          <p:nvPr/>
        </p:nvSpPr>
        <p:spPr>
          <a:xfrm>
            <a:off x="2378845"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25" name="Google Shape;1625;p74"/>
          <p:cNvSpPr/>
          <p:nvPr/>
        </p:nvSpPr>
        <p:spPr>
          <a:xfrm>
            <a:off x="2749142"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26" name="Google Shape;1626;p74"/>
          <p:cNvSpPr/>
          <p:nvPr/>
        </p:nvSpPr>
        <p:spPr>
          <a:xfrm>
            <a:off x="3119439"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27" name="Google Shape;1627;p74"/>
          <p:cNvSpPr/>
          <p:nvPr/>
        </p:nvSpPr>
        <p:spPr>
          <a:xfrm>
            <a:off x="3489736"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28" name="Google Shape;1628;p74"/>
          <p:cNvSpPr/>
          <p:nvPr/>
        </p:nvSpPr>
        <p:spPr>
          <a:xfrm>
            <a:off x="4121971" y="1566545"/>
            <a:ext cx="212484" cy="408428"/>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29" name="Google Shape;1629;p74"/>
          <p:cNvSpPr txBox="1"/>
          <p:nvPr/>
        </p:nvSpPr>
        <p:spPr>
          <a:xfrm>
            <a:off x="4208884" y="160564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Workers</a:t>
            </a:r>
            <a:endParaRPr/>
          </a:p>
        </p:txBody>
      </p:sp>
      <p:sp>
        <p:nvSpPr>
          <p:cNvPr id="1630" name="Google Shape;1630;p74"/>
          <p:cNvSpPr txBox="1"/>
          <p:nvPr/>
        </p:nvSpPr>
        <p:spPr>
          <a:xfrm>
            <a:off x="2305231" y="2201735"/>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631" name="Google Shape;1631;p74"/>
          <p:cNvGrpSpPr/>
          <p:nvPr/>
        </p:nvGrpSpPr>
        <p:grpSpPr>
          <a:xfrm>
            <a:off x="1700405" y="1056245"/>
            <a:ext cx="2824680" cy="400110"/>
            <a:chOff x="1277488" y="1499022"/>
            <a:chExt cx="2824680" cy="400110"/>
          </a:xfrm>
        </p:grpSpPr>
        <p:sp>
          <p:nvSpPr>
            <p:cNvPr id="1632" name="Google Shape;1632;p74"/>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633" name="Google Shape;1633;p74"/>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634" name="Google Shape;1634;p74"/>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1635" name="Google Shape;1635;p74"/>
          <p:cNvSpPr/>
          <p:nvPr/>
        </p:nvSpPr>
        <p:spPr>
          <a:xfrm>
            <a:off x="2378845"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36" name="Google Shape;1636;p74"/>
          <p:cNvSpPr/>
          <p:nvPr/>
        </p:nvSpPr>
        <p:spPr>
          <a:xfrm>
            <a:off x="2749142"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37" name="Google Shape;1637;p74"/>
          <p:cNvSpPr/>
          <p:nvPr/>
        </p:nvSpPr>
        <p:spPr>
          <a:xfrm>
            <a:off x="3119439"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38" name="Google Shape;1638;p74"/>
          <p:cNvSpPr/>
          <p:nvPr/>
        </p:nvSpPr>
        <p:spPr>
          <a:xfrm>
            <a:off x="3489736"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39" name="Google Shape;1639;p74"/>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640" name="Google Shape;1640;p74"/>
          <p:cNvSpPr txBox="1"/>
          <p:nvPr/>
        </p:nvSpPr>
        <p:spPr>
          <a:xfrm>
            <a:off x="7060847" y="2223261"/>
            <a:ext cx="3599574" cy="2944346"/>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can fix this by </a:t>
            </a:r>
            <a:r>
              <a:rPr b="1" i="0" lang="en-US" sz="2000" u="none" cap="none" strike="noStrike">
                <a:solidFill>
                  <a:srgbClr val="0C4E9B"/>
                </a:solidFill>
                <a:latin typeface="Arial"/>
                <a:ea typeface="Arial"/>
                <a:cs typeface="Arial"/>
                <a:sym typeface="Arial"/>
              </a:rPr>
              <a:t>breaking our vector </a:t>
            </a:r>
            <a:r>
              <a:rPr b="0" i="0" lang="en-US" sz="2000" u="none" cap="none" strike="noStrike">
                <a:solidFill>
                  <a:schemeClr val="dk2"/>
                </a:solidFill>
                <a:latin typeface="Arial"/>
                <a:ea typeface="Arial"/>
                <a:cs typeface="Arial"/>
                <a:sym typeface="Arial"/>
              </a:rPr>
              <a:t>up among </a:t>
            </a:r>
            <a:r>
              <a:rPr b="1" i="0" lang="en-US" sz="2000" u="none" cap="none" strike="noStrike">
                <a:solidFill>
                  <a:srgbClr val="0C4E9B"/>
                </a:solidFill>
                <a:latin typeface="Arial"/>
                <a:ea typeface="Arial"/>
                <a:cs typeface="Arial"/>
                <a:sym typeface="Arial"/>
              </a:rPr>
              <a:t>2 workers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Now instead of having 1 long vector, we have 2 shorter vectors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setup should fit the organization of our loop better</a:t>
            </a:r>
            <a:endParaRPr/>
          </a:p>
        </p:txBody>
      </p:sp>
      <p:sp>
        <p:nvSpPr>
          <p:cNvPr id="1641" name="Google Shape;1641;p74"/>
          <p:cNvSpPr/>
          <p:nvPr/>
        </p:nvSpPr>
        <p:spPr>
          <a:xfrm>
            <a:off x="4291593" y="3729934"/>
            <a:ext cx="1223381"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42" name="Google Shape;1642;p74"/>
          <p:cNvSpPr/>
          <p:nvPr/>
        </p:nvSpPr>
        <p:spPr>
          <a:xfrm>
            <a:off x="2878045" y="4224338"/>
            <a:ext cx="1223381" cy="25717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0">
                                            <p:txEl>
                                              <p:pRg end="0" st="0"/>
                                            </p:txEl>
                                          </p:spTgt>
                                        </p:tgtEl>
                                        <p:attrNameLst>
                                          <p:attrName>style.visibility</p:attrName>
                                        </p:attrNameLst>
                                      </p:cBhvr>
                                      <p:to>
                                        <p:strVal val="visible"/>
                                      </p:to>
                                    </p:set>
                                    <p:animEffect filter="fade" transition="in">
                                      <p:cBhvr>
                                        <p:cTn dur="500"/>
                                        <p:tgtEl>
                                          <p:spTgt spid="164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0">
                                            <p:txEl>
                                              <p:pRg end="1" st="1"/>
                                            </p:txEl>
                                          </p:spTgt>
                                        </p:tgtEl>
                                        <p:attrNameLst>
                                          <p:attrName>style.visibility</p:attrName>
                                        </p:attrNameLst>
                                      </p:cBhvr>
                                      <p:to>
                                        <p:strVal val="visible"/>
                                      </p:to>
                                    </p:set>
                                    <p:animEffect filter="fade" transition="in">
                                      <p:cBhvr>
                                        <p:cTn dur="500"/>
                                        <p:tgtEl>
                                          <p:spTgt spid="164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0">
                                            <p:txEl>
                                              <p:pRg end="2" st="2"/>
                                            </p:txEl>
                                          </p:spTgt>
                                        </p:tgtEl>
                                        <p:attrNameLst>
                                          <p:attrName>style.visibility</p:attrName>
                                        </p:attrNameLst>
                                      </p:cBhvr>
                                      <p:to>
                                        <p:strVal val="visible"/>
                                      </p:to>
                                    </p:set>
                                    <p:animEffect filter="fade" transition="in">
                                      <p:cBhvr>
                                        <p:cTn dur="500"/>
                                        <p:tgtEl>
                                          <p:spTgt spid="1640">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41"/>
                                        </p:tgtEl>
                                        <p:attrNameLst>
                                          <p:attrName>style.visibility</p:attrName>
                                        </p:attrNameLst>
                                      </p:cBhvr>
                                      <p:to>
                                        <p:strVal val="visible"/>
                                      </p:to>
                                    </p:set>
                                    <p:animEffect filter="fade" transition="in">
                                      <p:cBhvr>
                                        <p:cTn dur="500"/>
                                        <p:tgtEl>
                                          <p:spTgt spid="164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42"/>
                                        </p:tgtEl>
                                        <p:attrNameLst>
                                          <p:attrName>style.visibility</p:attrName>
                                        </p:attrNameLst>
                                      </p:cBhvr>
                                      <p:to>
                                        <p:strVal val="visible"/>
                                      </p:to>
                                    </p:set>
                                    <p:animEffect filter="fade" transition="in">
                                      <p:cBhvr>
                                        <p:cTn dur="500"/>
                                        <p:tgtEl>
                                          <p:spTgt spid="16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46" name="Shape 1646"/>
        <p:cNvGrpSpPr/>
        <p:nvPr/>
      </p:nvGrpSpPr>
      <p:grpSpPr>
        <a:xfrm>
          <a:off x="0" y="0"/>
          <a:ext cx="0" cy="0"/>
          <a:chOff x="0" y="0"/>
          <a:chExt cx="0" cy="0"/>
        </a:xfrm>
      </p:grpSpPr>
      <p:sp>
        <p:nvSpPr>
          <p:cNvPr id="1647" name="Google Shape;1647;p75"/>
          <p:cNvSpPr txBox="1"/>
          <p:nvPr/>
        </p:nvSpPr>
        <p:spPr>
          <a:xfrm>
            <a:off x="482512" y="3555376"/>
            <a:ext cx="5497939" cy="2086725"/>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a:t>
            </a:r>
            <a:r>
              <a:rPr b="1" i="0" lang="en-US" sz="1800" u="none" cap="none" strike="noStrike">
                <a:solidFill>
                  <a:srgbClr val="8E4000"/>
                </a:solidFill>
                <a:latin typeface="Consolas"/>
                <a:ea typeface="Consolas"/>
                <a:cs typeface="Consolas"/>
                <a:sym typeface="Consolas"/>
              </a:rPr>
              <a:t>gang</a:t>
            </a:r>
            <a:r>
              <a:rPr b="0" i="0" lang="en-US" sz="1800" u="none" cap="none" strike="noStrike">
                <a:solidFill>
                  <a:srgbClr val="8E4000"/>
                </a:solidFill>
                <a:latin typeface="Consolas"/>
                <a:ea typeface="Consolas"/>
                <a:cs typeface="Consolas"/>
                <a:sym typeface="Consolas"/>
              </a:rPr>
              <a:t> </a:t>
            </a:r>
            <a:r>
              <a:rPr b="1" i="0" lang="en-US" sz="1800" u="none" cap="none" strike="noStrike">
                <a:solidFill>
                  <a:srgbClr val="8E4000"/>
                </a:solidFill>
                <a:latin typeface="Consolas"/>
                <a:ea typeface="Consolas"/>
                <a:cs typeface="Consolas"/>
                <a:sym typeface="Consolas"/>
              </a:rPr>
              <a:t>worker(2)</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8E4000"/>
                </a:solidFill>
                <a:latin typeface="Consolas"/>
                <a:ea typeface="Consolas"/>
                <a:cs typeface="Consolas"/>
                <a:sym typeface="Consolas"/>
              </a:rPr>
              <a:t>!$acc loop </a:t>
            </a:r>
            <a:r>
              <a:rPr b="1" i="0" lang="en-US" sz="18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1648" name="Google Shape;1648;p75"/>
          <p:cNvSpPr/>
          <p:nvPr/>
        </p:nvSpPr>
        <p:spPr>
          <a:xfrm>
            <a:off x="813834" y="94605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49" name="Google Shape;1649;p75"/>
          <p:cNvSpPr/>
          <p:nvPr/>
        </p:nvSpPr>
        <p:spPr>
          <a:xfrm>
            <a:off x="2378845"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50" name="Google Shape;1650;p75"/>
          <p:cNvSpPr/>
          <p:nvPr/>
        </p:nvSpPr>
        <p:spPr>
          <a:xfrm>
            <a:off x="2749142"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51" name="Google Shape;1651;p75"/>
          <p:cNvSpPr/>
          <p:nvPr/>
        </p:nvSpPr>
        <p:spPr>
          <a:xfrm>
            <a:off x="3119439"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52" name="Google Shape;1652;p75"/>
          <p:cNvSpPr/>
          <p:nvPr/>
        </p:nvSpPr>
        <p:spPr>
          <a:xfrm>
            <a:off x="3489736"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53" name="Google Shape;1653;p75"/>
          <p:cNvSpPr/>
          <p:nvPr/>
        </p:nvSpPr>
        <p:spPr>
          <a:xfrm>
            <a:off x="4121971" y="1566545"/>
            <a:ext cx="212484" cy="408428"/>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54" name="Google Shape;1654;p75"/>
          <p:cNvSpPr txBox="1"/>
          <p:nvPr/>
        </p:nvSpPr>
        <p:spPr>
          <a:xfrm>
            <a:off x="4208884" y="160564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Workers</a:t>
            </a:r>
            <a:endParaRPr/>
          </a:p>
        </p:txBody>
      </p:sp>
      <p:sp>
        <p:nvSpPr>
          <p:cNvPr id="1655" name="Google Shape;1655;p75"/>
          <p:cNvSpPr txBox="1"/>
          <p:nvPr/>
        </p:nvSpPr>
        <p:spPr>
          <a:xfrm>
            <a:off x="2305231" y="2201735"/>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656" name="Google Shape;1656;p75"/>
          <p:cNvGrpSpPr/>
          <p:nvPr/>
        </p:nvGrpSpPr>
        <p:grpSpPr>
          <a:xfrm>
            <a:off x="1700405" y="1056245"/>
            <a:ext cx="2824680" cy="400110"/>
            <a:chOff x="1277488" y="1499022"/>
            <a:chExt cx="2824680" cy="400110"/>
          </a:xfrm>
        </p:grpSpPr>
        <p:sp>
          <p:nvSpPr>
            <p:cNvPr id="1657" name="Google Shape;1657;p75"/>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658" name="Google Shape;1658;p75"/>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659" name="Google Shape;1659;p75"/>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1660" name="Google Shape;1660;p75"/>
          <p:cNvSpPr/>
          <p:nvPr/>
        </p:nvSpPr>
        <p:spPr>
          <a:xfrm>
            <a:off x="2378845"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661" name="Google Shape;1661;p75"/>
          <p:cNvSpPr/>
          <p:nvPr/>
        </p:nvSpPr>
        <p:spPr>
          <a:xfrm>
            <a:off x="2749142"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62" name="Google Shape;1662;p75"/>
          <p:cNvSpPr/>
          <p:nvPr/>
        </p:nvSpPr>
        <p:spPr>
          <a:xfrm>
            <a:off x="3119439"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63" name="Google Shape;1663;p75"/>
          <p:cNvSpPr/>
          <p:nvPr/>
        </p:nvSpPr>
        <p:spPr>
          <a:xfrm>
            <a:off x="3489736"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64" name="Google Shape;1664;p75"/>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665" name="Google Shape;1665;p75"/>
          <p:cNvSpPr txBox="1"/>
          <p:nvPr/>
        </p:nvSpPr>
        <p:spPr>
          <a:xfrm>
            <a:off x="7060847" y="2223261"/>
            <a:ext cx="3599574" cy="2944346"/>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can fix this by </a:t>
            </a:r>
            <a:r>
              <a:rPr b="1" i="0" lang="en-US" sz="2000" u="none" cap="none" strike="noStrike">
                <a:solidFill>
                  <a:srgbClr val="0C4E9B"/>
                </a:solidFill>
                <a:latin typeface="Arial"/>
                <a:ea typeface="Arial"/>
                <a:cs typeface="Arial"/>
                <a:sym typeface="Arial"/>
              </a:rPr>
              <a:t>breaking our vector </a:t>
            </a:r>
            <a:r>
              <a:rPr b="0" i="0" lang="en-US" sz="2000" u="none" cap="none" strike="noStrike">
                <a:solidFill>
                  <a:schemeClr val="dk2"/>
                </a:solidFill>
                <a:latin typeface="Arial"/>
                <a:ea typeface="Arial"/>
                <a:cs typeface="Arial"/>
                <a:sym typeface="Arial"/>
              </a:rPr>
              <a:t>up among </a:t>
            </a:r>
            <a:r>
              <a:rPr b="1" i="0" lang="en-US" sz="2000" u="none" cap="none" strike="noStrike">
                <a:solidFill>
                  <a:srgbClr val="0C4E9B"/>
                </a:solidFill>
                <a:latin typeface="Arial"/>
                <a:ea typeface="Arial"/>
                <a:cs typeface="Arial"/>
                <a:sym typeface="Arial"/>
              </a:rPr>
              <a:t>2 workers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Now instead of having 1 long vector, we have 2 shorter vectors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setup should fit the organization of our loop better</a:t>
            </a:r>
            <a:endParaRPr/>
          </a:p>
        </p:txBody>
      </p:sp>
      <p:sp>
        <p:nvSpPr>
          <p:cNvPr id="1666" name="Google Shape;1666;p75"/>
          <p:cNvSpPr/>
          <p:nvPr/>
        </p:nvSpPr>
        <p:spPr>
          <a:xfrm>
            <a:off x="3510280" y="3603934"/>
            <a:ext cx="1223381" cy="261939"/>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67" name="Google Shape;1667;p75"/>
          <p:cNvSpPr/>
          <p:nvPr/>
        </p:nvSpPr>
        <p:spPr>
          <a:xfrm>
            <a:off x="2114845" y="4098338"/>
            <a:ext cx="1223381" cy="25717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5">
                                            <p:txEl>
                                              <p:pRg end="0" st="0"/>
                                            </p:txEl>
                                          </p:spTgt>
                                        </p:tgtEl>
                                        <p:attrNameLst>
                                          <p:attrName>style.visibility</p:attrName>
                                        </p:attrNameLst>
                                      </p:cBhvr>
                                      <p:to>
                                        <p:strVal val="visible"/>
                                      </p:to>
                                    </p:set>
                                    <p:animEffect filter="fade" transition="in">
                                      <p:cBhvr>
                                        <p:cTn dur="500"/>
                                        <p:tgtEl>
                                          <p:spTgt spid="16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5">
                                            <p:txEl>
                                              <p:pRg end="1" st="1"/>
                                            </p:txEl>
                                          </p:spTgt>
                                        </p:tgtEl>
                                        <p:attrNameLst>
                                          <p:attrName>style.visibility</p:attrName>
                                        </p:attrNameLst>
                                      </p:cBhvr>
                                      <p:to>
                                        <p:strVal val="visible"/>
                                      </p:to>
                                    </p:set>
                                    <p:animEffect filter="fade" transition="in">
                                      <p:cBhvr>
                                        <p:cTn dur="500"/>
                                        <p:tgtEl>
                                          <p:spTgt spid="16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5">
                                            <p:txEl>
                                              <p:pRg end="2" st="2"/>
                                            </p:txEl>
                                          </p:spTgt>
                                        </p:tgtEl>
                                        <p:attrNameLst>
                                          <p:attrName>style.visibility</p:attrName>
                                        </p:attrNameLst>
                                      </p:cBhvr>
                                      <p:to>
                                        <p:strVal val="visible"/>
                                      </p:to>
                                    </p:set>
                                    <p:animEffect filter="fade" transition="in">
                                      <p:cBhvr>
                                        <p:cTn dur="500"/>
                                        <p:tgtEl>
                                          <p:spTgt spid="1665">
                                            <p:txEl>
                                              <p:pRg end="2" st="2"/>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66"/>
                                        </p:tgtEl>
                                        <p:attrNameLst>
                                          <p:attrName>style.visibility</p:attrName>
                                        </p:attrNameLst>
                                      </p:cBhvr>
                                      <p:to>
                                        <p:strVal val="visible"/>
                                      </p:to>
                                    </p:set>
                                    <p:animEffect filter="fade" transition="in">
                                      <p:cBhvr>
                                        <p:cTn dur="500"/>
                                        <p:tgtEl>
                                          <p:spTgt spid="166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67"/>
                                        </p:tgtEl>
                                        <p:attrNameLst>
                                          <p:attrName>style.visibility</p:attrName>
                                        </p:attrNameLst>
                                      </p:cBhvr>
                                      <p:to>
                                        <p:strVal val="visible"/>
                                      </p:to>
                                    </p:set>
                                    <p:animEffect filter="fade" transition="in">
                                      <p:cBhvr>
                                        <p:cTn dur="500"/>
                                        <p:tgtEl>
                                          <p:spTgt spid="16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2" name="Shape 1672"/>
        <p:cNvGrpSpPr/>
        <p:nvPr/>
      </p:nvGrpSpPr>
      <p:grpSpPr>
        <a:xfrm>
          <a:off x="0" y="0"/>
          <a:ext cx="0" cy="0"/>
          <a:chOff x="0" y="0"/>
          <a:chExt cx="0" cy="0"/>
        </a:xfrm>
      </p:grpSpPr>
      <p:sp>
        <p:nvSpPr>
          <p:cNvPr id="1673" name="Google Shape;1673;p76"/>
          <p:cNvSpPr/>
          <p:nvPr/>
        </p:nvSpPr>
        <p:spPr>
          <a:xfrm>
            <a:off x="1118285"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1674" name="Google Shape;1674;p76"/>
          <p:cNvSpPr/>
          <p:nvPr/>
        </p:nvSpPr>
        <p:spPr>
          <a:xfrm>
            <a:off x="1789617"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1675" name="Google Shape;1675;p76"/>
          <p:cNvSpPr/>
          <p:nvPr/>
        </p:nvSpPr>
        <p:spPr>
          <a:xfrm>
            <a:off x="2460949"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1676" name="Google Shape;1676;p76"/>
          <p:cNvSpPr/>
          <p:nvPr/>
        </p:nvSpPr>
        <p:spPr>
          <a:xfrm>
            <a:off x="3132281"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1677" name="Google Shape;1677;p76"/>
          <p:cNvSpPr/>
          <p:nvPr/>
        </p:nvSpPr>
        <p:spPr>
          <a:xfrm>
            <a:off x="1118285"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1678" name="Google Shape;1678;p76"/>
          <p:cNvSpPr/>
          <p:nvPr/>
        </p:nvSpPr>
        <p:spPr>
          <a:xfrm>
            <a:off x="1789617"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679" name="Google Shape;1679;p76"/>
          <p:cNvSpPr/>
          <p:nvPr/>
        </p:nvSpPr>
        <p:spPr>
          <a:xfrm>
            <a:off x="2460949"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680" name="Google Shape;1680;p76"/>
          <p:cNvSpPr/>
          <p:nvPr/>
        </p:nvSpPr>
        <p:spPr>
          <a:xfrm>
            <a:off x="3132281"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681" name="Google Shape;1681;p76"/>
          <p:cNvSpPr/>
          <p:nvPr/>
        </p:nvSpPr>
        <p:spPr>
          <a:xfrm>
            <a:off x="1118286"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1682" name="Google Shape;1682;p76"/>
          <p:cNvSpPr/>
          <p:nvPr/>
        </p:nvSpPr>
        <p:spPr>
          <a:xfrm>
            <a:off x="1789618"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683" name="Google Shape;1683;p76"/>
          <p:cNvSpPr/>
          <p:nvPr/>
        </p:nvSpPr>
        <p:spPr>
          <a:xfrm>
            <a:off x="2460950"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684" name="Google Shape;1684;p76"/>
          <p:cNvSpPr/>
          <p:nvPr/>
        </p:nvSpPr>
        <p:spPr>
          <a:xfrm>
            <a:off x="3132282"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685" name="Google Shape;1685;p76"/>
          <p:cNvSpPr/>
          <p:nvPr/>
        </p:nvSpPr>
        <p:spPr>
          <a:xfrm>
            <a:off x="1118286"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1686" name="Google Shape;1686;p76"/>
          <p:cNvSpPr/>
          <p:nvPr/>
        </p:nvSpPr>
        <p:spPr>
          <a:xfrm>
            <a:off x="1789618"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687" name="Google Shape;1687;p76"/>
          <p:cNvSpPr/>
          <p:nvPr/>
        </p:nvSpPr>
        <p:spPr>
          <a:xfrm>
            <a:off x="2460950"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688" name="Google Shape;1688;p76"/>
          <p:cNvSpPr/>
          <p:nvPr/>
        </p:nvSpPr>
        <p:spPr>
          <a:xfrm>
            <a:off x="3132282"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689" name="Google Shape;1689;p76"/>
          <p:cNvSpPr/>
          <p:nvPr/>
        </p:nvSpPr>
        <p:spPr>
          <a:xfrm>
            <a:off x="1118285" y="290084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(0,0)</a:t>
            </a:r>
            <a:endParaRPr/>
          </a:p>
        </p:txBody>
      </p:sp>
      <p:sp>
        <p:nvSpPr>
          <p:cNvPr id="1690" name="Google Shape;1690;p76"/>
          <p:cNvSpPr/>
          <p:nvPr/>
        </p:nvSpPr>
        <p:spPr>
          <a:xfrm>
            <a:off x="1789617" y="290084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(0,1)</a:t>
            </a:r>
            <a:endParaRPr/>
          </a:p>
        </p:txBody>
      </p:sp>
      <p:sp>
        <p:nvSpPr>
          <p:cNvPr id="1691" name="Google Shape;1691;p76"/>
          <p:cNvSpPr/>
          <p:nvPr/>
        </p:nvSpPr>
        <p:spPr>
          <a:xfrm>
            <a:off x="2460949" y="290084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(0,2)</a:t>
            </a:r>
            <a:endParaRPr/>
          </a:p>
        </p:txBody>
      </p:sp>
      <p:sp>
        <p:nvSpPr>
          <p:cNvPr id="1692" name="Google Shape;1692;p76"/>
          <p:cNvSpPr/>
          <p:nvPr/>
        </p:nvSpPr>
        <p:spPr>
          <a:xfrm>
            <a:off x="3132281" y="2900843"/>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(0,3)</a:t>
            </a:r>
            <a:endParaRPr/>
          </a:p>
        </p:txBody>
      </p:sp>
      <p:sp>
        <p:nvSpPr>
          <p:cNvPr id="1693" name="Google Shape;1693;p76"/>
          <p:cNvSpPr/>
          <p:nvPr/>
        </p:nvSpPr>
        <p:spPr>
          <a:xfrm>
            <a:off x="1118285" y="3572175"/>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(1,0)</a:t>
            </a:r>
            <a:endParaRPr/>
          </a:p>
        </p:txBody>
      </p:sp>
      <p:sp>
        <p:nvSpPr>
          <p:cNvPr id="1694" name="Google Shape;1694;p76"/>
          <p:cNvSpPr/>
          <p:nvPr/>
        </p:nvSpPr>
        <p:spPr>
          <a:xfrm>
            <a:off x="1789617" y="3572175"/>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695" name="Google Shape;1695;p76"/>
          <p:cNvSpPr/>
          <p:nvPr/>
        </p:nvSpPr>
        <p:spPr>
          <a:xfrm>
            <a:off x="2460949" y="3572175"/>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696" name="Google Shape;1696;p76"/>
          <p:cNvSpPr/>
          <p:nvPr/>
        </p:nvSpPr>
        <p:spPr>
          <a:xfrm>
            <a:off x="3132281" y="3572175"/>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697" name="Google Shape;1697;p76"/>
          <p:cNvSpPr/>
          <p:nvPr/>
        </p:nvSpPr>
        <p:spPr>
          <a:xfrm>
            <a:off x="1118286"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(2,0)</a:t>
            </a:r>
            <a:endParaRPr/>
          </a:p>
        </p:txBody>
      </p:sp>
      <p:sp>
        <p:nvSpPr>
          <p:cNvPr id="1698" name="Google Shape;1698;p76"/>
          <p:cNvSpPr/>
          <p:nvPr/>
        </p:nvSpPr>
        <p:spPr>
          <a:xfrm>
            <a:off x="1789618"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699" name="Google Shape;1699;p76"/>
          <p:cNvSpPr/>
          <p:nvPr/>
        </p:nvSpPr>
        <p:spPr>
          <a:xfrm>
            <a:off x="2460950"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700" name="Google Shape;1700;p76"/>
          <p:cNvSpPr/>
          <p:nvPr/>
        </p:nvSpPr>
        <p:spPr>
          <a:xfrm>
            <a:off x="3132282"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701" name="Google Shape;1701;p76"/>
          <p:cNvSpPr/>
          <p:nvPr/>
        </p:nvSpPr>
        <p:spPr>
          <a:xfrm>
            <a:off x="1118286"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(3,0)</a:t>
            </a:r>
            <a:endParaRPr/>
          </a:p>
        </p:txBody>
      </p:sp>
      <p:sp>
        <p:nvSpPr>
          <p:cNvPr id="1702" name="Google Shape;1702;p76"/>
          <p:cNvSpPr/>
          <p:nvPr/>
        </p:nvSpPr>
        <p:spPr>
          <a:xfrm>
            <a:off x="1789618"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703" name="Google Shape;1703;p76"/>
          <p:cNvSpPr/>
          <p:nvPr/>
        </p:nvSpPr>
        <p:spPr>
          <a:xfrm>
            <a:off x="2460950"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704" name="Google Shape;1704;p76"/>
          <p:cNvSpPr/>
          <p:nvPr/>
        </p:nvSpPr>
        <p:spPr>
          <a:xfrm>
            <a:off x="3132282"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705" name="Google Shape;1705;p76"/>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706" name="Google Shape;1706;p76"/>
          <p:cNvSpPr txBox="1"/>
          <p:nvPr/>
        </p:nvSpPr>
        <p:spPr>
          <a:xfrm>
            <a:off x="6387753" y="3227034"/>
            <a:ext cx="4346921" cy="2527483"/>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are no longer wasting a portion of our vectors, since the smaller vector size now fits our loop properly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always need to consider the size of the loop when choosing the gang worker vector dimensions</a:t>
            </a:r>
            <a:endParaRPr/>
          </a:p>
        </p:txBody>
      </p:sp>
      <p:sp>
        <p:nvSpPr>
          <p:cNvPr id="1707" name="Google Shape;1707;p76"/>
          <p:cNvSpPr txBox="1"/>
          <p:nvPr/>
        </p:nvSpPr>
        <p:spPr>
          <a:xfrm>
            <a:off x="6285202" y="962508"/>
            <a:ext cx="4029207" cy="14496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#pragma acc kernels loop </a:t>
            </a:r>
            <a:r>
              <a:rPr b="1" i="0" lang="en-US" sz="1400" u="none" cap="none" strike="noStrike">
                <a:solidFill>
                  <a:srgbClr val="8E4000"/>
                </a:solidFill>
                <a:latin typeface="Consolas"/>
                <a:ea typeface="Consolas"/>
                <a:cs typeface="Consolas"/>
                <a:sym typeface="Consolas"/>
              </a:rPr>
              <a:t>gang</a:t>
            </a:r>
            <a:r>
              <a:rPr b="0" i="0" lang="en-US" sz="1400" u="none" cap="none" strike="noStrike">
                <a:solidFill>
                  <a:srgbClr val="8E4000"/>
                </a:solidFill>
                <a:latin typeface="Consolas"/>
                <a:ea typeface="Consolas"/>
                <a:cs typeface="Consolas"/>
                <a:sym typeface="Consolas"/>
              </a:rPr>
              <a:t> </a:t>
            </a:r>
            <a:r>
              <a:rPr b="1" i="0" lang="en-US" sz="1400" u="none" cap="none" strike="noStrike">
                <a:solidFill>
                  <a:srgbClr val="8E4000"/>
                </a:solidFill>
                <a:latin typeface="Consolas"/>
                <a:ea typeface="Consolas"/>
                <a:cs typeface="Consolas"/>
                <a:sym typeface="Consolas"/>
              </a:rPr>
              <a:t>worker(2)</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x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x &lt; </a:t>
            </a:r>
            <a:r>
              <a:rPr b="0" i="0" lang="en-US" sz="1400" u="none" cap="none" strike="noStrike">
                <a:solidFill>
                  <a:srgbClr val="FF8738"/>
                </a:solidFill>
                <a:latin typeface="Consolas"/>
                <a:ea typeface="Consolas"/>
                <a:cs typeface="Consolas"/>
                <a:sym typeface="Consolas"/>
              </a:rPr>
              <a:t>4</a:t>
            </a:r>
            <a:r>
              <a:rPr b="0" i="0" lang="en-US" sz="1400" u="none" cap="none" strike="noStrike">
                <a:solidFill>
                  <a:schemeClr val="dk2"/>
                </a:solidFill>
                <a:latin typeface="Consolas"/>
                <a:ea typeface="Consolas"/>
                <a:cs typeface="Consolas"/>
                <a:sym typeface="Consolas"/>
              </a:rPr>
              <a:t>; x</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#pragma acc loop </a:t>
            </a:r>
            <a:r>
              <a:rPr b="1" i="0" lang="en-US" sz="14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y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y &lt; </a:t>
            </a:r>
            <a:r>
              <a:rPr b="0" i="0" lang="en-US" sz="1400" u="none" cap="none" strike="noStrike">
                <a:solidFill>
                  <a:srgbClr val="FF8738"/>
                </a:solidFill>
                <a:latin typeface="Consolas"/>
                <a:ea typeface="Consolas"/>
                <a:cs typeface="Consolas"/>
                <a:sym typeface="Consolas"/>
              </a:rPr>
              <a:t>4</a:t>
            </a:r>
            <a:r>
              <a:rPr b="0" i="0" lang="en-US" sz="1400" u="none" cap="none" strike="noStrike">
                <a:solidFill>
                  <a:schemeClr val="dk2"/>
                </a:solidFill>
                <a:latin typeface="Consolas"/>
                <a:ea typeface="Consolas"/>
                <a:cs typeface="Consolas"/>
                <a:sym typeface="Consolas"/>
              </a:rPr>
              <a:t>; 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p:txBody>
      </p:sp>
      <p:sp>
        <p:nvSpPr>
          <p:cNvPr id="1708" name="Google Shape;1708;p76"/>
          <p:cNvSpPr/>
          <p:nvPr/>
        </p:nvSpPr>
        <p:spPr>
          <a:xfrm>
            <a:off x="1111718" y="2890017"/>
            <a:ext cx="4179195" cy="1350990"/>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09" name="Google Shape;1709;p76"/>
          <p:cNvSpPr/>
          <p:nvPr/>
        </p:nvSpPr>
        <p:spPr>
          <a:xfrm>
            <a:off x="1116742" y="4242257"/>
            <a:ext cx="2686872" cy="1343914"/>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10" name="Google Shape;1710;p76"/>
          <p:cNvSpPr txBox="1"/>
          <p:nvPr/>
        </p:nvSpPr>
        <p:spPr>
          <a:xfrm>
            <a:off x="5258611" y="3341342"/>
            <a:ext cx="931004"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1711" name="Google Shape;1711;p76"/>
          <p:cNvSpPr txBox="1"/>
          <p:nvPr/>
        </p:nvSpPr>
        <p:spPr>
          <a:xfrm>
            <a:off x="3887897" y="3387509"/>
            <a:ext cx="1321084"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2 Workers</a:t>
            </a:r>
            <a:endParaRPr/>
          </a:p>
        </p:txBody>
      </p:sp>
      <p:sp>
        <p:nvSpPr>
          <p:cNvPr id="1712" name="Google Shape;1712;p76"/>
          <p:cNvSpPr txBox="1"/>
          <p:nvPr/>
        </p:nvSpPr>
        <p:spPr>
          <a:xfrm>
            <a:off x="1806951" y="2965424"/>
            <a:ext cx="12944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713" name="Google Shape;1713;p76"/>
          <p:cNvCxnSpPr/>
          <p:nvPr/>
        </p:nvCxnSpPr>
        <p:spPr>
          <a:xfrm rot="10800000">
            <a:off x="1333681" y="3254149"/>
            <a:ext cx="522453" cy="0"/>
          </a:xfrm>
          <a:prstGeom prst="straightConnector1">
            <a:avLst/>
          </a:prstGeom>
          <a:noFill/>
          <a:ln cap="flat" cmpd="sng" w="38100">
            <a:solidFill>
              <a:schemeClr val="lt1"/>
            </a:solidFill>
            <a:prstDash val="solid"/>
            <a:round/>
            <a:headEnd len="sm" w="sm" type="none"/>
            <a:tailEnd len="med" w="med" type="stealth"/>
          </a:ln>
        </p:spPr>
      </p:cxnSp>
      <p:cxnSp>
        <p:nvCxnSpPr>
          <p:cNvPr id="1714" name="Google Shape;1714;p76"/>
          <p:cNvCxnSpPr/>
          <p:nvPr/>
        </p:nvCxnSpPr>
        <p:spPr>
          <a:xfrm>
            <a:off x="3054975" y="3259926"/>
            <a:ext cx="567791" cy="0"/>
          </a:xfrm>
          <a:prstGeom prst="straightConnector1">
            <a:avLst/>
          </a:prstGeom>
          <a:noFill/>
          <a:ln cap="flat" cmpd="sng" w="38100">
            <a:solidFill>
              <a:schemeClr val="lt1"/>
            </a:solidFill>
            <a:prstDash val="solid"/>
            <a:round/>
            <a:headEnd len="sm" w="sm" type="none"/>
            <a:tailEnd len="med" w="med" type="stealth"/>
          </a:ln>
        </p:spPr>
      </p:cxnSp>
      <p:sp>
        <p:nvSpPr>
          <p:cNvPr id="1715" name="Google Shape;1715;p76"/>
          <p:cNvSpPr txBox="1"/>
          <p:nvPr/>
        </p:nvSpPr>
        <p:spPr>
          <a:xfrm>
            <a:off x="1811298" y="3649059"/>
            <a:ext cx="12944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716" name="Google Shape;1716;p76"/>
          <p:cNvCxnSpPr/>
          <p:nvPr/>
        </p:nvCxnSpPr>
        <p:spPr>
          <a:xfrm flipH="1">
            <a:off x="1333681" y="3910669"/>
            <a:ext cx="522980" cy="12312"/>
          </a:xfrm>
          <a:prstGeom prst="straightConnector1">
            <a:avLst/>
          </a:prstGeom>
          <a:noFill/>
          <a:ln cap="flat" cmpd="sng" w="38100">
            <a:solidFill>
              <a:schemeClr val="lt1"/>
            </a:solidFill>
            <a:prstDash val="solid"/>
            <a:round/>
            <a:headEnd len="sm" w="sm" type="none"/>
            <a:tailEnd len="med" w="med" type="stealth"/>
          </a:ln>
        </p:spPr>
      </p:cxnSp>
      <p:cxnSp>
        <p:nvCxnSpPr>
          <p:cNvPr id="1717" name="Google Shape;1717;p76"/>
          <p:cNvCxnSpPr/>
          <p:nvPr/>
        </p:nvCxnSpPr>
        <p:spPr>
          <a:xfrm>
            <a:off x="3059322" y="3943561"/>
            <a:ext cx="567791" cy="0"/>
          </a:xfrm>
          <a:prstGeom prst="straightConnector1">
            <a:avLst/>
          </a:prstGeom>
          <a:noFill/>
          <a:ln cap="flat" cmpd="sng" w="38100">
            <a:solidFill>
              <a:schemeClr val="lt1"/>
            </a:solidFill>
            <a:prstDash val="solid"/>
            <a:round/>
            <a:headEnd len="sm" w="sm" type="none"/>
            <a:tailEnd len="med" w="med" type="stealth"/>
          </a:ln>
        </p:spPr>
      </p:cxnSp>
      <p:sp>
        <p:nvSpPr>
          <p:cNvPr id="1718" name="Google Shape;1718;p76"/>
          <p:cNvSpPr/>
          <p:nvPr/>
        </p:nvSpPr>
        <p:spPr>
          <a:xfrm>
            <a:off x="813834" y="94605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19" name="Google Shape;1719;p76"/>
          <p:cNvSpPr/>
          <p:nvPr/>
        </p:nvSpPr>
        <p:spPr>
          <a:xfrm>
            <a:off x="2378845"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20" name="Google Shape;1720;p76"/>
          <p:cNvSpPr/>
          <p:nvPr/>
        </p:nvSpPr>
        <p:spPr>
          <a:xfrm>
            <a:off x="2749142"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21" name="Google Shape;1721;p76"/>
          <p:cNvSpPr/>
          <p:nvPr/>
        </p:nvSpPr>
        <p:spPr>
          <a:xfrm>
            <a:off x="3119439"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22" name="Google Shape;1722;p76"/>
          <p:cNvSpPr/>
          <p:nvPr/>
        </p:nvSpPr>
        <p:spPr>
          <a:xfrm>
            <a:off x="3489736"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23" name="Google Shape;1723;p76"/>
          <p:cNvSpPr/>
          <p:nvPr/>
        </p:nvSpPr>
        <p:spPr>
          <a:xfrm>
            <a:off x="4121971" y="1566545"/>
            <a:ext cx="212484" cy="408428"/>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24" name="Google Shape;1724;p76"/>
          <p:cNvSpPr txBox="1"/>
          <p:nvPr/>
        </p:nvSpPr>
        <p:spPr>
          <a:xfrm>
            <a:off x="4208884" y="160564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Workers</a:t>
            </a:r>
            <a:endParaRPr/>
          </a:p>
        </p:txBody>
      </p:sp>
      <p:sp>
        <p:nvSpPr>
          <p:cNvPr id="1725" name="Google Shape;1725;p76"/>
          <p:cNvSpPr txBox="1"/>
          <p:nvPr/>
        </p:nvSpPr>
        <p:spPr>
          <a:xfrm>
            <a:off x="2305231" y="2201735"/>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726" name="Google Shape;1726;p76"/>
          <p:cNvGrpSpPr/>
          <p:nvPr/>
        </p:nvGrpSpPr>
        <p:grpSpPr>
          <a:xfrm>
            <a:off x="1700405" y="1056245"/>
            <a:ext cx="2824680" cy="400110"/>
            <a:chOff x="1277488" y="1499022"/>
            <a:chExt cx="2824680" cy="400110"/>
          </a:xfrm>
        </p:grpSpPr>
        <p:sp>
          <p:nvSpPr>
            <p:cNvPr id="1727" name="Google Shape;1727;p76"/>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728" name="Google Shape;1728;p76"/>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729" name="Google Shape;1729;p76"/>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1730" name="Google Shape;1730;p76"/>
          <p:cNvSpPr/>
          <p:nvPr/>
        </p:nvSpPr>
        <p:spPr>
          <a:xfrm>
            <a:off x="2378845"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31" name="Google Shape;1731;p76"/>
          <p:cNvSpPr/>
          <p:nvPr/>
        </p:nvSpPr>
        <p:spPr>
          <a:xfrm>
            <a:off x="2749142"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32" name="Google Shape;1732;p76"/>
          <p:cNvSpPr/>
          <p:nvPr/>
        </p:nvSpPr>
        <p:spPr>
          <a:xfrm>
            <a:off x="3119439"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33" name="Google Shape;1733;p76"/>
          <p:cNvSpPr/>
          <p:nvPr/>
        </p:nvSpPr>
        <p:spPr>
          <a:xfrm>
            <a:off x="3489736"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8"/>
                                        </p:tgtEl>
                                        <p:attrNameLst>
                                          <p:attrName>style.visibility</p:attrName>
                                        </p:attrNameLst>
                                      </p:cBhvr>
                                      <p:to>
                                        <p:strVal val="visible"/>
                                      </p:to>
                                    </p:set>
                                    <p:animEffect filter="fade" transition="in">
                                      <p:cBhvr>
                                        <p:cTn dur="500"/>
                                        <p:tgtEl>
                                          <p:spTgt spid="1708"/>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89"/>
                                        </p:tgtEl>
                                        <p:attrNameLst>
                                          <p:attrName>style.visibility</p:attrName>
                                        </p:attrNameLst>
                                      </p:cBhvr>
                                      <p:to>
                                        <p:strVal val="visible"/>
                                      </p:to>
                                    </p:set>
                                    <p:animEffect filter="fade" transition="in">
                                      <p:cBhvr>
                                        <p:cTn dur="500"/>
                                        <p:tgtEl>
                                          <p:spTgt spid="1689"/>
                                        </p:tgtEl>
                                      </p:cBhvr>
                                    </p:animEffect>
                                  </p:childTnLst>
                                </p:cTn>
                              </p:par>
                              <p:par>
                                <p:cTn fill="hold" nodeType="withEffect" presetClass="entr" presetID="10" presetSubtype="0">
                                  <p:stCondLst>
                                    <p:cond delay="0"/>
                                  </p:stCondLst>
                                  <p:childTnLst>
                                    <p:set>
                                      <p:cBhvr>
                                        <p:cTn dur="1" fill="hold">
                                          <p:stCondLst>
                                            <p:cond delay="0"/>
                                          </p:stCondLst>
                                        </p:cTn>
                                        <p:tgtEl>
                                          <p:spTgt spid="1690"/>
                                        </p:tgtEl>
                                        <p:attrNameLst>
                                          <p:attrName>style.visibility</p:attrName>
                                        </p:attrNameLst>
                                      </p:cBhvr>
                                      <p:to>
                                        <p:strVal val="visible"/>
                                      </p:to>
                                    </p:set>
                                    <p:animEffect filter="fade" transition="in">
                                      <p:cBhvr>
                                        <p:cTn dur="500"/>
                                        <p:tgtEl>
                                          <p:spTgt spid="1690"/>
                                        </p:tgtEl>
                                      </p:cBhvr>
                                    </p:animEffect>
                                  </p:childTnLst>
                                </p:cTn>
                              </p:par>
                              <p:par>
                                <p:cTn fill="hold" nodeType="withEffect" presetClass="entr" presetID="10" presetSubtype="0">
                                  <p:stCondLst>
                                    <p:cond delay="0"/>
                                  </p:stCondLst>
                                  <p:childTnLst>
                                    <p:set>
                                      <p:cBhvr>
                                        <p:cTn dur="1" fill="hold">
                                          <p:stCondLst>
                                            <p:cond delay="0"/>
                                          </p:stCondLst>
                                        </p:cTn>
                                        <p:tgtEl>
                                          <p:spTgt spid="1691"/>
                                        </p:tgtEl>
                                        <p:attrNameLst>
                                          <p:attrName>style.visibility</p:attrName>
                                        </p:attrNameLst>
                                      </p:cBhvr>
                                      <p:to>
                                        <p:strVal val="visible"/>
                                      </p:to>
                                    </p:set>
                                    <p:animEffect filter="fade" transition="in">
                                      <p:cBhvr>
                                        <p:cTn dur="500"/>
                                        <p:tgtEl>
                                          <p:spTgt spid="1691"/>
                                        </p:tgtEl>
                                      </p:cBhvr>
                                    </p:animEffect>
                                  </p:childTnLst>
                                </p:cTn>
                              </p:par>
                              <p:par>
                                <p:cTn fill="hold" nodeType="withEffect" presetClass="entr" presetID="10" presetSubtype="0">
                                  <p:stCondLst>
                                    <p:cond delay="0"/>
                                  </p:stCondLst>
                                  <p:childTnLst>
                                    <p:set>
                                      <p:cBhvr>
                                        <p:cTn dur="1" fill="hold">
                                          <p:stCondLst>
                                            <p:cond delay="0"/>
                                          </p:stCondLst>
                                        </p:cTn>
                                        <p:tgtEl>
                                          <p:spTgt spid="1692"/>
                                        </p:tgtEl>
                                        <p:attrNameLst>
                                          <p:attrName>style.visibility</p:attrName>
                                        </p:attrNameLst>
                                      </p:cBhvr>
                                      <p:to>
                                        <p:strVal val="visible"/>
                                      </p:to>
                                    </p:set>
                                    <p:animEffect filter="fade" transition="in">
                                      <p:cBhvr>
                                        <p:cTn dur="500"/>
                                        <p:tgtEl>
                                          <p:spTgt spid="1692"/>
                                        </p:tgtEl>
                                      </p:cBhvr>
                                    </p:animEffect>
                                  </p:childTnLst>
                                </p:cTn>
                              </p:par>
                              <p:par>
                                <p:cTn fill="hold" nodeType="withEffect" presetClass="entr" presetID="10" presetSubtype="0">
                                  <p:stCondLst>
                                    <p:cond delay="0"/>
                                  </p:stCondLst>
                                  <p:childTnLst>
                                    <p:set>
                                      <p:cBhvr>
                                        <p:cTn dur="1" fill="hold">
                                          <p:stCondLst>
                                            <p:cond delay="0"/>
                                          </p:stCondLst>
                                        </p:cTn>
                                        <p:tgtEl>
                                          <p:spTgt spid="1693"/>
                                        </p:tgtEl>
                                        <p:attrNameLst>
                                          <p:attrName>style.visibility</p:attrName>
                                        </p:attrNameLst>
                                      </p:cBhvr>
                                      <p:to>
                                        <p:strVal val="visible"/>
                                      </p:to>
                                    </p:set>
                                    <p:animEffect filter="fade" transition="in">
                                      <p:cBhvr>
                                        <p:cTn dur="500"/>
                                        <p:tgtEl>
                                          <p:spTgt spid="1693"/>
                                        </p:tgtEl>
                                      </p:cBhvr>
                                    </p:animEffect>
                                  </p:childTnLst>
                                </p:cTn>
                              </p:par>
                              <p:par>
                                <p:cTn fill="hold" nodeType="withEffect" presetClass="entr" presetID="10" presetSubtype="0">
                                  <p:stCondLst>
                                    <p:cond delay="0"/>
                                  </p:stCondLst>
                                  <p:childTnLst>
                                    <p:set>
                                      <p:cBhvr>
                                        <p:cTn dur="1" fill="hold">
                                          <p:stCondLst>
                                            <p:cond delay="0"/>
                                          </p:stCondLst>
                                        </p:cTn>
                                        <p:tgtEl>
                                          <p:spTgt spid="1694"/>
                                        </p:tgtEl>
                                        <p:attrNameLst>
                                          <p:attrName>style.visibility</p:attrName>
                                        </p:attrNameLst>
                                      </p:cBhvr>
                                      <p:to>
                                        <p:strVal val="visible"/>
                                      </p:to>
                                    </p:set>
                                    <p:animEffect filter="fade" transition="in">
                                      <p:cBhvr>
                                        <p:cTn dur="500"/>
                                        <p:tgtEl>
                                          <p:spTgt spid="1694"/>
                                        </p:tgtEl>
                                      </p:cBhvr>
                                    </p:animEffect>
                                  </p:childTnLst>
                                </p:cTn>
                              </p:par>
                              <p:par>
                                <p:cTn fill="hold" nodeType="withEffect" presetClass="entr" presetID="10" presetSubtype="0">
                                  <p:stCondLst>
                                    <p:cond delay="0"/>
                                  </p:stCondLst>
                                  <p:childTnLst>
                                    <p:set>
                                      <p:cBhvr>
                                        <p:cTn dur="1" fill="hold">
                                          <p:stCondLst>
                                            <p:cond delay="0"/>
                                          </p:stCondLst>
                                        </p:cTn>
                                        <p:tgtEl>
                                          <p:spTgt spid="1695"/>
                                        </p:tgtEl>
                                        <p:attrNameLst>
                                          <p:attrName>style.visibility</p:attrName>
                                        </p:attrNameLst>
                                      </p:cBhvr>
                                      <p:to>
                                        <p:strVal val="visible"/>
                                      </p:to>
                                    </p:set>
                                    <p:animEffect filter="fade" transition="in">
                                      <p:cBhvr>
                                        <p:cTn dur="500"/>
                                        <p:tgtEl>
                                          <p:spTgt spid="1695"/>
                                        </p:tgtEl>
                                      </p:cBhvr>
                                    </p:animEffect>
                                  </p:childTnLst>
                                </p:cTn>
                              </p:par>
                              <p:par>
                                <p:cTn fill="hold" nodeType="withEffect" presetClass="entr" presetID="10" presetSubtype="0">
                                  <p:stCondLst>
                                    <p:cond delay="0"/>
                                  </p:stCondLst>
                                  <p:childTnLst>
                                    <p:set>
                                      <p:cBhvr>
                                        <p:cTn dur="1" fill="hold">
                                          <p:stCondLst>
                                            <p:cond delay="0"/>
                                          </p:stCondLst>
                                        </p:cTn>
                                        <p:tgtEl>
                                          <p:spTgt spid="1696"/>
                                        </p:tgtEl>
                                        <p:attrNameLst>
                                          <p:attrName>style.visibility</p:attrName>
                                        </p:attrNameLst>
                                      </p:cBhvr>
                                      <p:to>
                                        <p:strVal val="visible"/>
                                      </p:to>
                                    </p:set>
                                    <p:animEffect filter="fade" transition="in">
                                      <p:cBhvr>
                                        <p:cTn dur="500"/>
                                        <p:tgtEl>
                                          <p:spTgt spid="169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10"/>
                                        </p:tgtEl>
                                        <p:attrNameLst>
                                          <p:attrName>style.visibility</p:attrName>
                                        </p:attrNameLst>
                                      </p:cBhvr>
                                      <p:to>
                                        <p:strVal val="visible"/>
                                      </p:to>
                                    </p:set>
                                    <p:animEffect filter="fade" transition="in">
                                      <p:cBhvr>
                                        <p:cTn dur="500"/>
                                        <p:tgtEl>
                                          <p:spTgt spid="1710"/>
                                        </p:tgtEl>
                                      </p:cBhvr>
                                    </p:animEffect>
                                  </p:childTnLst>
                                </p:cTn>
                              </p:par>
                              <p:par>
                                <p:cTn fill="hold" nodeType="withEffect" presetClass="entr" presetID="10" presetSubtype="0">
                                  <p:stCondLst>
                                    <p:cond delay="0"/>
                                  </p:stCondLst>
                                  <p:childTnLst>
                                    <p:set>
                                      <p:cBhvr>
                                        <p:cTn dur="1" fill="hold">
                                          <p:stCondLst>
                                            <p:cond delay="0"/>
                                          </p:stCondLst>
                                        </p:cTn>
                                        <p:tgtEl>
                                          <p:spTgt spid="1712"/>
                                        </p:tgtEl>
                                        <p:attrNameLst>
                                          <p:attrName>style.visibility</p:attrName>
                                        </p:attrNameLst>
                                      </p:cBhvr>
                                      <p:to>
                                        <p:strVal val="visible"/>
                                      </p:to>
                                    </p:set>
                                    <p:animEffect filter="fade" transition="in">
                                      <p:cBhvr>
                                        <p:cTn dur="500"/>
                                        <p:tgtEl>
                                          <p:spTgt spid="1712"/>
                                        </p:tgtEl>
                                      </p:cBhvr>
                                    </p:animEffect>
                                  </p:childTnLst>
                                </p:cTn>
                              </p:par>
                              <p:par>
                                <p:cTn fill="hold" nodeType="withEffect" presetClass="entr" presetID="10" presetSubtype="0">
                                  <p:stCondLst>
                                    <p:cond delay="50"/>
                                  </p:stCondLst>
                                  <p:childTnLst>
                                    <p:set>
                                      <p:cBhvr>
                                        <p:cTn dur="1" fill="hold">
                                          <p:stCondLst>
                                            <p:cond delay="0"/>
                                          </p:stCondLst>
                                        </p:cTn>
                                        <p:tgtEl>
                                          <p:spTgt spid="1714"/>
                                        </p:tgtEl>
                                        <p:attrNameLst>
                                          <p:attrName>style.visibility</p:attrName>
                                        </p:attrNameLst>
                                      </p:cBhvr>
                                      <p:to>
                                        <p:strVal val="visible"/>
                                      </p:to>
                                    </p:set>
                                    <p:animEffect filter="fade" transition="in">
                                      <p:cBhvr>
                                        <p:cTn dur="500"/>
                                        <p:tgtEl>
                                          <p:spTgt spid="1714"/>
                                        </p:tgtEl>
                                      </p:cBhvr>
                                    </p:animEffect>
                                  </p:childTnLst>
                                </p:cTn>
                              </p:par>
                              <p:par>
                                <p:cTn fill="hold" nodeType="withEffect" presetClass="entr" presetID="10" presetSubtype="0">
                                  <p:stCondLst>
                                    <p:cond delay="50"/>
                                  </p:stCondLst>
                                  <p:childTnLst>
                                    <p:set>
                                      <p:cBhvr>
                                        <p:cTn dur="1" fill="hold">
                                          <p:stCondLst>
                                            <p:cond delay="0"/>
                                          </p:stCondLst>
                                        </p:cTn>
                                        <p:tgtEl>
                                          <p:spTgt spid="1713"/>
                                        </p:tgtEl>
                                        <p:attrNameLst>
                                          <p:attrName>style.visibility</p:attrName>
                                        </p:attrNameLst>
                                      </p:cBhvr>
                                      <p:to>
                                        <p:strVal val="visible"/>
                                      </p:to>
                                    </p:set>
                                    <p:animEffect filter="fade" transition="in">
                                      <p:cBhvr>
                                        <p:cTn dur="500"/>
                                        <p:tgtEl>
                                          <p:spTgt spid="1713"/>
                                        </p:tgtEl>
                                      </p:cBhvr>
                                    </p:animEffect>
                                  </p:childTnLst>
                                </p:cTn>
                              </p:par>
                              <p:par>
                                <p:cTn fill="hold" nodeType="withEffect" presetClass="entr" presetID="10" presetSubtype="0">
                                  <p:stCondLst>
                                    <p:cond delay="50"/>
                                  </p:stCondLst>
                                  <p:childTnLst>
                                    <p:set>
                                      <p:cBhvr>
                                        <p:cTn dur="1" fill="hold">
                                          <p:stCondLst>
                                            <p:cond delay="0"/>
                                          </p:stCondLst>
                                        </p:cTn>
                                        <p:tgtEl>
                                          <p:spTgt spid="1715"/>
                                        </p:tgtEl>
                                        <p:attrNameLst>
                                          <p:attrName>style.visibility</p:attrName>
                                        </p:attrNameLst>
                                      </p:cBhvr>
                                      <p:to>
                                        <p:strVal val="visible"/>
                                      </p:to>
                                    </p:set>
                                    <p:animEffect filter="fade" transition="in">
                                      <p:cBhvr>
                                        <p:cTn dur="500"/>
                                        <p:tgtEl>
                                          <p:spTgt spid="1715"/>
                                        </p:tgtEl>
                                      </p:cBhvr>
                                    </p:animEffect>
                                  </p:childTnLst>
                                </p:cTn>
                              </p:par>
                              <p:par>
                                <p:cTn fill="hold" nodeType="withEffect" presetClass="entr" presetID="10" presetSubtype="0">
                                  <p:stCondLst>
                                    <p:cond delay="100"/>
                                  </p:stCondLst>
                                  <p:childTnLst>
                                    <p:set>
                                      <p:cBhvr>
                                        <p:cTn dur="1" fill="hold">
                                          <p:stCondLst>
                                            <p:cond delay="0"/>
                                          </p:stCondLst>
                                        </p:cTn>
                                        <p:tgtEl>
                                          <p:spTgt spid="1717"/>
                                        </p:tgtEl>
                                        <p:attrNameLst>
                                          <p:attrName>style.visibility</p:attrName>
                                        </p:attrNameLst>
                                      </p:cBhvr>
                                      <p:to>
                                        <p:strVal val="visible"/>
                                      </p:to>
                                    </p:set>
                                    <p:animEffect filter="fade" transition="in">
                                      <p:cBhvr>
                                        <p:cTn dur="500"/>
                                        <p:tgtEl>
                                          <p:spTgt spid="1717"/>
                                        </p:tgtEl>
                                      </p:cBhvr>
                                    </p:animEffect>
                                  </p:childTnLst>
                                </p:cTn>
                              </p:par>
                              <p:par>
                                <p:cTn fill="hold" nodeType="withEffect" presetClass="entr" presetID="10" presetSubtype="0">
                                  <p:stCondLst>
                                    <p:cond delay="100"/>
                                  </p:stCondLst>
                                  <p:childTnLst>
                                    <p:set>
                                      <p:cBhvr>
                                        <p:cTn dur="1" fill="hold">
                                          <p:stCondLst>
                                            <p:cond delay="0"/>
                                          </p:stCondLst>
                                        </p:cTn>
                                        <p:tgtEl>
                                          <p:spTgt spid="1716"/>
                                        </p:tgtEl>
                                        <p:attrNameLst>
                                          <p:attrName>style.visibility</p:attrName>
                                        </p:attrNameLst>
                                      </p:cBhvr>
                                      <p:to>
                                        <p:strVal val="visible"/>
                                      </p:to>
                                    </p:set>
                                    <p:animEffect filter="fade" transition="in">
                                      <p:cBhvr>
                                        <p:cTn dur="500"/>
                                        <p:tgtEl>
                                          <p:spTgt spid="1716"/>
                                        </p:tgtEl>
                                      </p:cBhvr>
                                    </p:animEffect>
                                  </p:childTnLst>
                                </p:cTn>
                              </p:par>
                              <p:par>
                                <p:cTn fill="hold" nodeType="withEffect" presetClass="entr" presetID="10" presetSubtype="0">
                                  <p:stCondLst>
                                    <p:cond delay="50"/>
                                  </p:stCondLst>
                                  <p:childTnLst>
                                    <p:set>
                                      <p:cBhvr>
                                        <p:cTn dur="1" fill="hold">
                                          <p:stCondLst>
                                            <p:cond delay="0"/>
                                          </p:stCondLst>
                                        </p:cTn>
                                        <p:tgtEl>
                                          <p:spTgt spid="1711"/>
                                        </p:tgtEl>
                                        <p:attrNameLst>
                                          <p:attrName>style.visibility</p:attrName>
                                        </p:attrNameLst>
                                      </p:cBhvr>
                                      <p:to>
                                        <p:strVal val="visible"/>
                                      </p:to>
                                    </p:set>
                                    <p:animEffect filter="fade" transition="in">
                                      <p:cBhvr>
                                        <p:cTn dur="500"/>
                                        <p:tgtEl>
                                          <p:spTgt spid="17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9"/>
                                        </p:tgtEl>
                                        <p:attrNameLst>
                                          <p:attrName>style.visibility</p:attrName>
                                        </p:attrNameLst>
                                      </p:cBhvr>
                                      <p:to>
                                        <p:strVal val="visible"/>
                                      </p:to>
                                    </p:set>
                                    <p:animEffect filter="fade" transition="in">
                                      <p:cBhvr>
                                        <p:cTn dur="500"/>
                                        <p:tgtEl>
                                          <p:spTgt spid="1709"/>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97"/>
                                        </p:tgtEl>
                                        <p:attrNameLst>
                                          <p:attrName>style.visibility</p:attrName>
                                        </p:attrNameLst>
                                      </p:cBhvr>
                                      <p:to>
                                        <p:strVal val="visible"/>
                                      </p:to>
                                    </p:set>
                                    <p:animEffect filter="fade" transition="in">
                                      <p:cBhvr>
                                        <p:cTn dur="500"/>
                                        <p:tgtEl>
                                          <p:spTgt spid="1697"/>
                                        </p:tgtEl>
                                      </p:cBhvr>
                                    </p:animEffect>
                                  </p:childTnLst>
                                </p:cTn>
                              </p:par>
                              <p:par>
                                <p:cTn fill="hold" nodeType="withEffect" presetClass="entr" presetID="10" presetSubtype="0">
                                  <p:stCondLst>
                                    <p:cond delay="0"/>
                                  </p:stCondLst>
                                  <p:childTnLst>
                                    <p:set>
                                      <p:cBhvr>
                                        <p:cTn dur="1" fill="hold">
                                          <p:stCondLst>
                                            <p:cond delay="0"/>
                                          </p:stCondLst>
                                        </p:cTn>
                                        <p:tgtEl>
                                          <p:spTgt spid="1698"/>
                                        </p:tgtEl>
                                        <p:attrNameLst>
                                          <p:attrName>style.visibility</p:attrName>
                                        </p:attrNameLst>
                                      </p:cBhvr>
                                      <p:to>
                                        <p:strVal val="visible"/>
                                      </p:to>
                                    </p:set>
                                    <p:animEffect filter="fade" transition="in">
                                      <p:cBhvr>
                                        <p:cTn dur="500"/>
                                        <p:tgtEl>
                                          <p:spTgt spid="1698"/>
                                        </p:tgtEl>
                                      </p:cBhvr>
                                    </p:animEffect>
                                  </p:childTnLst>
                                </p:cTn>
                              </p:par>
                              <p:par>
                                <p:cTn fill="hold" nodeType="withEffect" presetClass="entr" presetID="10" presetSubtype="0">
                                  <p:stCondLst>
                                    <p:cond delay="0"/>
                                  </p:stCondLst>
                                  <p:childTnLst>
                                    <p:set>
                                      <p:cBhvr>
                                        <p:cTn dur="1" fill="hold">
                                          <p:stCondLst>
                                            <p:cond delay="0"/>
                                          </p:stCondLst>
                                        </p:cTn>
                                        <p:tgtEl>
                                          <p:spTgt spid="1699"/>
                                        </p:tgtEl>
                                        <p:attrNameLst>
                                          <p:attrName>style.visibility</p:attrName>
                                        </p:attrNameLst>
                                      </p:cBhvr>
                                      <p:to>
                                        <p:strVal val="visible"/>
                                      </p:to>
                                    </p:set>
                                    <p:animEffect filter="fade" transition="in">
                                      <p:cBhvr>
                                        <p:cTn dur="500"/>
                                        <p:tgtEl>
                                          <p:spTgt spid="1699"/>
                                        </p:tgtEl>
                                      </p:cBhvr>
                                    </p:animEffect>
                                  </p:childTnLst>
                                </p:cTn>
                              </p:par>
                              <p:par>
                                <p:cTn fill="hold" nodeType="withEffect" presetClass="entr" presetID="10" presetSubtype="0">
                                  <p:stCondLst>
                                    <p:cond delay="0"/>
                                  </p:stCondLst>
                                  <p:childTnLst>
                                    <p:set>
                                      <p:cBhvr>
                                        <p:cTn dur="1" fill="hold">
                                          <p:stCondLst>
                                            <p:cond delay="0"/>
                                          </p:stCondLst>
                                        </p:cTn>
                                        <p:tgtEl>
                                          <p:spTgt spid="1700"/>
                                        </p:tgtEl>
                                        <p:attrNameLst>
                                          <p:attrName>style.visibility</p:attrName>
                                        </p:attrNameLst>
                                      </p:cBhvr>
                                      <p:to>
                                        <p:strVal val="visible"/>
                                      </p:to>
                                    </p:set>
                                    <p:animEffect filter="fade" transition="in">
                                      <p:cBhvr>
                                        <p:cTn dur="500"/>
                                        <p:tgtEl>
                                          <p:spTgt spid="1700"/>
                                        </p:tgtEl>
                                      </p:cBhvr>
                                    </p:animEffect>
                                  </p:childTnLst>
                                </p:cTn>
                              </p:par>
                              <p:par>
                                <p:cTn fill="hold" nodeType="withEffect" presetClass="entr" presetID="10" presetSubtype="0">
                                  <p:stCondLst>
                                    <p:cond delay="0"/>
                                  </p:stCondLst>
                                  <p:childTnLst>
                                    <p:set>
                                      <p:cBhvr>
                                        <p:cTn dur="1" fill="hold">
                                          <p:stCondLst>
                                            <p:cond delay="0"/>
                                          </p:stCondLst>
                                        </p:cTn>
                                        <p:tgtEl>
                                          <p:spTgt spid="1701"/>
                                        </p:tgtEl>
                                        <p:attrNameLst>
                                          <p:attrName>style.visibility</p:attrName>
                                        </p:attrNameLst>
                                      </p:cBhvr>
                                      <p:to>
                                        <p:strVal val="visible"/>
                                      </p:to>
                                    </p:set>
                                    <p:animEffect filter="fade" transition="in">
                                      <p:cBhvr>
                                        <p:cTn dur="500"/>
                                        <p:tgtEl>
                                          <p:spTgt spid="1701"/>
                                        </p:tgtEl>
                                      </p:cBhvr>
                                    </p:animEffect>
                                  </p:childTnLst>
                                </p:cTn>
                              </p:par>
                              <p:par>
                                <p:cTn fill="hold" nodeType="withEffect" presetClass="entr" presetID="10" presetSubtype="0">
                                  <p:stCondLst>
                                    <p:cond delay="0"/>
                                  </p:stCondLst>
                                  <p:childTnLst>
                                    <p:set>
                                      <p:cBhvr>
                                        <p:cTn dur="1" fill="hold">
                                          <p:stCondLst>
                                            <p:cond delay="0"/>
                                          </p:stCondLst>
                                        </p:cTn>
                                        <p:tgtEl>
                                          <p:spTgt spid="1702"/>
                                        </p:tgtEl>
                                        <p:attrNameLst>
                                          <p:attrName>style.visibility</p:attrName>
                                        </p:attrNameLst>
                                      </p:cBhvr>
                                      <p:to>
                                        <p:strVal val="visible"/>
                                      </p:to>
                                    </p:set>
                                    <p:animEffect filter="fade" transition="in">
                                      <p:cBhvr>
                                        <p:cTn dur="500"/>
                                        <p:tgtEl>
                                          <p:spTgt spid="1702"/>
                                        </p:tgtEl>
                                      </p:cBhvr>
                                    </p:animEffect>
                                  </p:childTnLst>
                                </p:cTn>
                              </p:par>
                              <p:par>
                                <p:cTn fill="hold" nodeType="withEffect" presetClass="entr" presetID="10" presetSubtype="0">
                                  <p:stCondLst>
                                    <p:cond delay="0"/>
                                  </p:stCondLst>
                                  <p:childTnLst>
                                    <p:set>
                                      <p:cBhvr>
                                        <p:cTn dur="1" fill="hold">
                                          <p:stCondLst>
                                            <p:cond delay="0"/>
                                          </p:stCondLst>
                                        </p:cTn>
                                        <p:tgtEl>
                                          <p:spTgt spid="1703"/>
                                        </p:tgtEl>
                                        <p:attrNameLst>
                                          <p:attrName>style.visibility</p:attrName>
                                        </p:attrNameLst>
                                      </p:cBhvr>
                                      <p:to>
                                        <p:strVal val="visible"/>
                                      </p:to>
                                    </p:set>
                                    <p:animEffect filter="fade" transition="in">
                                      <p:cBhvr>
                                        <p:cTn dur="500"/>
                                        <p:tgtEl>
                                          <p:spTgt spid="1703"/>
                                        </p:tgtEl>
                                      </p:cBhvr>
                                    </p:animEffect>
                                  </p:childTnLst>
                                </p:cTn>
                              </p:par>
                              <p:par>
                                <p:cTn fill="hold" nodeType="withEffect" presetClass="entr" presetID="10" presetSubtype="0">
                                  <p:stCondLst>
                                    <p:cond delay="0"/>
                                  </p:stCondLst>
                                  <p:childTnLst>
                                    <p:set>
                                      <p:cBhvr>
                                        <p:cTn dur="1" fill="hold">
                                          <p:stCondLst>
                                            <p:cond delay="0"/>
                                          </p:stCondLst>
                                        </p:cTn>
                                        <p:tgtEl>
                                          <p:spTgt spid="1704"/>
                                        </p:tgtEl>
                                        <p:attrNameLst>
                                          <p:attrName>style.visibility</p:attrName>
                                        </p:attrNameLst>
                                      </p:cBhvr>
                                      <p:to>
                                        <p:strVal val="visible"/>
                                      </p:to>
                                    </p:set>
                                    <p:animEffect filter="fade" transition="in">
                                      <p:cBhvr>
                                        <p:cTn dur="500"/>
                                        <p:tgtEl>
                                          <p:spTgt spid="17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6">
                                            <p:txEl>
                                              <p:pRg end="0" st="0"/>
                                            </p:txEl>
                                          </p:spTgt>
                                        </p:tgtEl>
                                        <p:attrNameLst>
                                          <p:attrName>style.visibility</p:attrName>
                                        </p:attrNameLst>
                                      </p:cBhvr>
                                      <p:to>
                                        <p:strVal val="visible"/>
                                      </p:to>
                                    </p:set>
                                    <p:animEffect filter="fade" transition="in">
                                      <p:cBhvr>
                                        <p:cTn dur="500"/>
                                        <p:tgtEl>
                                          <p:spTgt spid="170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6">
                                            <p:txEl>
                                              <p:pRg end="1" st="1"/>
                                            </p:txEl>
                                          </p:spTgt>
                                        </p:tgtEl>
                                        <p:attrNameLst>
                                          <p:attrName>style.visibility</p:attrName>
                                        </p:attrNameLst>
                                      </p:cBhvr>
                                      <p:to>
                                        <p:strVal val="visible"/>
                                      </p:to>
                                    </p:set>
                                    <p:animEffect filter="fade" transition="in">
                                      <p:cBhvr>
                                        <p:cTn dur="500"/>
                                        <p:tgtEl>
                                          <p:spTgt spid="1706">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4"/>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AUTO CLAUSE</a:t>
            </a:r>
            <a:endParaRPr/>
          </a:p>
        </p:txBody>
      </p:sp>
      <p:sp>
        <p:nvSpPr>
          <p:cNvPr id="99" name="Google Shape;99;p14"/>
          <p:cNvSpPr txBox="1"/>
          <p:nvPr>
            <p:ph idx="1" type="body"/>
          </p:nvPr>
        </p:nvSpPr>
        <p:spPr>
          <a:xfrm>
            <a:off x="436739" y="2103035"/>
            <a:ext cx="4959719"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a:t>
            </a:r>
            <a:r>
              <a:rPr b="1" i="0" lang="en-US" sz="2000" u="none" cap="none" strike="noStrike">
                <a:solidFill>
                  <a:srgbClr val="0C4E9B"/>
                </a:solidFill>
                <a:latin typeface="Arial"/>
                <a:ea typeface="Arial"/>
                <a:cs typeface="Arial"/>
                <a:sym typeface="Arial"/>
              </a:rPr>
              <a:t>kernels directive</a:t>
            </a:r>
            <a:r>
              <a:rPr b="0" i="0" lang="en-US" sz="2000" u="none" cap="none" strike="noStrike">
                <a:solidFill>
                  <a:schemeClr val="dk2"/>
                </a:solidFill>
                <a:latin typeface="Arial"/>
                <a:ea typeface="Arial"/>
                <a:cs typeface="Arial"/>
                <a:sym typeface="Arial"/>
              </a:rPr>
              <a:t>, the auto clause is </a:t>
            </a:r>
            <a:r>
              <a:rPr b="1" i="0" lang="en-US" sz="2000" u="none" cap="none" strike="noStrike">
                <a:solidFill>
                  <a:srgbClr val="0C4E9B"/>
                </a:solidFill>
                <a:latin typeface="Arial"/>
                <a:ea typeface="Arial"/>
                <a:cs typeface="Arial"/>
                <a:sym typeface="Arial"/>
              </a:rPr>
              <a:t>implied</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means that you do not need to include the auto clause when using the kernels directive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However, the auto clause can be very useful when using the </a:t>
            </a:r>
            <a:r>
              <a:rPr b="1" i="0" lang="en-US" sz="2000" u="none" cap="none" strike="noStrike">
                <a:solidFill>
                  <a:srgbClr val="0C4E9B"/>
                </a:solidFill>
                <a:latin typeface="Arial"/>
                <a:ea typeface="Arial"/>
                <a:cs typeface="Arial"/>
                <a:sym typeface="Arial"/>
              </a:rPr>
              <a:t>parallel directive</a:t>
            </a:r>
            <a:endParaRPr b="0" i="0" sz="2000" u="none" cap="none" strike="noStrike">
              <a:solidFill>
                <a:srgbClr val="0C4E9B"/>
              </a:solidFill>
              <a:latin typeface="Arial"/>
              <a:ea typeface="Arial"/>
              <a:cs typeface="Arial"/>
              <a:sym typeface="Arial"/>
            </a:endParaRPr>
          </a:p>
        </p:txBody>
      </p:sp>
      <p:sp>
        <p:nvSpPr>
          <p:cNvPr id="100" name="Google Shape;100;p14"/>
          <p:cNvSpPr txBox="1"/>
          <p:nvPr/>
        </p:nvSpPr>
        <p:spPr>
          <a:xfrm>
            <a:off x="5590478" y="2646779"/>
            <a:ext cx="4805267" cy="13388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auto</a:t>
            </a:r>
            <a:endParaRPr b="0" i="0" sz="1800" u="none" cap="none" strike="noStrike">
              <a:solidFill>
                <a:srgbClr val="3051FF"/>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size;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k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k &lt; size; k</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a[i][k] * b[k][j];</a:t>
            </a:r>
            <a:endParaRPr/>
          </a:p>
        </p:txBody>
      </p:sp>
      <p:sp>
        <p:nvSpPr>
          <p:cNvPr id="101" name="Google Shape;101;p14"/>
          <p:cNvSpPr/>
          <p:nvPr/>
        </p:nvSpPr>
        <p:spPr>
          <a:xfrm>
            <a:off x="7084742" y="2646779"/>
            <a:ext cx="1137425" cy="321846"/>
          </a:xfrm>
          <a:prstGeom prst="ellipse">
            <a:avLst/>
          </a:prstGeom>
          <a:noFill/>
          <a:ln cap="flat" cmpd="sng" w="127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2" name="Google Shape;102;p14"/>
          <p:cNvSpPr/>
          <p:nvPr/>
        </p:nvSpPr>
        <p:spPr>
          <a:xfrm>
            <a:off x="8727688" y="2661647"/>
            <a:ext cx="691375" cy="321846"/>
          </a:xfrm>
          <a:prstGeom prst="ellipse">
            <a:avLst/>
          </a:prstGeom>
          <a:noFill/>
          <a:ln cap="flat" cmpd="sng" w="127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cxnSp>
        <p:nvCxnSpPr>
          <p:cNvPr id="103" name="Google Shape;103;p14"/>
          <p:cNvCxnSpPr>
            <a:stCxn id="102" idx="3"/>
            <a:endCxn id="102" idx="7"/>
          </p:cNvCxnSpPr>
          <p:nvPr/>
        </p:nvCxnSpPr>
        <p:spPr>
          <a:xfrm flipH="1" rot="10800000">
            <a:off x="8828938" y="2708660"/>
            <a:ext cx="489000" cy="227700"/>
          </a:xfrm>
          <a:prstGeom prst="straightConnector1">
            <a:avLst/>
          </a:prstGeom>
          <a:noFill/>
          <a:ln cap="flat" cmpd="sng" w="12700">
            <a:solidFill>
              <a:schemeClr val="accent4"/>
            </a:solidFill>
            <a:prstDash val="solid"/>
            <a:round/>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2000"/>
                                        <p:tgtEl>
                                          <p:spTgt spid="1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2000"/>
                                        <p:tgtEl>
                                          <p:spTgt spid="102"/>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38" name="Shape 1738"/>
        <p:cNvGrpSpPr/>
        <p:nvPr/>
      </p:nvGrpSpPr>
      <p:grpSpPr>
        <a:xfrm>
          <a:off x="0" y="0"/>
          <a:ext cx="0" cy="0"/>
          <a:chOff x="0" y="0"/>
          <a:chExt cx="0" cy="0"/>
        </a:xfrm>
      </p:grpSpPr>
      <p:sp>
        <p:nvSpPr>
          <p:cNvPr id="1739" name="Google Shape;1739;p77"/>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740" name="Google Shape;1740;p77"/>
          <p:cNvSpPr txBox="1"/>
          <p:nvPr/>
        </p:nvSpPr>
        <p:spPr>
          <a:xfrm>
            <a:off x="6387753" y="3227034"/>
            <a:ext cx="4346921" cy="2527483"/>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are no longer wasting a portion of our vectors, since the smaller vector size now fits our loop properly</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We always need to consider the size of the loop when choosing the gang worker vector dimensions</a:t>
            </a:r>
            <a:endParaRPr/>
          </a:p>
        </p:txBody>
      </p:sp>
      <p:sp>
        <p:nvSpPr>
          <p:cNvPr id="1741" name="Google Shape;1741;p77"/>
          <p:cNvSpPr txBox="1"/>
          <p:nvPr/>
        </p:nvSpPr>
        <p:spPr>
          <a:xfrm>
            <a:off x="6285202" y="865559"/>
            <a:ext cx="4029207" cy="1643527"/>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kernels loop </a:t>
            </a:r>
            <a:r>
              <a:rPr b="1" i="0" lang="en-US" sz="1400" u="none" cap="none" strike="noStrike">
                <a:solidFill>
                  <a:srgbClr val="8E4000"/>
                </a:solidFill>
                <a:latin typeface="Consolas"/>
                <a:ea typeface="Consolas"/>
                <a:cs typeface="Consolas"/>
                <a:sym typeface="Consolas"/>
              </a:rPr>
              <a:t>gang</a:t>
            </a:r>
            <a:r>
              <a:rPr b="0" i="0" lang="en-US" sz="1400" u="none" cap="none" strike="noStrike">
                <a:solidFill>
                  <a:srgbClr val="8E4000"/>
                </a:solidFill>
                <a:latin typeface="Consolas"/>
                <a:ea typeface="Consolas"/>
                <a:cs typeface="Consolas"/>
                <a:sym typeface="Consolas"/>
              </a:rPr>
              <a:t> </a:t>
            </a:r>
            <a:r>
              <a:rPr b="1" i="0" lang="en-US" sz="1400" u="none" cap="none" strike="noStrike">
                <a:solidFill>
                  <a:srgbClr val="8E4000"/>
                </a:solidFill>
                <a:latin typeface="Consolas"/>
                <a:ea typeface="Consolas"/>
                <a:cs typeface="Consolas"/>
                <a:sym typeface="Consolas"/>
              </a:rPr>
              <a:t>worker(2)</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do</a:t>
            </a:r>
            <a:r>
              <a:rPr b="0" i="0" lang="en-US" sz="1400" u="none" cap="none" strike="noStrike">
                <a:solidFill>
                  <a:schemeClr val="dk2"/>
                </a:solidFill>
                <a:latin typeface="Consolas"/>
                <a:ea typeface="Consolas"/>
                <a:cs typeface="Consolas"/>
                <a:sym typeface="Consolas"/>
              </a:rPr>
              <a:t> x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8E4000"/>
                </a:solidFill>
                <a:latin typeface="Consolas"/>
                <a:ea typeface="Consolas"/>
                <a:cs typeface="Consolas"/>
                <a:sym typeface="Consolas"/>
              </a:rPr>
              <a:t>!$acc loop </a:t>
            </a:r>
            <a:r>
              <a:rPr b="1" i="0" lang="en-US" sz="1400" u="none" cap="none" strike="noStrike">
                <a:solidFill>
                  <a:srgbClr val="8E4000"/>
                </a:solidFill>
                <a:latin typeface="Consolas"/>
                <a:ea typeface="Consolas"/>
                <a:cs typeface="Consolas"/>
                <a:sym typeface="Consolas"/>
              </a:rPr>
              <a:t>vector(4)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do</a:t>
            </a:r>
            <a:r>
              <a:rPr b="0" i="0" lang="en-US" sz="1400" u="none" cap="none" strike="noStrike">
                <a:solidFill>
                  <a:schemeClr val="dk2"/>
                </a:solidFill>
                <a:latin typeface="Consolas"/>
                <a:ea typeface="Consolas"/>
                <a:cs typeface="Consolas"/>
                <a:sym typeface="Consolas"/>
              </a:rPr>
              <a:t> y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end do</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end kernels</a:t>
            </a:r>
            <a:endParaRPr b="0" i="0" sz="1400" u="none" cap="none" strike="noStrike">
              <a:solidFill>
                <a:schemeClr val="dk2"/>
              </a:solidFill>
              <a:latin typeface="Consolas"/>
              <a:ea typeface="Consolas"/>
              <a:cs typeface="Consolas"/>
              <a:sym typeface="Consolas"/>
            </a:endParaRPr>
          </a:p>
        </p:txBody>
      </p:sp>
      <p:sp>
        <p:nvSpPr>
          <p:cNvPr id="1742" name="Google Shape;1742;p77"/>
          <p:cNvSpPr/>
          <p:nvPr/>
        </p:nvSpPr>
        <p:spPr>
          <a:xfrm>
            <a:off x="813834" y="946055"/>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43" name="Google Shape;1743;p77"/>
          <p:cNvSpPr/>
          <p:nvPr/>
        </p:nvSpPr>
        <p:spPr>
          <a:xfrm>
            <a:off x="2378845"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44" name="Google Shape;1744;p77"/>
          <p:cNvSpPr/>
          <p:nvPr/>
        </p:nvSpPr>
        <p:spPr>
          <a:xfrm>
            <a:off x="2749142"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45" name="Google Shape;1745;p77"/>
          <p:cNvSpPr/>
          <p:nvPr/>
        </p:nvSpPr>
        <p:spPr>
          <a:xfrm>
            <a:off x="3119439"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46" name="Google Shape;1746;p77"/>
          <p:cNvSpPr/>
          <p:nvPr/>
        </p:nvSpPr>
        <p:spPr>
          <a:xfrm>
            <a:off x="3489736" y="1417171"/>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47" name="Google Shape;1747;p77"/>
          <p:cNvSpPr/>
          <p:nvPr/>
        </p:nvSpPr>
        <p:spPr>
          <a:xfrm>
            <a:off x="4121971" y="1566545"/>
            <a:ext cx="212484" cy="408428"/>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48" name="Google Shape;1748;p77"/>
          <p:cNvSpPr txBox="1"/>
          <p:nvPr/>
        </p:nvSpPr>
        <p:spPr>
          <a:xfrm>
            <a:off x="4208884" y="1605641"/>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Workers</a:t>
            </a:r>
            <a:endParaRPr/>
          </a:p>
        </p:txBody>
      </p:sp>
      <p:sp>
        <p:nvSpPr>
          <p:cNvPr id="1749" name="Google Shape;1749;p77"/>
          <p:cNvSpPr txBox="1"/>
          <p:nvPr/>
        </p:nvSpPr>
        <p:spPr>
          <a:xfrm>
            <a:off x="2305231" y="2201735"/>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750" name="Google Shape;1750;p77"/>
          <p:cNvGrpSpPr/>
          <p:nvPr/>
        </p:nvGrpSpPr>
        <p:grpSpPr>
          <a:xfrm>
            <a:off x="1700405" y="1056245"/>
            <a:ext cx="2824680" cy="400110"/>
            <a:chOff x="1277488" y="1499022"/>
            <a:chExt cx="2824680" cy="400110"/>
          </a:xfrm>
        </p:grpSpPr>
        <p:sp>
          <p:nvSpPr>
            <p:cNvPr id="1751" name="Google Shape;1751;p77"/>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752" name="Google Shape;1752;p77"/>
            <p:cNvCxnSpPr/>
            <p:nvPr/>
          </p:nvCxnSpPr>
          <p:spPr>
            <a:xfrm>
              <a:off x="3186828" y="1688594"/>
              <a:ext cx="304235" cy="4664"/>
            </a:xfrm>
            <a:prstGeom prst="straightConnector1">
              <a:avLst/>
            </a:prstGeom>
            <a:noFill/>
            <a:ln cap="flat" cmpd="sng" w="31750">
              <a:solidFill>
                <a:schemeClr val="dk2"/>
              </a:solidFill>
              <a:prstDash val="solid"/>
              <a:round/>
              <a:headEnd len="sm" w="sm" type="none"/>
              <a:tailEnd len="med" w="med" type="stealth"/>
            </a:ln>
          </p:spPr>
        </p:cxnSp>
        <p:cxnSp>
          <p:nvCxnSpPr>
            <p:cNvPr id="1753" name="Google Shape;1753;p77"/>
            <p:cNvCxnSpPr/>
            <p:nvPr/>
          </p:nvCxnSpPr>
          <p:spPr>
            <a:xfrm flipH="1">
              <a:off x="1888594" y="1693258"/>
              <a:ext cx="283678" cy="5819"/>
            </a:xfrm>
            <a:prstGeom prst="straightConnector1">
              <a:avLst/>
            </a:prstGeom>
            <a:noFill/>
            <a:ln cap="flat" cmpd="sng" w="31750">
              <a:solidFill>
                <a:schemeClr val="dk2"/>
              </a:solidFill>
              <a:prstDash val="solid"/>
              <a:round/>
              <a:headEnd len="sm" w="sm" type="none"/>
              <a:tailEnd len="med" w="med" type="stealth"/>
            </a:ln>
          </p:spPr>
        </p:cxnSp>
      </p:grpSp>
      <p:sp>
        <p:nvSpPr>
          <p:cNvPr id="1754" name="Google Shape;1754;p77"/>
          <p:cNvSpPr/>
          <p:nvPr/>
        </p:nvSpPr>
        <p:spPr>
          <a:xfrm>
            <a:off x="2378845"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55" name="Google Shape;1755;p77"/>
          <p:cNvSpPr/>
          <p:nvPr/>
        </p:nvSpPr>
        <p:spPr>
          <a:xfrm>
            <a:off x="2749142"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56" name="Google Shape;1756;p77"/>
          <p:cNvSpPr/>
          <p:nvPr/>
        </p:nvSpPr>
        <p:spPr>
          <a:xfrm>
            <a:off x="3119439"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57" name="Google Shape;1757;p77"/>
          <p:cNvSpPr/>
          <p:nvPr/>
        </p:nvSpPr>
        <p:spPr>
          <a:xfrm>
            <a:off x="3489736" y="1787468"/>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58" name="Google Shape;1758;p77"/>
          <p:cNvSpPr/>
          <p:nvPr/>
        </p:nvSpPr>
        <p:spPr>
          <a:xfrm>
            <a:off x="1118285"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759" name="Google Shape;1759;p77"/>
          <p:cNvSpPr/>
          <p:nvPr/>
        </p:nvSpPr>
        <p:spPr>
          <a:xfrm>
            <a:off x="1789617"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760" name="Google Shape;1760;p77"/>
          <p:cNvSpPr/>
          <p:nvPr/>
        </p:nvSpPr>
        <p:spPr>
          <a:xfrm>
            <a:off x="2460949"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761" name="Google Shape;1761;p77"/>
          <p:cNvSpPr/>
          <p:nvPr/>
        </p:nvSpPr>
        <p:spPr>
          <a:xfrm>
            <a:off x="3132281" y="2900843"/>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762" name="Google Shape;1762;p77"/>
          <p:cNvSpPr/>
          <p:nvPr/>
        </p:nvSpPr>
        <p:spPr>
          <a:xfrm>
            <a:off x="1118285"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763" name="Google Shape;1763;p77"/>
          <p:cNvSpPr/>
          <p:nvPr/>
        </p:nvSpPr>
        <p:spPr>
          <a:xfrm>
            <a:off x="1789617"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764" name="Google Shape;1764;p77"/>
          <p:cNvSpPr/>
          <p:nvPr/>
        </p:nvSpPr>
        <p:spPr>
          <a:xfrm>
            <a:off x="2460949"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765" name="Google Shape;1765;p77"/>
          <p:cNvSpPr/>
          <p:nvPr/>
        </p:nvSpPr>
        <p:spPr>
          <a:xfrm>
            <a:off x="3132281" y="3572175"/>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766" name="Google Shape;1766;p77"/>
          <p:cNvSpPr/>
          <p:nvPr/>
        </p:nvSpPr>
        <p:spPr>
          <a:xfrm>
            <a:off x="1118286"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767" name="Google Shape;1767;p77"/>
          <p:cNvSpPr/>
          <p:nvPr/>
        </p:nvSpPr>
        <p:spPr>
          <a:xfrm>
            <a:off x="1789618"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768" name="Google Shape;1768;p77"/>
          <p:cNvSpPr/>
          <p:nvPr/>
        </p:nvSpPr>
        <p:spPr>
          <a:xfrm>
            <a:off x="2460950"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769" name="Google Shape;1769;p77"/>
          <p:cNvSpPr/>
          <p:nvPr/>
        </p:nvSpPr>
        <p:spPr>
          <a:xfrm>
            <a:off x="3132282" y="4243507"/>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770" name="Google Shape;1770;p77"/>
          <p:cNvSpPr/>
          <p:nvPr/>
        </p:nvSpPr>
        <p:spPr>
          <a:xfrm>
            <a:off x="1118286"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1771" name="Google Shape;1771;p77"/>
          <p:cNvSpPr/>
          <p:nvPr/>
        </p:nvSpPr>
        <p:spPr>
          <a:xfrm>
            <a:off x="1789618"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(4,2)</a:t>
            </a:r>
            <a:endParaRPr/>
          </a:p>
        </p:txBody>
      </p:sp>
      <p:sp>
        <p:nvSpPr>
          <p:cNvPr id="1772" name="Google Shape;1772;p77"/>
          <p:cNvSpPr/>
          <p:nvPr/>
        </p:nvSpPr>
        <p:spPr>
          <a:xfrm>
            <a:off x="2460950"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1773" name="Google Shape;1773;p77"/>
          <p:cNvSpPr/>
          <p:nvPr/>
        </p:nvSpPr>
        <p:spPr>
          <a:xfrm>
            <a:off x="3132282" y="4914839"/>
            <a:ext cx="671332" cy="671332"/>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sp>
        <p:nvSpPr>
          <p:cNvPr id="1774" name="Google Shape;1774;p77"/>
          <p:cNvSpPr/>
          <p:nvPr/>
        </p:nvSpPr>
        <p:spPr>
          <a:xfrm>
            <a:off x="1123547" y="288858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(1,1)</a:t>
            </a:r>
            <a:endParaRPr/>
          </a:p>
        </p:txBody>
      </p:sp>
      <p:sp>
        <p:nvSpPr>
          <p:cNvPr id="1775" name="Google Shape;1775;p77"/>
          <p:cNvSpPr/>
          <p:nvPr/>
        </p:nvSpPr>
        <p:spPr>
          <a:xfrm>
            <a:off x="1794879" y="288858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(1,2)</a:t>
            </a:r>
            <a:endParaRPr/>
          </a:p>
        </p:txBody>
      </p:sp>
      <p:sp>
        <p:nvSpPr>
          <p:cNvPr id="1776" name="Google Shape;1776;p77"/>
          <p:cNvSpPr/>
          <p:nvPr/>
        </p:nvSpPr>
        <p:spPr>
          <a:xfrm>
            <a:off x="2466211" y="288858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(1,3)</a:t>
            </a:r>
            <a:endParaRPr/>
          </a:p>
        </p:txBody>
      </p:sp>
      <p:sp>
        <p:nvSpPr>
          <p:cNvPr id="1777" name="Google Shape;1777;p77"/>
          <p:cNvSpPr/>
          <p:nvPr/>
        </p:nvSpPr>
        <p:spPr>
          <a:xfrm>
            <a:off x="3137543" y="2888588"/>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(1,4)</a:t>
            </a:r>
            <a:endParaRPr/>
          </a:p>
        </p:txBody>
      </p:sp>
      <p:sp>
        <p:nvSpPr>
          <p:cNvPr id="1778" name="Google Shape;1778;p77"/>
          <p:cNvSpPr/>
          <p:nvPr/>
        </p:nvSpPr>
        <p:spPr>
          <a:xfrm>
            <a:off x="1116535" y="35529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(2,1)</a:t>
            </a:r>
            <a:endParaRPr/>
          </a:p>
        </p:txBody>
      </p:sp>
      <p:sp>
        <p:nvSpPr>
          <p:cNvPr id="1779" name="Google Shape;1779;p77"/>
          <p:cNvSpPr/>
          <p:nvPr/>
        </p:nvSpPr>
        <p:spPr>
          <a:xfrm>
            <a:off x="1787867" y="35529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(2,2)</a:t>
            </a:r>
            <a:endParaRPr/>
          </a:p>
        </p:txBody>
      </p:sp>
      <p:sp>
        <p:nvSpPr>
          <p:cNvPr id="1780" name="Google Shape;1780;p77"/>
          <p:cNvSpPr/>
          <p:nvPr/>
        </p:nvSpPr>
        <p:spPr>
          <a:xfrm>
            <a:off x="2459199" y="35529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(2,3)</a:t>
            </a:r>
            <a:endParaRPr/>
          </a:p>
        </p:txBody>
      </p:sp>
      <p:sp>
        <p:nvSpPr>
          <p:cNvPr id="1781" name="Google Shape;1781;p77"/>
          <p:cNvSpPr/>
          <p:nvPr/>
        </p:nvSpPr>
        <p:spPr>
          <a:xfrm>
            <a:off x="3130531" y="35529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(2,4)</a:t>
            </a:r>
            <a:endParaRPr/>
          </a:p>
        </p:txBody>
      </p:sp>
      <p:sp>
        <p:nvSpPr>
          <p:cNvPr id="1782" name="Google Shape;1782;p77"/>
          <p:cNvSpPr/>
          <p:nvPr/>
        </p:nvSpPr>
        <p:spPr>
          <a:xfrm>
            <a:off x="1111718" y="2890017"/>
            <a:ext cx="4179195" cy="1350990"/>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783" name="Google Shape;1783;p77"/>
          <p:cNvSpPr txBox="1"/>
          <p:nvPr/>
        </p:nvSpPr>
        <p:spPr>
          <a:xfrm>
            <a:off x="1806951" y="2965424"/>
            <a:ext cx="12944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784" name="Google Shape;1784;p77"/>
          <p:cNvCxnSpPr/>
          <p:nvPr/>
        </p:nvCxnSpPr>
        <p:spPr>
          <a:xfrm rot="10800000">
            <a:off x="1333681" y="3254149"/>
            <a:ext cx="522453" cy="0"/>
          </a:xfrm>
          <a:prstGeom prst="straightConnector1">
            <a:avLst/>
          </a:prstGeom>
          <a:noFill/>
          <a:ln cap="flat" cmpd="sng" w="38100">
            <a:solidFill>
              <a:schemeClr val="lt1"/>
            </a:solidFill>
            <a:prstDash val="solid"/>
            <a:round/>
            <a:headEnd len="sm" w="sm" type="none"/>
            <a:tailEnd len="med" w="med" type="stealth"/>
          </a:ln>
        </p:spPr>
      </p:cxnSp>
      <p:cxnSp>
        <p:nvCxnSpPr>
          <p:cNvPr id="1785" name="Google Shape;1785;p77"/>
          <p:cNvCxnSpPr/>
          <p:nvPr/>
        </p:nvCxnSpPr>
        <p:spPr>
          <a:xfrm>
            <a:off x="3054975" y="3259926"/>
            <a:ext cx="567791" cy="0"/>
          </a:xfrm>
          <a:prstGeom prst="straightConnector1">
            <a:avLst/>
          </a:prstGeom>
          <a:noFill/>
          <a:ln cap="flat" cmpd="sng" w="38100">
            <a:solidFill>
              <a:schemeClr val="lt1"/>
            </a:solidFill>
            <a:prstDash val="solid"/>
            <a:round/>
            <a:headEnd len="sm" w="sm" type="none"/>
            <a:tailEnd len="med" w="med" type="stealth"/>
          </a:ln>
        </p:spPr>
      </p:cxnSp>
      <p:sp>
        <p:nvSpPr>
          <p:cNvPr id="1786" name="Google Shape;1786;p77"/>
          <p:cNvSpPr txBox="1"/>
          <p:nvPr/>
        </p:nvSpPr>
        <p:spPr>
          <a:xfrm>
            <a:off x="1811298" y="3649059"/>
            <a:ext cx="1294499"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800" u="none" cap="none" strike="noStrike">
                <a:solidFill>
                  <a:schemeClr val="lt1"/>
                </a:solidFill>
                <a:latin typeface="Trebuchet MS"/>
                <a:ea typeface="Trebuchet MS"/>
                <a:cs typeface="Trebuchet MS"/>
                <a:sym typeface="Trebuchet MS"/>
              </a:rPr>
              <a:t>Vector</a:t>
            </a:r>
            <a:endParaRPr/>
          </a:p>
        </p:txBody>
      </p:sp>
      <p:cxnSp>
        <p:nvCxnSpPr>
          <p:cNvPr id="1787" name="Google Shape;1787;p77"/>
          <p:cNvCxnSpPr/>
          <p:nvPr/>
        </p:nvCxnSpPr>
        <p:spPr>
          <a:xfrm flipH="1">
            <a:off x="1333681" y="3910669"/>
            <a:ext cx="522980" cy="12312"/>
          </a:xfrm>
          <a:prstGeom prst="straightConnector1">
            <a:avLst/>
          </a:prstGeom>
          <a:noFill/>
          <a:ln cap="flat" cmpd="sng" w="38100">
            <a:solidFill>
              <a:schemeClr val="lt1"/>
            </a:solidFill>
            <a:prstDash val="solid"/>
            <a:round/>
            <a:headEnd len="sm" w="sm" type="none"/>
            <a:tailEnd len="med" w="med" type="stealth"/>
          </a:ln>
        </p:spPr>
      </p:cxnSp>
      <p:cxnSp>
        <p:nvCxnSpPr>
          <p:cNvPr id="1788" name="Google Shape;1788;p77"/>
          <p:cNvCxnSpPr/>
          <p:nvPr/>
        </p:nvCxnSpPr>
        <p:spPr>
          <a:xfrm>
            <a:off x="3059322" y="3943561"/>
            <a:ext cx="567791" cy="0"/>
          </a:xfrm>
          <a:prstGeom prst="straightConnector1">
            <a:avLst/>
          </a:prstGeom>
          <a:noFill/>
          <a:ln cap="flat" cmpd="sng" w="38100">
            <a:solidFill>
              <a:schemeClr val="lt1"/>
            </a:solidFill>
            <a:prstDash val="solid"/>
            <a:round/>
            <a:headEnd len="sm" w="sm" type="none"/>
            <a:tailEnd len="med" w="med" type="stealth"/>
          </a:ln>
        </p:spPr>
      </p:cxnSp>
      <p:sp>
        <p:nvSpPr>
          <p:cNvPr id="1789" name="Google Shape;1789;p77"/>
          <p:cNvSpPr txBox="1"/>
          <p:nvPr/>
        </p:nvSpPr>
        <p:spPr>
          <a:xfrm>
            <a:off x="5258611" y="3341342"/>
            <a:ext cx="931004" cy="46166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400" u="none" cap="none" strike="noStrike">
                <a:solidFill>
                  <a:srgbClr val="FF0000"/>
                </a:solidFill>
                <a:latin typeface="Trebuchet MS"/>
                <a:ea typeface="Trebuchet MS"/>
                <a:cs typeface="Trebuchet MS"/>
                <a:sym typeface="Trebuchet MS"/>
              </a:rPr>
              <a:t>Gang</a:t>
            </a:r>
            <a:endParaRPr/>
          </a:p>
        </p:txBody>
      </p:sp>
      <p:sp>
        <p:nvSpPr>
          <p:cNvPr id="1790" name="Google Shape;1790;p77"/>
          <p:cNvSpPr txBox="1"/>
          <p:nvPr/>
        </p:nvSpPr>
        <p:spPr>
          <a:xfrm>
            <a:off x="3887897" y="3387509"/>
            <a:ext cx="1321084"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0C4E9B"/>
                </a:solidFill>
                <a:latin typeface="Trebuchet MS"/>
                <a:ea typeface="Trebuchet MS"/>
                <a:cs typeface="Trebuchet MS"/>
                <a:sym typeface="Trebuchet MS"/>
              </a:rPr>
              <a:t>2 Workers</a:t>
            </a:r>
            <a:endParaRPr/>
          </a:p>
        </p:txBody>
      </p:sp>
      <p:grpSp>
        <p:nvGrpSpPr>
          <p:cNvPr id="1791" name="Google Shape;1791;p77"/>
          <p:cNvGrpSpPr/>
          <p:nvPr/>
        </p:nvGrpSpPr>
        <p:grpSpPr>
          <a:xfrm>
            <a:off x="1118286" y="4243507"/>
            <a:ext cx="2685328" cy="1342664"/>
            <a:chOff x="1118286" y="4243507"/>
            <a:chExt cx="2685328" cy="1342664"/>
          </a:xfrm>
        </p:grpSpPr>
        <p:sp>
          <p:nvSpPr>
            <p:cNvPr id="1792" name="Google Shape;1792;p77"/>
            <p:cNvSpPr/>
            <p:nvPr/>
          </p:nvSpPr>
          <p:spPr>
            <a:xfrm>
              <a:off x="1118286"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(3,1)</a:t>
              </a:r>
              <a:endParaRPr/>
            </a:p>
          </p:txBody>
        </p:sp>
        <p:sp>
          <p:nvSpPr>
            <p:cNvPr id="1793" name="Google Shape;1793;p77"/>
            <p:cNvSpPr/>
            <p:nvPr/>
          </p:nvSpPr>
          <p:spPr>
            <a:xfrm>
              <a:off x="1789618"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(3,2)</a:t>
              </a:r>
              <a:endParaRPr/>
            </a:p>
          </p:txBody>
        </p:sp>
        <p:sp>
          <p:nvSpPr>
            <p:cNvPr id="1794" name="Google Shape;1794;p77"/>
            <p:cNvSpPr/>
            <p:nvPr/>
          </p:nvSpPr>
          <p:spPr>
            <a:xfrm>
              <a:off x="2460950"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(3,3)</a:t>
              </a:r>
              <a:endParaRPr/>
            </a:p>
          </p:txBody>
        </p:sp>
        <p:sp>
          <p:nvSpPr>
            <p:cNvPr id="1795" name="Google Shape;1795;p77"/>
            <p:cNvSpPr/>
            <p:nvPr/>
          </p:nvSpPr>
          <p:spPr>
            <a:xfrm>
              <a:off x="3132282" y="4243507"/>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(3,4)</a:t>
              </a:r>
              <a:endParaRPr/>
            </a:p>
          </p:txBody>
        </p:sp>
        <p:sp>
          <p:nvSpPr>
            <p:cNvPr id="1796" name="Google Shape;1796;p77"/>
            <p:cNvSpPr/>
            <p:nvPr/>
          </p:nvSpPr>
          <p:spPr>
            <a:xfrm>
              <a:off x="1118286"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(4,1)</a:t>
              </a:r>
              <a:endParaRPr/>
            </a:p>
          </p:txBody>
        </p:sp>
        <p:sp>
          <p:nvSpPr>
            <p:cNvPr id="1797" name="Google Shape;1797;p77"/>
            <p:cNvSpPr/>
            <p:nvPr/>
          </p:nvSpPr>
          <p:spPr>
            <a:xfrm>
              <a:off x="1789618"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(4,2)</a:t>
              </a:r>
              <a:endParaRPr/>
            </a:p>
          </p:txBody>
        </p:sp>
        <p:sp>
          <p:nvSpPr>
            <p:cNvPr id="1798" name="Google Shape;1798;p77"/>
            <p:cNvSpPr/>
            <p:nvPr/>
          </p:nvSpPr>
          <p:spPr>
            <a:xfrm>
              <a:off x="2460950"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(4,3)</a:t>
              </a:r>
              <a:endParaRPr/>
            </a:p>
          </p:txBody>
        </p:sp>
        <p:sp>
          <p:nvSpPr>
            <p:cNvPr id="1799" name="Google Shape;1799;p77"/>
            <p:cNvSpPr/>
            <p:nvPr/>
          </p:nvSpPr>
          <p:spPr>
            <a:xfrm>
              <a:off x="3132282" y="4914839"/>
              <a:ext cx="671332" cy="671332"/>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rgbClr val="000000"/>
                  </a:solidFill>
                  <a:latin typeface="Arial"/>
                  <a:ea typeface="Arial"/>
                  <a:cs typeface="Arial"/>
                  <a:sym typeface="Arial"/>
                </a:rPr>
                <a:t>(4,4)</a:t>
              </a:r>
              <a:endParaRPr/>
            </a:p>
          </p:txBody>
        </p:sp>
      </p:grpSp>
      <p:sp>
        <p:nvSpPr>
          <p:cNvPr id="1800" name="Google Shape;1800;p77"/>
          <p:cNvSpPr/>
          <p:nvPr/>
        </p:nvSpPr>
        <p:spPr>
          <a:xfrm>
            <a:off x="1116742" y="4242257"/>
            <a:ext cx="2686872" cy="1343914"/>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2"/>
                                        </p:tgtEl>
                                        <p:attrNameLst>
                                          <p:attrName>style.visibility</p:attrName>
                                        </p:attrNameLst>
                                      </p:cBhvr>
                                      <p:to>
                                        <p:strVal val="visible"/>
                                      </p:to>
                                    </p:set>
                                    <p:animEffect filter="fade" transition="in">
                                      <p:cBhvr>
                                        <p:cTn dur="500"/>
                                        <p:tgtEl>
                                          <p:spTgt spid="1782"/>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774"/>
                                        </p:tgtEl>
                                        <p:attrNameLst>
                                          <p:attrName>style.visibility</p:attrName>
                                        </p:attrNameLst>
                                      </p:cBhvr>
                                      <p:to>
                                        <p:strVal val="visible"/>
                                      </p:to>
                                    </p:set>
                                    <p:animEffect filter="fade" transition="in">
                                      <p:cBhvr>
                                        <p:cTn dur="500"/>
                                        <p:tgtEl>
                                          <p:spTgt spid="1774"/>
                                        </p:tgtEl>
                                      </p:cBhvr>
                                    </p:animEffect>
                                  </p:childTnLst>
                                </p:cTn>
                              </p:par>
                              <p:par>
                                <p:cTn fill="hold" nodeType="withEffect" presetClass="entr" presetID="10" presetSubtype="0">
                                  <p:stCondLst>
                                    <p:cond delay="0"/>
                                  </p:stCondLst>
                                  <p:childTnLst>
                                    <p:set>
                                      <p:cBhvr>
                                        <p:cTn dur="1" fill="hold">
                                          <p:stCondLst>
                                            <p:cond delay="0"/>
                                          </p:stCondLst>
                                        </p:cTn>
                                        <p:tgtEl>
                                          <p:spTgt spid="1775"/>
                                        </p:tgtEl>
                                        <p:attrNameLst>
                                          <p:attrName>style.visibility</p:attrName>
                                        </p:attrNameLst>
                                      </p:cBhvr>
                                      <p:to>
                                        <p:strVal val="visible"/>
                                      </p:to>
                                    </p:set>
                                    <p:animEffect filter="fade" transition="in">
                                      <p:cBhvr>
                                        <p:cTn dur="500"/>
                                        <p:tgtEl>
                                          <p:spTgt spid="1775"/>
                                        </p:tgtEl>
                                      </p:cBhvr>
                                    </p:animEffect>
                                  </p:childTnLst>
                                </p:cTn>
                              </p:par>
                              <p:par>
                                <p:cTn fill="hold" nodeType="withEffect" presetClass="entr" presetID="10" presetSubtype="0">
                                  <p:stCondLst>
                                    <p:cond delay="0"/>
                                  </p:stCondLst>
                                  <p:childTnLst>
                                    <p:set>
                                      <p:cBhvr>
                                        <p:cTn dur="1" fill="hold">
                                          <p:stCondLst>
                                            <p:cond delay="0"/>
                                          </p:stCondLst>
                                        </p:cTn>
                                        <p:tgtEl>
                                          <p:spTgt spid="1776"/>
                                        </p:tgtEl>
                                        <p:attrNameLst>
                                          <p:attrName>style.visibility</p:attrName>
                                        </p:attrNameLst>
                                      </p:cBhvr>
                                      <p:to>
                                        <p:strVal val="visible"/>
                                      </p:to>
                                    </p:set>
                                    <p:animEffect filter="fade" transition="in">
                                      <p:cBhvr>
                                        <p:cTn dur="500"/>
                                        <p:tgtEl>
                                          <p:spTgt spid="1776"/>
                                        </p:tgtEl>
                                      </p:cBhvr>
                                    </p:animEffect>
                                  </p:childTnLst>
                                </p:cTn>
                              </p:par>
                              <p:par>
                                <p:cTn fill="hold" nodeType="withEffect" presetClass="entr" presetID="10" presetSubtype="0">
                                  <p:stCondLst>
                                    <p:cond delay="0"/>
                                  </p:stCondLst>
                                  <p:childTnLst>
                                    <p:set>
                                      <p:cBhvr>
                                        <p:cTn dur="1" fill="hold">
                                          <p:stCondLst>
                                            <p:cond delay="0"/>
                                          </p:stCondLst>
                                        </p:cTn>
                                        <p:tgtEl>
                                          <p:spTgt spid="1777"/>
                                        </p:tgtEl>
                                        <p:attrNameLst>
                                          <p:attrName>style.visibility</p:attrName>
                                        </p:attrNameLst>
                                      </p:cBhvr>
                                      <p:to>
                                        <p:strVal val="visible"/>
                                      </p:to>
                                    </p:set>
                                    <p:animEffect filter="fade" transition="in">
                                      <p:cBhvr>
                                        <p:cTn dur="500"/>
                                        <p:tgtEl>
                                          <p:spTgt spid="1777"/>
                                        </p:tgtEl>
                                      </p:cBhvr>
                                    </p:animEffect>
                                  </p:childTnLst>
                                </p:cTn>
                              </p:par>
                              <p:par>
                                <p:cTn fill="hold" nodeType="withEffect" presetClass="entr" presetID="10" presetSubtype="0">
                                  <p:stCondLst>
                                    <p:cond delay="0"/>
                                  </p:stCondLst>
                                  <p:childTnLst>
                                    <p:set>
                                      <p:cBhvr>
                                        <p:cTn dur="1" fill="hold">
                                          <p:stCondLst>
                                            <p:cond delay="0"/>
                                          </p:stCondLst>
                                        </p:cTn>
                                        <p:tgtEl>
                                          <p:spTgt spid="1778"/>
                                        </p:tgtEl>
                                        <p:attrNameLst>
                                          <p:attrName>style.visibility</p:attrName>
                                        </p:attrNameLst>
                                      </p:cBhvr>
                                      <p:to>
                                        <p:strVal val="visible"/>
                                      </p:to>
                                    </p:set>
                                    <p:animEffect filter="fade" transition="in">
                                      <p:cBhvr>
                                        <p:cTn dur="500"/>
                                        <p:tgtEl>
                                          <p:spTgt spid="1778"/>
                                        </p:tgtEl>
                                      </p:cBhvr>
                                    </p:animEffect>
                                  </p:childTnLst>
                                </p:cTn>
                              </p:par>
                              <p:par>
                                <p:cTn fill="hold" nodeType="withEffect" presetClass="entr" presetID="10" presetSubtype="0">
                                  <p:stCondLst>
                                    <p:cond delay="0"/>
                                  </p:stCondLst>
                                  <p:childTnLst>
                                    <p:set>
                                      <p:cBhvr>
                                        <p:cTn dur="1" fill="hold">
                                          <p:stCondLst>
                                            <p:cond delay="0"/>
                                          </p:stCondLst>
                                        </p:cTn>
                                        <p:tgtEl>
                                          <p:spTgt spid="1779"/>
                                        </p:tgtEl>
                                        <p:attrNameLst>
                                          <p:attrName>style.visibility</p:attrName>
                                        </p:attrNameLst>
                                      </p:cBhvr>
                                      <p:to>
                                        <p:strVal val="visible"/>
                                      </p:to>
                                    </p:set>
                                    <p:animEffect filter="fade" transition="in">
                                      <p:cBhvr>
                                        <p:cTn dur="500"/>
                                        <p:tgtEl>
                                          <p:spTgt spid="1779"/>
                                        </p:tgtEl>
                                      </p:cBhvr>
                                    </p:animEffect>
                                  </p:childTnLst>
                                </p:cTn>
                              </p:par>
                              <p:par>
                                <p:cTn fill="hold" nodeType="withEffect" presetClass="entr" presetID="10" presetSubtype="0">
                                  <p:stCondLst>
                                    <p:cond delay="0"/>
                                  </p:stCondLst>
                                  <p:childTnLst>
                                    <p:set>
                                      <p:cBhvr>
                                        <p:cTn dur="1" fill="hold">
                                          <p:stCondLst>
                                            <p:cond delay="0"/>
                                          </p:stCondLst>
                                        </p:cTn>
                                        <p:tgtEl>
                                          <p:spTgt spid="1780"/>
                                        </p:tgtEl>
                                        <p:attrNameLst>
                                          <p:attrName>style.visibility</p:attrName>
                                        </p:attrNameLst>
                                      </p:cBhvr>
                                      <p:to>
                                        <p:strVal val="visible"/>
                                      </p:to>
                                    </p:set>
                                    <p:animEffect filter="fade" transition="in">
                                      <p:cBhvr>
                                        <p:cTn dur="500"/>
                                        <p:tgtEl>
                                          <p:spTgt spid="1780"/>
                                        </p:tgtEl>
                                      </p:cBhvr>
                                    </p:animEffect>
                                  </p:childTnLst>
                                </p:cTn>
                              </p:par>
                              <p:par>
                                <p:cTn fill="hold" nodeType="withEffect" presetClass="entr" presetID="10" presetSubtype="0">
                                  <p:stCondLst>
                                    <p:cond delay="0"/>
                                  </p:stCondLst>
                                  <p:childTnLst>
                                    <p:set>
                                      <p:cBhvr>
                                        <p:cTn dur="1" fill="hold">
                                          <p:stCondLst>
                                            <p:cond delay="0"/>
                                          </p:stCondLst>
                                        </p:cTn>
                                        <p:tgtEl>
                                          <p:spTgt spid="1781"/>
                                        </p:tgtEl>
                                        <p:attrNameLst>
                                          <p:attrName>style.visibility</p:attrName>
                                        </p:attrNameLst>
                                      </p:cBhvr>
                                      <p:to>
                                        <p:strVal val="visible"/>
                                      </p:to>
                                    </p:set>
                                    <p:animEffect filter="fade" transition="in">
                                      <p:cBhvr>
                                        <p:cTn dur="500"/>
                                        <p:tgtEl>
                                          <p:spTgt spid="1781"/>
                                        </p:tgtEl>
                                      </p:cBhvr>
                                    </p:animEffect>
                                  </p:childTnLst>
                                </p:cTn>
                              </p:par>
                            </p:childTnLst>
                          </p:cTn>
                        </p:par>
                        <p:par>
                          <p:cTn fill="hold">
                            <p:stCondLst>
                              <p:cond delay="1000"/>
                            </p:stCondLst>
                            <p:childTnLst>
                              <p:par>
                                <p:cTn fill="hold" nodeType="afterEffect" presetClass="entr" presetID="10" presetSubtype="0">
                                  <p:stCondLst>
                                    <p:cond delay="500"/>
                                  </p:stCondLst>
                                  <p:childTnLst>
                                    <p:set>
                                      <p:cBhvr>
                                        <p:cTn dur="1" fill="hold">
                                          <p:stCondLst>
                                            <p:cond delay="0"/>
                                          </p:stCondLst>
                                        </p:cTn>
                                        <p:tgtEl>
                                          <p:spTgt spid="1785"/>
                                        </p:tgtEl>
                                        <p:attrNameLst>
                                          <p:attrName>style.visibility</p:attrName>
                                        </p:attrNameLst>
                                      </p:cBhvr>
                                      <p:to>
                                        <p:strVal val="visible"/>
                                      </p:to>
                                    </p:set>
                                    <p:animEffect filter="fade" transition="in">
                                      <p:cBhvr>
                                        <p:cTn dur="500"/>
                                        <p:tgtEl>
                                          <p:spTgt spid="1785"/>
                                        </p:tgtEl>
                                      </p:cBhvr>
                                    </p:animEffect>
                                  </p:childTnLst>
                                </p:cTn>
                              </p:par>
                              <p:par>
                                <p:cTn fill="hold" nodeType="withEffect" presetClass="entr" presetID="10" presetSubtype="0">
                                  <p:stCondLst>
                                    <p:cond delay="500"/>
                                  </p:stCondLst>
                                  <p:childTnLst>
                                    <p:set>
                                      <p:cBhvr>
                                        <p:cTn dur="1" fill="hold">
                                          <p:stCondLst>
                                            <p:cond delay="0"/>
                                          </p:stCondLst>
                                        </p:cTn>
                                        <p:tgtEl>
                                          <p:spTgt spid="1784"/>
                                        </p:tgtEl>
                                        <p:attrNameLst>
                                          <p:attrName>style.visibility</p:attrName>
                                        </p:attrNameLst>
                                      </p:cBhvr>
                                      <p:to>
                                        <p:strVal val="visible"/>
                                      </p:to>
                                    </p:set>
                                    <p:animEffect filter="fade" transition="in">
                                      <p:cBhvr>
                                        <p:cTn dur="500"/>
                                        <p:tgtEl>
                                          <p:spTgt spid="1784"/>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783"/>
                                        </p:tgtEl>
                                        <p:attrNameLst>
                                          <p:attrName>style.visibility</p:attrName>
                                        </p:attrNameLst>
                                      </p:cBhvr>
                                      <p:to>
                                        <p:strVal val="visible"/>
                                      </p:to>
                                    </p:set>
                                    <p:animEffect filter="fade" transition="in">
                                      <p:cBhvr>
                                        <p:cTn dur="500"/>
                                        <p:tgtEl>
                                          <p:spTgt spid="178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787"/>
                                        </p:tgtEl>
                                        <p:attrNameLst>
                                          <p:attrName>style.visibility</p:attrName>
                                        </p:attrNameLst>
                                      </p:cBhvr>
                                      <p:to>
                                        <p:strVal val="visible"/>
                                      </p:to>
                                    </p:set>
                                    <p:animEffect filter="fade" transition="in">
                                      <p:cBhvr>
                                        <p:cTn dur="500"/>
                                        <p:tgtEl>
                                          <p:spTgt spid="1787"/>
                                        </p:tgtEl>
                                      </p:cBhvr>
                                    </p:animEffect>
                                  </p:childTnLst>
                                </p:cTn>
                              </p:par>
                              <p:par>
                                <p:cTn fill="hold" nodeType="withEffect" presetClass="entr" presetID="10" presetSubtype="0">
                                  <p:stCondLst>
                                    <p:cond delay="0"/>
                                  </p:stCondLst>
                                  <p:childTnLst>
                                    <p:set>
                                      <p:cBhvr>
                                        <p:cTn dur="1" fill="hold">
                                          <p:stCondLst>
                                            <p:cond delay="0"/>
                                          </p:stCondLst>
                                        </p:cTn>
                                        <p:tgtEl>
                                          <p:spTgt spid="1788"/>
                                        </p:tgtEl>
                                        <p:attrNameLst>
                                          <p:attrName>style.visibility</p:attrName>
                                        </p:attrNameLst>
                                      </p:cBhvr>
                                      <p:to>
                                        <p:strVal val="visible"/>
                                      </p:to>
                                    </p:set>
                                    <p:animEffect filter="fade" transition="in">
                                      <p:cBhvr>
                                        <p:cTn dur="500"/>
                                        <p:tgtEl>
                                          <p:spTgt spid="1788"/>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786"/>
                                        </p:tgtEl>
                                        <p:attrNameLst>
                                          <p:attrName>style.visibility</p:attrName>
                                        </p:attrNameLst>
                                      </p:cBhvr>
                                      <p:to>
                                        <p:strVal val="visible"/>
                                      </p:to>
                                    </p:set>
                                    <p:animEffect filter="fade" transition="in">
                                      <p:cBhvr>
                                        <p:cTn dur="500"/>
                                        <p:tgtEl>
                                          <p:spTgt spid="1786"/>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789"/>
                                        </p:tgtEl>
                                        <p:attrNameLst>
                                          <p:attrName>style.visibility</p:attrName>
                                        </p:attrNameLst>
                                      </p:cBhvr>
                                      <p:to>
                                        <p:strVal val="visible"/>
                                      </p:to>
                                    </p:set>
                                    <p:animEffect filter="fade" transition="in">
                                      <p:cBhvr>
                                        <p:cTn dur="500"/>
                                        <p:tgtEl>
                                          <p:spTgt spid="1789"/>
                                        </p:tgtEl>
                                      </p:cBhvr>
                                    </p:animEffect>
                                  </p:childTnLst>
                                </p:cTn>
                              </p:par>
                              <p:par>
                                <p:cTn fill="hold" nodeType="withEffect" presetClass="entr" presetID="10" presetSubtype="0">
                                  <p:stCondLst>
                                    <p:cond delay="50"/>
                                  </p:stCondLst>
                                  <p:childTnLst>
                                    <p:set>
                                      <p:cBhvr>
                                        <p:cTn dur="1" fill="hold">
                                          <p:stCondLst>
                                            <p:cond delay="0"/>
                                          </p:stCondLst>
                                        </p:cTn>
                                        <p:tgtEl>
                                          <p:spTgt spid="1790"/>
                                        </p:tgtEl>
                                        <p:attrNameLst>
                                          <p:attrName>style.visibility</p:attrName>
                                        </p:attrNameLst>
                                      </p:cBhvr>
                                      <p:to>
                                        <p:strVal val="visible"/>
                                      </p:to>
                                    </p:set>
                                    <p:animEffect filter="fade" transition="in">
                                      <p:cBhvr>
                                        <p:cTn dur="500"/>
                                        <p:tgtEl>
                                          <p:spTgt spid="17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1"/>
                                        </p:tgtEl>
                                        <p:attrNameLst>
                                          <p:attrName>style.visibility</p:attrName>
                                        </p:attrNameLst>
                                      </p:cBhvr>
                                      <p:to>
                                        <p:strVal val="visible"/>
                                      </p:to>
                                    </p:set>
                                    <p:animEffect filter="fade" transition="in">
                                      <p:cBhvr>
                                        <p:cTn dur="500"/>
                                        <p:tgtEl>
                                          <p:spTgt spid="1791"/>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800"/>
                                        </p:tgtEl>
                                        <p:attrNameLst>
                                          <p:attrName>style.visibility</p:attrName>
                                        </p:attrNameLst>
                                      </p:cBhvr>
                                      <p:to>
                                        <p:strVal val="visible"/>
                                      </p:to>
                                    </p:set>
                                    <p:animEffect filter="fade" transition="in">
                                      <p:cBhvr>
                                        <p:cTn dur="500"/>
                                        <p:tgtEl>
                                          <p:spTgt spid="18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0">
                                            <p:txEl>
                                              <p:pRg end="0" st="0"/>
                                            </p:txEl>
                                          </p:spTgt>
                                        </p:tgtEl>
                                        <p:attrNameLst>
                                          <p:attrName>style.visibility</p:attrName>
                                        </p:attrNameLst>
                                      </p:cBhvr>
                                      <p:to>
                                        <p:strVal val="visible"/>
                                      </p:to>
                                    </p:set>
                                    <p:animEffect filter="fade" transition="in">
                                      <p:cBhvr>
                                        <p:cTn dur="500"/>
                                        <p:tgtEl>
                                          <p:spTgt spid="174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0">
                                            <p:txEl>
                                              <p:pRg end="1" st="1"/>
                                            </p:txEl>
                                          </p:spTgt>
                                        </p:tgtEl>
                                        <p:attrNameLst>
                                          <p:attrName>style.visibility</p:attrName>
                                        </p:attrNameLst>
                                      </p:cBhvr>
                                      <p:to>
                                        <p:strVal val="visible"/>
                                      </p:to>
                                    </p:set>
                                    <p:animEffect filter="fade" transition="in">
                                      <p:cBhvr>
                                        <p:cTn dur="500"/>
                                        <p:tgtEl>
                                          <p:spTgt spid="1740">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4" name="Shape 1804"/>
        <p:cNvGrpSpPr/>
        <p:nvPr/>
      </p:nvGrpSpPr>
      <p:grpSpPr>
        <a:xfrm>
          <a:off x="0" y="0"/>
          <a:ext cx="0" cy="0"/>
          <a:chOff x="0" y="0"/>
          <a:chExt cx="0" cy="0"/>
        </a:xfrm>
      </p:grpSpPr>
      <p:sp>
        <p:nvSpPr>
          <p:cNvPr id="1805" name="Google Shape;1805;p78"/>
          <p:cNvSpPr txBox="1"/>
          <p:nvPr/>
        </p:nvSpPr>
        <p:spPr>
          <a:xfrm>
            <a:off x="337866" y="3986065"/>
            <a:ext cx="8278310" cy="1588127"/>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kernels loop </a:t>
            </a:r>
            <a:r>
              <a:rPr b="1" i="0" lang="en-US" sz="1800" u="none" cap="none" strike="noStrike">
                <a:solidFill>
                  <a:srgbClr val="8E4000"/>
                </a:solidFill>
                <a:latin typeface="Consolas"/>
                <a:ea typeface="Consolas"/>
                <a:cs typeface="Consolas"/>
                <a:sym typeface="Consolas"/>
              </a:rPr>
              <a:t>collapse(2) gang</a:t>
            </a:r>
            <a:r>
              <a:rPr b="0" i="0" lang="en-US" sz="1800" u="none" cap="none" strike="noStrike">
                <a:solidFill>
                  <a:srgbClr val="8E4000"/>
                </a:solidFill>
                <a:latin typeface="Consolas"/>
                <a:ea typeface="Consolas"/>
                <a:cs typeface="Consolas"/>
                <a:sym typeface="Consolas"/>
              </a:rPr>
              <a:t> </a:t>
            </a:r>
            <a:r>
              <a:rPr b="1" i="0" lang="en-US" sz="1800" u="none" cap="none" strike="noStrike">
                <a:solidFill>
                  <a:srgbClr val="8E4000"/>
                </a:solidFill>
                <a:latin typeface="Consolas"/>
                <a:ea typeface="Consolas"/>
                <a:cs typeface="Consolas"/>
                <a:sym typeface="Consolas"/>
              </a:rPr>
              <a:t>worker(1) vector(8)</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x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x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x</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a:t>
            </a:r>
            <a:r>
              <a:rPr b="0" i="0" lang="en-US" sz="1800" u="none" cap="none" strike="noStrike">
                <a:solidFill>
                  <a:srgbClr val="A64CFF"/>
                </a:solidFill>
                <a:latin typeface="Consolas"/>
                <a:ea typeface="Consolas"/>
                <a:cs typeface="Consolas"/>
                <a:sym typeface="Consolas"/>
              </a:rPr>
              <a:t>int</a:t>
            </a:r>
            <a:r>
              <a:rPr b="0" i="0" lang="en-US" sz="1800" u="none" cap="none" strike="noStrike">
                <a:solidFill>
                  <a:schemeClr val="dk2"/>
                </a:solidFill>
                <a:latin typeface="Consolas"/>
                <a:ea typeface="Consolas"/>
                <a:cs typeface="Consolas"/>
                <a:sym typeface="Consolas"/>
              </a:rPr>
              <a:t> y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y &lt; </a:t>
            </a:r>
            <a:r>
              <a:rPr b="0" i="0" lang="en-US" sz="1800" u="none" cap="none" strike="noStrike">
                <a:solidFill>
                  <a:srgbClr val="FF8738"/>
                </a:solidFill>
                <a:latin typeface="Consolas"/>
                <a:ea typeface="Consolas"/>
                <a:cs typeface="Consolas"/>
                <a:sym typeface="Consolas"/>
              </a:rPr>
              <a:t>4</a:t>
            </a:r>
            <a:r>
              <a:rPr b="0" i="0" lang="en-US" sz="1800" u="none" cap="none" strike="noStrike">
                <a:solidFill>
                  <a:schemeClr val="dk2"/>
                </a:solidFill>
                <a:latin typeface="Consolas"/>
                <a:ea typeface="Consolas"/>
                <a:cs typeface="Consolas"/>
                <a:sym typeface="Consolas"/>
              </a:rPr>
              <a:t>; 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a:t>
            </a:r>
            <a:endParaRPr/>
          </a:p>
        </p:txBody>
      </p:sp>
      <p:sp>
        <p:nvSpPr>
          <p:cNvPr id="1806" name="Google Shape;1806;p78"/>
          <p:cNvSpPr/>
          <p:nvPr/>
        </p:nvSpPr>
        <p:spPr>
          <a:xfrm>
            <a:off x="807555" y="941799"/>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807" name="Google Shape;1807;p78"/>
          <p:cNvSpPr/>
          <p:nvPr/>
        </p:nvSpPr>
        <p:spPr>
          <a:xfrm>
            <a:off x="1115257"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08" name="Google Shape;1808;p78"/>
          <p:cNvSpPr/>
          <p:nvPr/>
        </p:nvSpPr>
        <p:spPr>
          <a:xfrm>
            <a:off x="1485554"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09" name="Google Shape;1809;p78"/>
          <p:cNvSpPr/>
          <p:nvPr/>
        </p:nvSpPr>
        <p:spPr>
          <a:xfrm>
            <a:off x="1855851"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10" name="Google Shape;1810;p78"/>
          <p:cNvSpPr/>
          <p:nvPr/>
        </p:nvSpPr>
        <p:spPr>
          <a:xfrm>
            <a:off x="2226148"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11" name="Google Shape;1811;p78"/>
          <p:cNvSpPr/>
          <p:nvPr/>
        </p:nvSpPr>
        <p:spPr>
          <a:xfrm>
            <a:off x="2596445"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12" name="Google Shape;1812;p78"/>
          <p:cNvSpPr/>
          <p:nvPr/>
        </p:nvSpPr>
        <p:spPr>
          <a:xfrm>
            <a:off x="2966742"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13" name="Google Shape;1813;p78"/>
          <p:cNvSpPr/>
          <p:nvPr/>
        </p:nvSpPr>
        <p:spPr>
          <a:xfrm>
            <a:off x="3339718"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14" name="Google Shape;1814;p78"/>
          <p:cNvSpPr/>
          <p:nvPr/>
        </p:nvSpPr>
        <p:spPr>
          <a:xfrm>
            <a:off x="3710015"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15" name="Google Shape;1815;p78"/>
          <p:cNvSpPr/>
          <p:nvPr/>
        </p:nvSpPr>
        <p:spPr>
          <a:xfrm>
            <a:off x="4173265" y="1505439"/>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816" name="Google Shape;1816;p78"/>
          <p:cNvSpPr txBox="1"/>
          <p:nvPr/>
        </p:nvSpPr>
        <p:spPr>
          <a:xfrm>
            <a:off x="4278813" y="1508195"/>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817" name="Google Shape;1817;p78"/>
          <p:cNvSpPr txBox="1"/>
          <p:nvPr/>
        </p:nvSpPr>
        <p:spPr>
          <a:xfrm>
            <a:off x="2298952" y="2197479"/>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818" name="Google Shape;1818;p78"/>
          <p:cNvGrpSpPr/>
          <p:nvPr/>
        </p:nvGrpSpPr>
        <p:grpSpPr>
          <a:xfrm>
            <a:off x="1193630" y="1123735"/>
            <a:ext cx="2824680" cy="400110"/>
            <a:chOff x="1277488" y="1499022"/>
            <a:chExt cx="2824680" cy="400110"/>
          </a:xfrm>
        </p:grpSpPr>
        <p:sp>
          <p:nvSpPr>
            <p:cNvPr id="1819" name="Google Shape;1819;p78"/>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820" name="Google Shape;1820;p78"/>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1821" name="Google Shape;1821;p78"/>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
        <p:nvSpPr>
          <p:cNvPr id="1822" name="Google Shape;1822;p78"/>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823" name="Google Shape;1823;p78"/>
          <p:cNvSpPr txBox="1"/>
          <p:nvPr/>
        </p:nvSpPr>
        <p:spPr>
          <a:xfrm>
            <a:off x="7020570" y="2566811"/>
            <a:ext cx="3599574" cy="881179"/>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Another way we could have fixed this problem is by using the </a:t>
            </a:r>
            <a:r>
              <a:rPr b="1" i="0" lang="en-US" sz="2000" u="none" cap="none" strike="noStrike">
                <a:solidFill>
                  <a:srgbClr val="0C4E9B"/>
                </a:solidFill>
                <a:latin typeface="Arial"/>
                <a:ea typeface="Arial"/>
                <a:cs typeface="Arial"/>
                <a:sym typeface="Arial"/>
              </a:rPr>
              <a:t>collapse clause</a:t>
            </a:r>
            <a:endParaRPr/>
          </a:p>
        </p:txBody>
      </p:sp>
      <p:sp>
        <p:nvSpPr>
          <p:cNvPr id="1824" name="Google Shape;1824;p78"/>
          <p:cNvSpPr/>
          <p:nvPr/>
        </p:nvSpPr>
        <p:spPr>
          <a:xfrm>
            <a:off x="3521691" y="4030663"/>
            <a:ext cx="1434484" cy="25717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3">
                                            <p:txEl>
                                              <p:pRg end="0" st="0"/>
                                            </p:txEl>
                                          </p:spTgt>
                                        </p:tgtEl>
                                        <p:attrNameLst>
                                          <p:attrName>style.visibility</p:attrName>
                                        </p:attrNameLst>
                                      </p:cBhvr>
                                      <p:to>
                                        <p:strVal val="visible"/>
                                      </p:to>
                                    </p:set>
                                    <p:animEffect filter="fade" transition="in">
                                      <p:cBhvr>
                                        <p:cTn dur="500"/>
                                        <p:tgtEl>
                                          <p:spTgt spid="1823">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824"/>
                                        </p:tgtEl>
                                        <p:attrNameLst>
                                          <p:attrName>style.visibility</p:attrName>
                                        </p:attrNameLst>
                                      </p:cBhvr>
                                      <p:to>
                                        <p:strVal val="visible"/>
                                      </p:to>
                                    </p:set>
                                    <p:animEffect filter="fade" transition="in">
                                      <p:cBhvr>
                                        <p:cTn dur="500"/>
                                        <p:tgtEl>
                                          <p:spTgt spid="18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28" name="Shape 1828"/>
        <p:cNvGrpSpPr/>
        <p:nvPr/>
      </p:nvGrpSpPr>
      <p:grpSpPr>
        <a:xfrm>
          <a:off x="0" y="0"/>
          <a:ext cx="0" cy="0"/>
          <a:chOff x="0" y="0"/>
          <a:chExt cx="0" cy="0"/>
        </a:xfrm>
      </p:grpSpPr>
      <p:sp>
        <p:nvSpPr>
          <p:cNvPr id="1829" name="Google Shape;1829;p79"/>
          <p:cNvSpPr txBox="1"/>
          <p:nvPr/>
        </p:nvSpPr>
        <p:spPr>
          <a:xfrm>
            <a:off x="337866" y="3861416"/>
            <a:ext cx="8278310" cy="1837426"/>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a:t>
            </a:r>
            <a:r>
              <a:rPr b="1" i="0" lang="en-US" sz="1800" u="none" cap="none" strike="noStrike">
                <a:solidFill>
                  <a:srgbClr val="8E4000"/>
                </a:solidFill>
                <a:latin typeface="Consolas"/>
                <a:ea typeface="Consolas"/>
                <a:cs typeface="Consolas"/>
                <a:sym typeface="Consolas"/>
              </a:rPr>
              <a:t>collapse(2) gang</a:t>
            </a:r>
            <a:r>
              <a:rPr b="0" i="0" lang="en-US" sz="1800" u="none" cap="none" strike="noStrike">
                <a:solidFill>
                  <a:srgbClr val="8E4000"/>
                </a:solidFill>
                <a:latin typeface="Consolas"/>
                <a:ea typeface="Consolas"/>
                <a:cs typeface="Consolas"/>
                <a:sym typeface="Consolas"/>
              </a:rPr>
              <a:t> </a:t>
            </a:r>
            <a:r>
              <a:rPr b="1" i="0" lang="en-US" sz="1800" u="none" cap="none" strike="noStrike">
                <a:solidFill>
                  <a:srgbClr val="8E4000"/>
                </a:solidFill>
                <a:latin typeface="Consolas"/>
                <a:ea typeface="Consolas"/>
                <a:cs typeface="Consolas"/>
                <a:sym typeface="Consolas"/>
              </a:rPr>
              <a:t>worker(1) vector(8)</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x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y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chemeClr val="dk2"/>
              </a:solidFill>
              <a:latin typeface="Consolas"/>
              <a:ea typeface="Consolas"/>
              <a:cs typeface="Consolas"/>
              <a:sym typeface="Consolas"/>
            </a:endParaRPr>
          </a:p>
        </p:txBody>
      </p:sp>
      <p:sp>
        <p:nvSpPr>
          <p:cNvPr id="1830" name="Google Shape;1830;p79"/>
          <p:cNvSpPr/>
          <p:nvPr/>
        </p:nvSpPr>
        <p:spPr>
          <a:xfrm>
            <a:off x="807555" y="941799"/>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831" name="Google Shape;1831;p79"/>
          <p:cNvSpPr/>
          <p:nvPr/>
        </p:nvSpPr>
        <p:spPr>
          <a:xfrm>
            <a:off x="1115257"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32" name="Google Shape;1832;p79"/>
          <p:cNvSpPr/>
          <p:nvPr/>
        </p:nvSpPr>
        <p:spPr>
          <a:xfrm>
            <a:off x="1485554"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33" name="Google Shape;1833;p79"/>
          <p:cNvSpPr/>
          <p:nvPr/>
        </p:nvSpPr>
        <p:spPr>
          <a:xfrm>
            <a:off x="1855851"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34" name="Google Shape;1834;p79"/>
          <p:cNvSpPr/>
          <p:nvPr/>
        </p:nvSpPr>
        <p:spPr>
          <a:xfrm>
            <a:off x="2226148"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35" name="Google Shape;1835;p79"/>
          <p:cNvSpPr/>
          <p:nvPr/>
        </p:nvSpPr>
        <p:spPr>
          <a:xfrm>
            <a:off x="2596445"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36" name="Google Shape;1836;p79"/>
          <p:cNvSpPr/>
          <p:nvPr/>
        </p:nvSpPr>
        <p:spPr>
          <a:xfrm>
            <a:off x="2966742"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37" name="Google Shape;1837;p79"/>
          <p:cNvSpPr/>
          <p:nvPr/>
        </p:nvSpPr>
        <p:spPr>
          <a:xfrm>
            <a:off x="3339718"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38" name="Google Shape;1838;p79"/>
          <p:cNvSpPr/>
          <p:nvPr/>
        </p:nvSpPr>
        <p:spPr>
          <a:xfrm>
            <a:off x="3710015"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39" name="Google Shape;1839;p79"/>
          <p:cNvSpPr/>
          <p:nvPr/>
        </p:nvSpPr>
        <p:spPr>
          <a:xfrm>
            <a:off x="4173265" y="1505439"/>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840" name="Google Shape;1840;p79"/>
          <p:cNvSpPr txBox="1"/>
          <p:nvPr/>
        </p:nvSpPr>
        <p:spPr>
          <a:xfrm>
            <a:off x="4278813" y="1508195"/>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841" name="Google Shape;1841;p79"/>
          <p:cNvSpPr txBox="1"/>
          <p:nvPr/>
        </p:nvSpPr>
        <p:spPr>
          <a:xfrm>
            <a:off x="2298952" y="2197479"/>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842" name="Google Shape;1842;p79"/>
          <p:cNvGrpSpPr/>
          <p:nvPr/>
        </p:nvGrpSpPr>
        <p:grpSpPr>
          <a:xfrm>
            <a:off x="1193630" y="1123735"/>
            <a:ext cx="2824680" cy="400110"/>
            <a:chOff x="1277488" y="1499022"/>
            <a:chExt cx="2824680" cy="400110"/>
          </a:xfrm>
        </p:grpSpPr>
        <p:sp>
          <p:nvSpPr>
            <p:cNvPr id="1843" name="Google Shape;1843;p79"/>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844" name="Google Shape;1844;p79"/>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1845" name="Google Shape;1845;p79"/>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
        <p:nvSpPr>
          <p:cNvPr id="1846" name="Google Shape;1846;p79"/>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847" name="Google Shape;1847;p79"/>
          <p:cNvSpPr txBox="1"/>
          <p:nvPr/>
        </p:nvSpPr>
        <p:spPr>
          <a:xfrm>
            <a:off x="7020570" y="2566811"/>
            <a:ext cx="3599574" cy="881179"/>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Another way we could have fixed this problem is by using the </a:t>
            </a:r>
            <a:r>
              <a:rPr b="1" i="0" lang="en-US" sz="2000" u="none" cap="none" strike="noStrike">
                <a:solidFill>
                  <a:srgbClr val="0C4E9B"/>
                </a:solidFill>
                <a:latin typeface="Arial"/>
                <a:ea typeface="Arial"/>
                <a:cs typeface="Arial"/>
                <a:sym typeface="Arial"/>
              </a:rPr>
              <a:t>collapse clause</a:t>
            </a:r>
            <a:endParaRPr/>
          </a:p>
        </p:txBody>
      </p:sp>
      <p:sp>
        <p:nvSpPr>
          <p:cNvPr id="1848" name="Google Shape;1848;p79"/>
          <p:cNvSpPr/>
          <p:nvPr/>
        </p:nvSpPr>
        <p:spPr>
          <a:xfrm>
            <a:off x="2765691" y="3904663"/>
            <a:ext cx="1434484" cy="257175"/>
          </a:xfrm>
          <a:prstGeom prst="rect">
            <a:avLst/>
          </a:prstGeom>
          <a:noFill/>
          <a:ln cap="flat" cmpd="sng" w="28575">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7">
                                            <p:txEl>
                                              <p:pRg end="0" st="0"/>
                                            </p:txEl>
                                          </p:spTgt>
                                        </p:tgtEl>
                                        <p:attrNameLst>
                                          <p:attrName>style.visibility</p:attrName>
                                        </p:attrNameLst>
                                      </p:cBhvr>
                                      <p:to>
                                        <p:strVal val="visible"/>
                                      </p:to>
                                    </p:set>
                                    <p:animEffect filter="fade" transition="in">
                                      <p:cBhvr>
                                        <p:cTn dur="500"/>
                                        <p:tgtEl>
                                          <p:spTgt spid="1847">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848"/>
                                        </p:tgtEl>
                                        <p:attrNameLst>
                                          <p:attrName>style.visibility</p:attrName>
                                        </p:attrNameLst>
                                      </p:cBhvr>
                                      <p:to>
                                        <p:strVal val="visible"/>
                                      </p:to>
                                    </p:set>
                                    <p:animEffect filter="fade" transition="in">
                                      <p:cBhvr>
                                        <p:cTn dur="500"/>
                                        <p:tgtEl>
                                          <p:spTgt spid="18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3" name="Shape 1853"/>
        <p:cNvGrpSpPr/>
        <p:nvPr/>
      </p:nvGrpSpPr>
      <p:grpSpPr>
        <a:xfrm>
          <a:off x="0" y="0"/>
          <a:ext cx="0" cy="0"/>
          <a:chOff x="0" y="0"/>
          <a:chExt cx="0" cy="0"/>
        </a:xfrm>
      </p:grpSpPr>
      <p:sp>
        <p:nvSpPr>
          <p:cNvPr id="1854" name="Google Shape;1854;p80"/>
          <p:cNvSpPr/>
          <p:nvPr/>
        </p:nvSpPr>
        <p:spPr>
          <a:xfrm>
            <a:off x="502595" y="32119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(0,0)</a:t>
            </a:r>
            <a:endParaRPr/>
          </a:p>
        </p:txBody>
      </p:sp>
      <p:sp>
        <p:nvSpPr>
          <p:cNvPr id="1855" name="Google Shape;1855;p80"/>
          <p:cNvSpPr/>
          <p:nvPr/>
        </p:nvSpPr>
        <p:spPr>
          <a:xfrm>
            <a:off x="1051235" y="32119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(0,1)</a:t>
            </a:r>
            <a:endParaRPr/>
          </a:p>
        </p:txBody>
      </p:sp>
      <p:sp>
        <p:nvSpPr>
          <p:cNvPr id="1856" name="Google Shape;1856;p80"/>
          <p:cNvSpPr/>
          <p:nvPr/>
        </p:nvSpPr>
        <p:spPr>
          <a:xfrm>
            <a:off x="1599875" y="32119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(0,2)</a:t>
            </a:r>
            <a:endParaRPr/>
          </a:p>
        </p:txBody>
      </p:sp>
      <p:sp>
        <p:nvSpPr>
          <p:cNvPr id="1857" name="Google Shape;1857;p80"/>
          <p:cNvSpPr/>
          <p:nvPr/>
        </p:nvSpPr>
        <p:spPr>
          <a:xfrm>
            <a:off x="2148515" y="32119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(0,3)</a:t>
            </a:r>
            <a:endParaRPr/>
          </a:p>
        </p:txBody>
      </p:sp>
      <p:sp>
        <p:nvSpPr>
          <p:cNvPr id="1858" name="Google Shape;1858;p80"/>
          <p:cNvSpPr/>
          <p:nvPr/>
        </p:nvSpPr>
        <p:spPr>
          <a:xfrm>
            <a:off x="502595" y="37606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(1,0)</a:t>
            </a:r>
            <a:endParaRPr/>
          </a:p>
        </p:txBody>
      </p:sp>
      <p:sp>
        <p:nvSpPr>
          <p:cNvPr id="1859" name="Google Shape;1859;p80"/>
          <p:cNvSpPr/>
          <p:nvPr/>
        </p:nvSpPr>
        <p:spPr>
          <a:xfrm>
            <a:off x="1051235" y="37606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(1,1)</a:t>
            </a:r>
            <a:endParaRPr/>
          </a:p>
        </p:txBody>
      </p:sp>
      <p:sp>
        <p:nvSpPr>
          <p:cNvPr id="1860" name="Google Shape;1860;p80"/>
          <p:cNvSpPr/>
          <p:nvPr/>
        </p:nvSpPr>
        <p:spPr>
          <a:xfrm>
            <a:off x="1599875" y="37606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(1,2)</a:t>
            </a:r>
            <a:endParaRPr/>
          </a:p>
        </p:txBody>
      </p:sp>
      <p:sp>
        <p:nvSpPr>
          <p:cNvPr id="1861" name="Google Shape;1861;p80"/>
          <p:cNvSpPr/>
          <p:nvPr/>
        </p:nvSpPr>
        <p:spPr>
          <a:xfrm>
            <a:off x="2148515" y="37606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(1,3)</a:t>
            </a:r>
            <a:endParaRPr/>
          </a:p>
        </p:txBody>
      </p:sp>
      <p:sp>
        <p:nvSpPr>
          <p:cNvPr id="1862" name="Google Shape;1862;p80"/>
          <p:cNvSpPr/>
          <p:nvPr/>
        </p:nvSpPr>
        <p:spPr>
          <a:xfrm>
            <a:off x="502364" y="43077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(2,0)</a:t>
            </a:r>
            <a:endParaRPr/>
          </a:p>
        </p:txBody>
      </p:sp>
      <p:sp>
        <p:nvSpPr>
          <p:cNvPr id="1863" name="Google Shape;1863;p80"/>
          <p:cNvSpPr/>
          <p:nvPr/>
        </p:nvSpPr>
        <p:spPr>
          <a:xfrm>
            <a:off x="1051119" y="43077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(2,1)</a:t>
            </a:r>
            <a:endParaRPr/>
          </a:p>
        </p:txBody>
      </p:sp>
      <p:sp>
        <p:nvSpPr>
          <p:cNvPr id="1864" name="Google Shape;1864;p80"/>
          <p:cNvSpPr/>
          <p:nvPr/>
        </p:nvSpPr>
        <p:spPr>
          <a:xfrm>
            <a:off x="1599759" y="43077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(2,2)</a:t>
            </a:r>
            <a:endParaRPr/>
          </a:p>
        </p:txBody>
      </p:sp>
      <p:sp>
        <p:nvSpPr>
          <p:cNvPr id="1865" name="Google Shape;1865;p80"/>
          <p:cNvSpPr/>
          <p:nvPr/>
        </p:nvSpPr>
        <p:spPr>
          <a:xfrm>
            <a:off x="2148283" y="43077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(2,3)</a:t>
            </a:r>
            <a:endParaRPr/>
          </a:p>
        </p:txBody>
      </p:sp>
      <p:sp>
        <p:nvSpPr>
          <p:cNvPr id="1866" name="Google Shape;1866;p80"/>
          <p:cNvSpPr/>
          <p:nvPr/>
        </p:nvSpPr>
        <p:spPr>
          <a:xfrm>
            <a:off x="502247" y="48549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(3,0)</a:t>
            </a:r>
            <a:endParaRPr/>
          </a:p>
        </p:txBody>
      </p:sp>
      <p:sp>
        <p:nvSpPr>
          <p:cNvPr id="1867" name="Google Shape;1867;p80"/>
          <p:cNvSpPr/>
          <p:nvPr/>
        </p:nvSpPr>
        <p:spPr>
          <a:xfrm>
            <a:off x="1050655" y="48549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(3,1)</a:t>
            </a:r>
            <a:endParaRPr/>
          </a:p>
        </p:txBody>
      </p:sp>
      <p:sp>
        <p:nvSpPr>
          <p:cNvPr id="1868" name="Google Shape;1868;p80"/>
          <p:cNvSpPr/>
          <p:nvPr/>
        </p:nvSpPr>
        <p:spPr>
          <a:xfrm>
            <a:off x="1598946" y="48549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(3,2)</a:t>
            </a:r>
            <a:endParaRPr/>
          </a:p>
        </p:txBody>
      </p:sp>
      <p:sp>
        <p:nvSpPr>
          <p:cNvPr id="1869" name="Google Shape;1869;p80"/>
          <p:cNvSpPr/>
          <p:nvPr/>
        </p:nvSpPr>
        <p:spPr>
          <a:xfrm>
            <a:off x="2148283" y="48549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(3,3)</a:t>
            </a:r>
            <a:endParaRPr/>
          </a:p>
        </p:txBody>
      </p:sp>
      <p:sp>
        <p:nvSpPr>
          <p:cNvPr id="1870" name="Google Shape;1870;p80"/>
          <p:cNvSpPr txBox="1"/>
          <p:nvPr/>
        </p:nvSpPr>
        <p:spPr>
          <a:xfrm>
            <a:off x="419641" y="2756978"/>
            <a:ext cx="1830950"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1800" u="none" cap="none" strike="noStrike">
                <a:solidFill>
                  <a:srgbClr val="FF0000"/>
                </a:solidFill>
                <a:latin typeface="Consolas"/>
                <a:ea typeface="Consolas"/>
                <a:cs typeface="Consolas"/>
                <a:sym typeface="Consolas"/>
              </a:rPr>
              <a:t>collapse( 2 )</a:t>
            </a:r>
            <a:endParaRPr/>
          </a:p>
        </p:txBody>
      </p:sp>
      <p:sp>
        <p:nvSpPr>
          <p:cNvPr id="1871" name="Google Shape;1871;p80"/>
          <p:cNvSpPr/>
          <p:nvPr/>
        </p:nvSpPr>
        <p:spPr>
          <a:xfrm>
            <a:off x="502247" y="3209115"/>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(0,0)</a:t>
            </a:r>
            <a:endParaRPr/>
          </a:p>
        </p:txBody>
      </p:sp>
      <p:sp>
        <p:nvSpPr>
          <p:cNvPr id="1872" name="Google Shape;1872;p80"/>
          <p:cNvSpPr/>
          <p:nvPr/>
        </p:nvSpPr>
        <p:spPr>
          <a:xfrm>
            <a:off x="1050887" y="3209115"/>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(0,1)</a:t>
            </a:r>
            <a:endParaRPr/>
          </a:p>
        </p:txBody>
      </p:sp>
      <p:sp>
        <p:nvSpPr>
          <p:cNvPr id="1873" name="Google Shape;1873;p80"/>
          <p:cNvSpPr/>
          <p:nvPr/>
        </p:nvSpPr>
        <p:spPr>
          <a:xfrm>
            <a:off x="1599527" y="3209115"/>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(0,2)</a:t>
            </a:r>
            <a:endParaRPr/>
          </a:p>
        </p:txBody>
      </p:sp>
      <p:sp>
        <p:nvSpPr>
          <p:cNvPr id="1874" name="Google Shape;1874;p80"/>
          <p:cNvSpPr/>
          <p:nvPr/>
        </p:nvSpPr>
        <p:spPr>
          <a:xfrm>
            <a:off x="2148167" y="3209115"/>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(0,3)</a:t>
            </a:r>
            <a:endParaRPr/>
          </a:p>
        </p:txBody>
      </p:sp>
      <p:sp>
        <p:nvSpPr>
          <p:cNvPr id="1875" name="Google Shape;1875;p80"/>
          <p:cNvSpPr/>
          <p:nvPr/>
        </p:nvSpPr>
        <p:spPr>
          <a:xfrm>
            <a:off x="2696807"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(1,0)</a:t>
            </a:r>
            <a:endParaRPr/>
          </a:p>
        </p:txBody>
      </p:sp>
      <p:sp>
        <p:nvSpPr>
          <p:cNvPr id="1876" name="Google Shape;1876;p80"/>
          <p:cNvSpPr/>
          <p:nvPr/>
        </p:nvSpPr>
        <p:spPr>
          <a:xfrm>
            <a:off x="3245447"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(1,1)</a:t>
            </a:r>
            <a:endParaRPr/>
          </a:p>
        </p:txBody>
      </p:sp>
      <p:sp>
        <p:nvSpPr>
          <p:cNvPr id="1877" name="Google Shape;1877;p80"/>
          <p:cNvSpPr/>
          <p:nvPr/>
        </p:nvSpPr>
        <p:spPr>
          <a:xfrm>
            <a:off x="3802796"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(1,2)</a:t>
            </a:r>
            <a:endParaRPr/>
          </a:p>
        </p:txBody>
      </p:sp>
      <p:sp>
        <p:nvSpPr>
          <p:cNvPr id="1878" name="Google Shape;1878;p80"/>
          <p:cNvSpPr/>
          <p:nvPr/>
        </p:nvSpPr>
        <p:spPr>
          <a:xfrm>
            <a:off x="4351436"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(1,3)</a:t>
            </a:r>
            <a:endParaRPr/>
          </a:p>
        </p:txBody>
      </p:sp>
      <p:sp>
        <p:nvSpPr>
          <p:cNvPr id="1879" name="Google Shape;1879;p80"/>
          <p:cNvSpPr/>
          <p:nvPr/>
        </p:nvSpPr>
        <p:spPr>
          <a:xfrm>
            <a:off x="4908785"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(2,0)</a:t>
            </a:r>
            <a:endParaRPr/>
          </a:p>
        </p:txBody>
      </p:sp>
      <p:sp>
        <p:nvSpPr>
          <p:cNvPr id="1880" name="Google Shape;1880;p80"/>
          <p:cNvSpPr/>
          <p:nvPr/>
        </p:nvSpPr>
        <p:spPr>
          <a:xfrm>
            <a:off x="5466249"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(2,1)</a:t>
            </a:r>
            <a:endParaRPr/>
          </a:p>
        </p:txBody>
      </p:sp>
      <p:sp>
        <p:nvSpPr>
          <p:cNvPr id="1881" name="Google Shape;1881;p80"/>
          <p:cNvSpPr/>
          <p:nvPr/>
        </p:nvSpPr>
        <p:spPr>
          <a:xfrm>
            <a:off x="6014889"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(2,2)</a:t>
            </a:r>
            <a:endParaRPr/>
          </a:p>
        </p:txBody>
      </p:sp>
      <p:sp>
        <p:nvSpPr>
          <p:cNvPr id="1882" name="Google Shape;1882;p80"/>
          <p:cNvSpPr/>
          <p:nvPr/>
        </p:nvSpPr>
        <p:spPr>
          <a:xfrm>
            <a:off x="6572122"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(2,3)</a:t>
            </a:r>
            <a:endParaRPr/>
          </a:p>
        </p:txBody>
      </p:sp>
      <p:sp>
        <p:nvSpPr>
          <p:cNvPr id="1883" name="Google Shape;1883;p80"/>
          <p:cNvSpPr/>
          <p:nvPr/>
        </p:nvSpPr>
        <p:spPr>
          <a:xfrm>
            <a:off x="7129355"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(3,0)</a:t>
            </a:r>
            <a:endParaRPr/>
          </a:p>
        </p:txBody>
      </p:sp>
      <p:sp>
        <p:nvSpPr>
          <p:cNvPr id="1884" name="Google Shape;1884;p80"/>
          <p:cNvSpPr/>
          <p:nvPr/>
        </p:nvSpPr>
        <p:spPr>
          <a:xfrm>
            <a:off x="7686472"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(3,1)</a:t>
            </a:r>
            <a:endParaRPr/>
          </a:p>
        </p:txBody>
      </p:sp>
      <p:sp>
        <p:nvSpPr>
          <p:cNvPr id="1885" name="Google Shape;1885;p80"/>
          <p:cNvSpPr/>
          <p:nvPr/>
        </p:nvSpPr>
        <p:spPr>
          <a:xfrm>
            <a:off x="8243472"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(3,2)</a:t>
            </a:r>
            <a:endParaRPr/>
          </a:p>
        </p:txBody>
      </p:sp>
      <p:sp>
        <p:nvSpPr>
          <p:cNvPr id="1886" name="Google Shape;1886;p80"/>
          <p:cNvSpPr/>
          <p:nvPr/>
        </p:nvSpPr>
        <p:spPr>
          <a:xfrm>
            <a:off x="8801518"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(3,3)</a:t>
            </a:r>
            <a:endParaRPr/>
          </a:p>
        </p:txBody>
      </p:sp>
      <p:sp>
        <p:nvSpPr>
          <p:cNvPr id="1887" name="Google Shape;1887;p80"/>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888" name="Google Shape;1888;p80"/>
          <p:cNvSpPr txBox="1"/>
          <p:nvPr/>
        </p:nvSpPr>
        <p:spPr>
          <a:xfrm>
            <a:off x="5750584" y="3877300"/>
            <a:ext cx="3599574" cy="1973162"/>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0C4E9B"/>
                </a:solidFill>
                <a:latin typeface="Arial"/>
                <a:ea typeface="Arial"/>
                <a:cs typeface="Arial"/>
                <a:sym typeface="Arial"/>
              </a:rPr>
              <a:t>collapse clause </a:t>
            </a:r>
            <a:r>
              <a:rPr b="0" i="0" lang="en-US" sz="2000" u="none" cap="none" strike="noStrike">
                <a:solidFill>
                  <a:schemeClr val="dk2"/>
                </a:solidFill>
                <a:latin typeface="Arial"/>
                <a:ea typeface="Arial"/>
                <a:cs typeface="Arial"/>
                <a:sym typeface="Arial"/>
              </a:rPr>
              <a:t>allows us to combine two small loops into a larger one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exposes </a:t>
            </a:r>
            <a:r>
              <a:rPr b="1" i="0" lang="en-US" sz="2000" u="none" cap="none" strike="noStrike">
                <a:solidFill>
                  <a:srgbClr val="0C4E9B"/>
                </a:solidFill>
                <a:latin typeface="Arial"/>
                <a:ea typeface="Arial"/>
                <a:cs typeface="Arial"/>
                <a:sym typeface="Arial"/>
              </a:rPr>
              <a:t>additional parallelism, </a:t>
            </a:r>
            <a:r>
              <a:rPr b="0" i="0" lang="en-US" sz="2000" u="none" cap="none" strike="noStrike">
                <a:solidFill>
                  <a:schemeClr val="dk2"/>
                </a:solidFill>
                <a:latin typeface="Arial"/>
                <a:ea typeface="Arial"/>
                <a:cs typeface="Arial"/>
                <a:sym typeface="Arial"/>
              </a:rPr>
              <a:t>and allows us to use a </a:t>
            </a:r>
            <a:r>
              <a:rPr b="1" i="0" lang="en-US" sz="2000" u="none" cap="none" strike="noStrike">
                <a:solidFill>
                  <a:srgbClr val="0C4E9B"/>
                </a:solidFill>
                <a:latin typeface="Arial"/>
                <a:ea typeface="Arial"/>
                <a:cs typeface="Arial"/>
                <a:sym typeface="Arial"/>
              </a:rPr>
              <a:t>longer vector</a:t>
            </a:r>
            <a:endParaRPr/>
          </a:p>
        </p:txBody>
      </p:sp>
      <p:sp>
        <p:nvSpPr>
          <p:cNvPr id="1889" name="Google Shape;1889;p80"/>
          <p:cNvSpPr/>
          <p:nvPr/>
        </p:nvSpPr>
        <p:spPr>
          <a:xfrm>
            <a:off x="807555" y="941799"/>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890" name="Google Shape;1890;p80"/>
          <p:cNvSpPr/>
          <p:nvPr/>
        </p:nvSpPr>
        <p:spPr>
          <a:xfrm>
            <a:off x="1115257"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91" name="Google Shape;1891;p80"/>
          <p:cNvSpPr/>
          <p:nvPr/>
        </p:nvSpPr>
        <p:spPr>
          <a:xfrm>
            <a:off x="1485554"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92" name="Google Shape;1892;p80"/>
          <p:cNvSpPr/>
          <p:nvPr/>
        </p:nvSpPr>
        <p:spPr>
          <a:xfrm>
            <a:off x="1855851"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93" name="Google Shape;1893;p80"/>
          <p:cNvSpPr/>
          <p:nvPr/>
        </p:nvSpPr>
        <p:spPr>
          <a:xfrm>
            <a:off x="2226148"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94" name="Google Shape;1894;p80"/>
          <p:cNvSpPr/>
          <p:nvPr/>
        </p:nvSpPr>
        <p:spPr>
          <a:xfrm>
            <a:off x="2596445"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95" name="Google Shape;1895;p80"/>
          <p:cNvSpPr/>
          <p:nvPr/>
        </p:nvSpPr>
        <p:spPr>
          <a:xfrm>
            <a:off x="2966742"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96" name="Google Shape;1896;p80"/>
          <p:cNvSpPr/>
          <p:nvPr/>
        </p:nvSpPr>
        <p:spPr>
          <a:xfrm>
            <a:off x="3339718"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97" name="Google Shape;1897;p80"/>
          <p:cNvSpPr/>
          <p:nvPr/>
        </p:nvSpPr>
        <p:spPr>
          <a:xfrm>
            <a:off x="3710015"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98" name="Google Shape;1898;p80"/>
          <p:cNvSpPr/>
          <p:nvPr/>
        </p:nvSpPr>
        <p:spPr>
          <a:xfrm>
            <a:off x="4173265" y="1505439"/>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899" name="Google Shape;1899;p80"/>
          <p:cNvSpPr txBox="1"/>
          <p:nvPr/>
        </p:nvSpPr>
        <p:spPr>
          <a:xfrm>
            <a:off x="4278813" y="1508195"/>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900" name="Google Shape;1900;p80"/>
          <p:cNvSpPr txBox="1"/>
          <p:nvPr/>
        </p:nvSpPr>
        <p:spPr>
          <a:xfrm>
            <a:off x="2298952" y="2197479"/>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901" name="Google Shape;1901;p80"/>
          <p:cNvGrpSpPr/>
          <p:nvPr/>
        </p:nvGrpSpPr>
        <p:grpSpPr>
          <a:xfrm>
            <a:off x="1193630" y="1123735"/>
            <a:ext cx="2824680" cy="400110"/>
            <a:chOff x="1277488" y="1499022"/>
            <a:chExt cx="2824680" cy="400110"/>
          </a:xfrm>
        </p:grpSpPr>
        <p:sp>
          <p:nvSpPr>
            <p:cNvPr id="1902" name="Google Shape;1902;p80"/>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903" name="Google Shape;1903;p80"/>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1904" name="Google Shape;1904;p80"/>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
        <p:nvSpPr>
          <p:cNvPr id="1905" name="Google Shape;1905;p80"/>
          <p:cNvSpPr txBox="1"/>
          <p:nvPr/>
        </p:nvSpPr>
        <p:spPr>
          <a:xfrm>
            <a:off x="6130298" y="965773"/>
            <a:ext cx="4057511" cy="1449628"/>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#pragma acc kernels loop </a:t>
            </a:r>
            <a:r>
              <a:rPr b="1" i="0" lang="en-US" sz="1400" u="none" cap="none" strike="noStrike">
                <a:solidFill>
                  <a:srgbClr val="8E4000"/>
                </a:solidFill>
                <a:latin typeface="Consolas"/>
                <a:ea typeface="Consolas"/>
                <a:cs typeface="Consolas"/>
                <a:sym typeface="Consolas"/>
              </a:rPr>
              <a:t>collapse(2) </a:t>
            </a:r>
            <a:r>
              <a:rPr b="0" i="0" lang="en-US" sz="1400" u="none" cap="none" strike="noStrike">
                <a:solidFill>
                  <a:srgbClr val="8E4000"/>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1" i="0" lang="en-US" sz="1400" u="none" cap="none" strike="noStrike">
                <a:solidFill>
                  <a:srgbClr val="8E4000"/>
                </a:solidFill>
                <a:latin typeface="Consolas"/>
                <a:ea typeface="Consolas"/>
                <a:cs typeface="Consolas"/>
                <a:sym typeface="Consolas"/>
              </a:rPr>
              <a:t>  gang</a:t>
            </a:r>
            <a:r>
              <a:rPr b="0" i="0" lang="en-US" sz="1400" u="none" cap="none" strike="noStrike">
                <a:solidFill>
                  <a:srgbClr val="8E4000"/>
                </a:solidFill>
                <a:latin typeface="Consolas"/>
                <a:ea typeface="Consolas"/>
                <a:cs typeface="Consolas"/>
                <a:sym typeface="Consolas"/>
              </a:rPr>
              <a:t> </a:t>
            </a:r>
            <a:r>
              <a:rPr b="1" i="0" lang="en-US" sz="1400" u="none" cap="none" strike="noStrike">
                <a:solidFill>
                  <a:srgbClr val="8E4000"/>
                </a:solidFill>
                <a:latin typeface="Consolas"/>
                <a:ea typeface="Consolas"/>
                <a:cs typeface="Consolas"/>
                <a:sym typeface="Consolas"/>
              </a:rPr>
              <a:t>worker(1) vector(8)</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x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x &lt; </a:t>
            </a:r>
            <a:r>
              <a:rPr b="0" i="0" lang="en-US" sz="1400" u="none" cap="none" strike="noStrike">
                <a:solidFill>
                  <a:srgbClr val="FF8738"/>
                </a:solidFill>
                <a:latin typeface="Consolas"/>
                <a:ea typeface="Consolas"/>
                <a:cs typeface="Consolas"/>
                <a:sym typeface="Consolas"/>
              </a:rPr>
              <a:t>4</a:t>
            </a:r>
            <a:r>
              <a:rPr b="0" i="0" lang="en-US" sz="1400" u="none" cap="none" strike="noStrike">
                <a:solidFill>
                  <a:schemeClr val="dk2"/>
                </a:solidFill>
                <a:latin typeface="Consolas"/>
                <a:ea typeface="Consolas"/>
                <a:cs typeface="Consolas"/>
                <a:sym typeface="Consolas"/>
              </a:rPr>
              <a:t>; x</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for</a:t>
            </a:r>
            <a:r>
              <a:rPr b="0" i="0" lang="en-US" sz="1400" u="none" cap="none" strike="noStrike">
                <a:solidFill>
                  <a:schemeClr val="dk2"/>
                </a:solidFill>
                <a:latin typeface="Consolas"/>
                <a:ea typeface="Consolas"/>
                <a:cs typeface="Consolas"/>
                <a:sym typeface="Consolas"/>
              </a:rPr>
              <a:t>(</a:t>
            </a:r>
            <a:r>
              <a:rPr b="0" i="0" lang="en-US" sz="1400" u="none" cap="none" strike="noStrike">
                <a:solidFill>
                  <a:srgbClr val="A64CFF"/>
                </a:solidFill>
                <a:latin typeface="Consolas"/>
                <a:ea typeface="Consolas"/>
                <a:cs typeface="Consolas"/>
                <a:sym typeface="Consolas"/>
              </a:rPr>
              <a:t>int</a:t>
            </a:r>
            <a:r>
              <a:rPr b="0" i="0" lang="en-US" sz="1400" u="none" cap="none" strike="noStrike">
                <a:solidFill>
                  <a:schemeClr val="dk2"/>
                </a:solidFill>
                <a:latin typeface="Consolas"/>
                <a:ea typeface="Consolas"/>
                <a:cs typeface="Consolas"/>
                <a:sym typeface="Consolas"/>
              </a:rPr>
              <a:t> y = </a:t>
            </a:r>
            <a:r>
              <a:rPr b="0" i="0" lang="en-US" sz="1400" u="none" cap="none" strike="noStrike">
                <a:solidFill>
                  <a:srgbClr val="FF8738"/>
                </a:solidFill>
                <a:latin typeface="Consolas"/>
                <a:ea typeface="Consolas"/>
                <a:cs typeface="Consolas"/>
                <a:sym typeface="Consolas"/>
              </a:rPr>
              <a:t>0</a:t>
            </a:r>
            <a:r>
              <a:rPr b="0" i="0" lang="en-US" sz="1400" u="none" cap="none" strike="noStrike">
                <a:solidFill>
                  <a:schemeClr val="dk2"/>
                </a:solidFill>
                <a:latin typeface="Consolas"/>
                <a:ea typeface="Consolas"/>
                <a:cs typeface="Consolas"/>
                <a:sym typeface="Consolas"/>
              </a:rPr>
              <a:t>; y &lt; </a:t>
            </a:r>
            <a:r>
              <a:rPr b="0" i="0" lang="en-US" sz="1400" u="none" cap="none" strike="noStrike">
                <a:solidFill>
                  <a:srgbClr val="FF8738"/>
                </a:solidFill>
                <a:latin typeface="Consolas"/>
                <a:ea typeface="Consolas"/>
                <a:cs typeface="Consolas"/>
                <a:sym typeface="Consolas"/>
              </a:rPr>
              <a:t>4</a:t>
            </a:r>
            <a:r>
              <a:rPr b="0" i="0" lang="en-US" sz="1400" u="none" cap="none" strike="noStrike">
                <a:solidFill>
                  <a:schemeClr val="dk2"/>
                </a:solidFill>
                <a:latin typeface="Consolas"/>
                <a:ea typeface="Consolas"/>
                <a:cs typeface="Consolas"/>
                <a:sym typeface="Consolas"/>
              </a:rPr>
              <a:t>; 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a:t>
            </a:r>
            <a:r>
              <a:rPr b="0" i="0" lang="en-US" sz="1400" u="none" cap="none" strike="noStrike">
                <a:solidFill>
                  <a:srgbClr val="030382"/>
                </a:solidFill>
                <a:latin typeface="Consolas"/>
                <a:ea typeface="Consolas"/>
                <a:cs typeface="Consolas"/>
                <a:sym typeface="Consolas"/>
              </a:rPr>
              <a:t>++</a:t>
            </a:r>
            <a:r>
              <a:rPr b="0" i="0" lang="en-US" sz="1400" u="none" cap="none" strike="noStrike">
                <a:solidFill>
                  <a:schemeClr val="dk2"/>
                </a:solidFill>
                <a:latin typeface="Consolas"/>
                <a:ea typeface="Consolas"/>
                <a:cs typeface="Consolas"/>
                <a:sym typeface="Consolas"/>
              </a:rPr>
              <a:t>;</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a:t>
            </a:r>
            <a:endParaRPr/>
          </a:p>
        </p:txBody>
      </p:sp>
      <p:sp>
        <p:nvSpPr>
          <p:cNvPr id="1906" name="Google Shape;1906;p80"/>
          <p:cNvSpPr/>
          <p:nvPr/>
        </p:nvSpPr>
        <p:spPr>
          <a:xfrm>
            <a:off x="502247" y="3206254"/>
            <a:ext cx="4397132" cy="551501"/>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907" name="Google Shape;1907;p80"/>
          <p:cNvSpPr/>
          <p:nvPr/>
        </p:nvSpPr>
        <p:spPr>
          <a:xfrm>
            <a:off x="4908088" y="3215068"/>
            <a:ext cx="4442071" cy="551501"/>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0"/>
                                        </p:tgtEl>
                                        <p:attrNameLst>
                                          <p:attrName>style.visibility</p:attrName>
                                        </p:attrNameLst>
                                      </p:cBhvr>
                                      <p:to>
                                        <p:strVal val="visible"/>
                                      </p:to>
                                    </p:set>
                                    <p:animEffect filter="fade" transition="in">
                                      <p:cBhvr>
                                        <p:cTn dur="500"/>
                                        <p:tgtEl>
                                          <p:spTgt spid="18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6"/>
                                        </p:tgtEl>
                                        <p:attrNameLst>
                                          <p:attrName>style.visibility</p:attrName>
                                        </p:attrNameLst>
                                      </p:cBhvr>
                                      <p:to>
                                        <p:strVal val="visible"/>
                                      </p:to>
                                    </p:set>
                                    <p:animEffect filter="fade" transition="in">
                                      <p:cBhvr>
                                        <p:cTn dur="500"/>
                                        <p:tgtEl>
                                          <p:spTgt spid="1906"/>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871"/>
                                        </p:tgtEl>
                                        <p:attrNameLst>
                                          <p:attrName>style.visibility</p:attrName>
                                        </p:attrNameLst>
                                      </p:cBhvr>
                                      <p:to>
                                        <p:strVal val="visible"/>
                                      </p:to>
                                    </p:set>
                                    <p:animEffect filter="fade" transition="in">
                                      <p:cBhvr>
                                        <p:cTn dur="500"/>
                                        <p:tgtEl>
                                          <p:spTgt spid="1871"/>
                                        </p:tgtEl>
                                      </p:cBhvr>
                                    </p:animEffect>
                                  </p:childTnLst>
                                </p:cTn>
                              </p:par>
                              <p:par>
                                <p:cTn fill="hold" nodeType="withEffect" presetClass="entr" presetID="10" presetSubtype="0">
                                  <p:stCondLst>
                                    <p:cond delay="0"/>
                                  </p:stCondLst>
                                  <p:childTnLst>
                                    <p:set>
                                      <p:cBhvr>
                                        <p:cTn dur="1" fill="hold">
                                          <p:stCondLst>
                                            <p:cond delay="0"/>
                                          </p:stCondLst>
                                        </p:cTn>
                                        <p:tgtEl>
                                          <p:spTgt spid="1872"/>
                                        </p:tgtEl>
                                        <p:attrNameLst>
                                          <p:attrName>style.visibility</p:attrName>
                                        </p:attrNameLst>
                                      </p:cBhvr>
                                      <p:to>
                                        <p:strVal val="visible"/>
                                      </p:to>
                                    </p:set>
                                    <p:animEffect filter="fade" transition="in">
                                      <p:cBhvr>
                                        <p:cTn dur="500"/>
                                        <p:tgtEl>
                                          <p:spTgt spid="1872"/>
                                        </p:tgtEl>
                                      </p:cBhvr>
                                    </p:animEffect>
                                  </p:childTnLst>
                                </p:cTn>
                              </p:par>
                              <p:par>
                                <p:cTn fill="hold" nodeType="withEffect" presetClass="entr" presetID="10" presetSubtype="0">
                                  <p:stCondLst>
                                    <p:cond delay="0"/>
                                  </p:stCondLst>
                                  <p:childTnLst>
                                    <p:set>
                                      <p:cBhvr>
                                        <p:cTn dur="1" fill="hold">
                                          <p:stCondLst>
                                            <p:cond delay="0"/>
                                          </p:stCondLst>
                                        </p:cTn>
                                        <p:tgtEl>
                                          <p:spTgt spid="1873"/>
                                        </p:tgtEl>
                                        <p:attrNameLst>
                                          <p:attrName>style.visibility</p:attrName>
                                        </p:attrNameLst>
                                      </p:cBhvr>
                                      <p:to>
                                        <p:strVal val="visible"/>
                                      </p:to>
                                    </p:set>
                                    <p:animEffect filter="fade" transition="in">
                                      <p:cBhvr>
                                        <p:cTn dur="500"/>
                                        <p:tgtEl>
                                          <p:spTgt spid="1873"/>
                                        </p:tgtEl>
                                      </p:cBhvr>
                                    </p:animEffect>
                                  </p:childTnLst>
                                </p:cTn>
                              </p:par>
                              <p:par>
                                <p:cTn fill="hold" nodeType="withEffect" presetClass="entr" presetID="10" presetSubtype="0">
                                  <p:stCondLst>
                                    <p:cond delay="0"/>
                                  </p:stCondLst>
                                  <p:childTnLst>
                                    <p:set>
                                      <p:cBhvr>
                                        <p:cTn dur="1" fill="hold">
                                          <p:stCondLst>
                                            <p:cond delay="0"/>
                                          </p:stCondLst>
                                        </p:cTn>
                                        <p:tgtEl>
                                          <p:spTgt spid="1874"/>
                                        </p:tgtEl>
                                        <p:attrNameLst>
                                          <p:attrName>style.visibility</p:attrName>
                                        </p:attrNameLst>
                                      </p:cBhvr>
                                      <p:to>
                                        <p:strVal val="visible"/>
                                      </p:to>
                                    </p:set>
                                    <p:animEffect filter="fade" transition="in">
                                      <p:cBhvr>
                                        <p:cTn dur="500"/>
                                        <p:tgtEl>
                                          <p:spTgt spid="1874"/>
                                        </p:tgtEl>
                                      </p:cBhvr>
                                    </p:animEffect>
                                  </p:childTnLst>
                                </p:cTn>
                              </p:par>
                              <p:par>
                                <p:cTn fill="hold" nodeType="withEffect" presetClass="entr" presetID="10" presetSubtype="0">
                                  <p:stCondLst>
                                    <p:cond delay="0"/>
                                  </p:stCondLst>
                                  <p:childTnLst>
                                    <p:set>
                                      <p:cBhvr>
                                        <p:cTn dur="1" fill="hold">
                                          <p:stCondLst>
                                            <p:cond delay="0"/>
                                          </p:stCondLst>
                                        </p:cTn>
                                        <p:tgtEl>
                                          <p:spTgt spid="1875"/>
                                        </p:tgtEl>
                                        <p:attrNameLst>
                                          <p:attrName>style.visibility</p:attrName>
                                        </p:attrNameLst>
                                      </p:cBhvr>
                                      <p:to>
                                        <p:strVal val="visible"/>
                                      </p:to>
                                    </p:set>
                                    <p:animEffect filter="fade" transition="in">
                                      <p:cBhvr>
                                        <p:cTn dur="500"/>
                                        <p:tgtEl>
                                          <p:spTgt spid="1875"/>
                                        </p:tgtEl>
                                      </p:cBhvr>
                                    </p:animEffect>
                                  </p:childTnLst>
                                </p:cTn>
                              </p:par>
                              <p:par>
                                <p:cTn fill="hold" nodeType="withEffect" presetClass="entr" presetID="10" presetSubtype="0">
                                  <p:stCondLst>
                                    <p:cond delay="0"/>
                                  </p:stCondLst>
                                  <p:childTnLst>
                                    <p:set>
                                      <p:cBhvr>
                                        <p:cTn dur="1" fill="hold">
                                          <p:stCondLst>
                                            <p:cond delay="0"/>
                                          </p:stCondLst>
                                        </p:cTn>
                                        <p:tgtEl>
                                          <p:spTgt spid="1876"/>
                                        </p:tgtEl>
                                        <p:attrNameLst>
                                          <p:attrName>style.visibility</p:attrName>
                                        </p:attrNameLst>
                                      </p:cBhvr>
                                      <p:to>
                                        <p:strVal val="visible"/>
                                      </p:to>
                                    </p:set>
                                    <p:animEffect filter="fade" transition="in">
                                      <p:cBhvr>
                                        <p:cTn dur="500"/>
                                        <p:tgtEl>
                                          <p:spTgt spid="1876"/>
                                        </p:tgtEl>
                                      </p:cBhvr>
                                    </p:animEffect>
                                  </p:childTnLst>
                                </p:cTn>
                              </p:par>
                              <p:par>
                                <p:cTn fill="hold" nodeType="withEffect" presetClass="entr" presetID="10" presetSubtype="0">
                                  <p:stCondLst>
                                    <p:cond delay="0"/>
                                  </p:stCondLst>
                                  <p:childTnLst>
                                    <p:set>
                                      <p:cBhvr>
                                        <p:cTn dur="1" fill="hold">
                                          <p:stCondLst>
                                            <p:cond delay="0"/>
                                          </p:stCondLst>
                                        </p:cTn>
                                        <p:tgtEl>
                                          <p:spTgt spid="1877"/>
                                        </p:tgtEl>
                                        <p:attrNameLst>
                                          <p:attrName>style.visibility</p:attrName>
                                        </p:attrNameLst>
                                      </p:cBhvr>
                                      <p:to>
                                        <p:strVal val="visible"/>
                                      </p:to>
                                    </p:set>
                                    <p:animEffect filter="fade" transition="in">
                                      <p:cBhvr>
                                        <p:cTn dur="500"/>
                                        <p:tgtEl>
                                          <p:spTgt spid="1877"/>
                                        </p:tgtEl>
                                      </p:cBhvr>
                                    </p:animEffect>
                                  </p:childTnLst>
                                </p:cTn>
                              </p:par>
                              <p:par>
                                <p:cTn fill="hold" nodeType="withEffect" presetClass="entr" presetID="10" presetSubtype="0">
                                  <p:stCondLst>
                                    <p:cond delay="0"/>
                                  </p:stCondLst>
                                  <p:childTnLst>
                                    <p:set>
                                      <p:cBhvr>
                                        <p:cTn dur="1" fill="hold">
                                          <p:stCondLst>
                                            <p:cond delay="0"/>
                                          </p:stCondLst>
                                        </p:cTn>
                                        <p:tgtEl>
                                          <p:spTgt spid="1878"/>
                                        </p:tgtEl>
                                        <p:attrNameLst>
                                          <p:attrName>style.visibility</p:attrName>
                                        </p:attrNameLst>
                                      </p:cBhvr>
                                      <p:to>
                                        <p:strVal val="visible"/>
                                      </p:to>
                                    </p:set>
                                    <p:animEffect filter="fade" transition="in">
                                      <p:cBhvr>
                                        <p:cTn dur="500"/>
                                        <p:tgtEl>
                                          <p:spTgt spid="18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7"/>
                                        </p:tgtEl>
                                        <p:attrNameLst>
                                          <p:attrName>style.visibility</p:attrName>
                                        </p:attrNameLst>
                                      </p:cBhvr>
                                      <p:to>
                                        <p:strVal val="visible"/>
                                      </p:to>
                                    </p:set>
                                    <p:animEffect filter="fade" transition="in">
                                      <p:cBhvr>
                                        <p:cTn dur="500"/>
                                        <p:tgtEl>
                                          <p:spTgt spid="1907"/>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879"/>
                                        </p:tgtEl>
                                        <p:attrNameLst>
                                          <p:attrName>style.visibility</p:attrName>
                                        </p:attrNameLst>
                                      </p:cBhvr>
                                      <p:to>
                                        <p:strVal val="visible"/>
                                      </p:to>
                                    </p:set>
                                    <p:animEffect filter="fade" transition="in">
                                      <p:cBhvr>
                                        <p:cTn dur="500"/>
                                        <p:tgtEl>
                                          <p:spTgt spid="1879"/>
                                        </p:tgtEl>
                                      </p:cBhvr>
                                    </p:animEffect>
                                  </p:childTnLst>
                                </p:cTn>
                              </p:par>
                              <p:par>
                                <p:cTn fill="hold" nodeType="withEffect" presetClass="entr" presetID="10" presetSubtype="0">
                                  <p:stCondLst>
                                    <p:cond delay="0"/>
                                  </p:stCondLst>
                                  <p:childTnLst>
                                    <p:set>
                                      <p:cBhvr>
                                        <p:cTn dur="1" fill="hold">
                                          <p:stCondLst>
                                            <p:cond delay="0"/>
                                          </p:stCondLst>
                                        </p:cTn>
                                        <p:tgtEl>
                                          <p:spTgt spid="1880"/>
                                        </p:tgtEl>
                                        <p:attrNameLst>
                                          <p:attrName>style.visibility</p:attrName>
                                        </p:attrNameLst>
                                      </p:cBhvr>
                                      <p:to>
                                        <p:strVal val="visible"/>
                                      </p:to>
                                    </p:set>
                                    <p:animEffect filter="fade" transition="in">
                                      <p:cBhvr>
                                        <p:cTn dur="500"/>
                                        <p:tgtEl>
                                          <p:spTgt spid="1880"/>
                                        </p:tgtEl>
                                      </p:cBhvr>
                                    </p:animEffect>
                                  </p:childTnLst>
                                </p:cTn>
                              </p:par>
                              <p:par>
                                <p:cTn fill="hold" nodeType="withEffect" presetClass="entr" presetID="10" presetSubtype="0">
                                  <p:stCondLst>
                                    <p:cond delay="0"/>
                                  </p:stCondLst>
                                  <p:childTnLst>
                                    <p:set>
                                      <p:cBhvr>
                                        <p:cTn dur="1" fill="hold">
                                          <p:stCondLst>
                                            <p:cond delay="0"/>
                                          </p:stCondLst>
                                        </p:cTn>
                                        <p:tgtEl>
                                          <p:spTgt spid="1881"/>
                                        </p:tgtEl>
                                        <p:attrNameLst>
                                          <p:attrName>style.visibility</p:attrName>
                                        </p:attrNameLst>
                                      </p:cBhvr>
                                      <p:to>
                                        <p:strVal val="visible"/>
                                      </p:to>
                                    </p:set>
                                    <p:animEffect filter="fade" transition="in">
                                      <p:cBhvr>
                                        <p:cTn dur="500"/>
                                        <p:tgtEl>
                                          <p:spTgt spid="1881"/>
                                        </p:tgtEl>
                                      </p:cBhvr>
                                    </p:animEffect>
                                  </p:childTnLst>
                                </p:cTn>
                              </p:par>
                              <p:par>
                                <p:cTn fill="hold" nodeType="withEffect" presetClass="entr" presetID="10" presetSubtype="0">
                                  <p:stCondLst>
                                    <p:cond delay="0"/>
                                  </p:stCondLst>
                                  <p:childTnLst>
                                    <p:set>
                                      <p:cBhvr>
                                        <p:cTn dur="1" fill="hold">
                                          <p:stCondLst>
                                            <p:cond delay="0"/>
                                          </p:stCondLst>
                                        </p:cTn>
                                        <p:tgtEl>
                                          <p:spTgt spid="1882"/>
                                        </p:tgtEl>
                                        <p:attrNameLst>
                                          <p:attrName>style.visibility</p:attrName>
                                        </p:attrNameLst>
                                      </p:cBhvr>
                                      <p:to>
                                        <p:strVal val="visible"/>
                                      </p:to>
                                    </p:set>
                                    <p:animEffect filter="fade" transition="in">
                                      <p:cBhvr>
                                        <p:cTn dur="500"/>
                                        <p:tgtEl>
                                          <p:spTgt spid="1882"/>
                                        </p:tgtEl>
                                      </p:cBhvr>
                                    </p:animEffect>
                                  </p:childTnLst>
                                </p:cTn>
                              </p:par>
                              <p:par>
                                <p:cTn fill="hold" nodeType="withEffect" presetClass="entr" presetID="10" presetSubtype="0">
                                  <p:stCondLst>
                                    <p:cond delay="0"/>
                                  </p:stCondLst>
                                  <p:childTnLst>
                                    <p:set>
                                      <p:cBhvr>
                                        <p:cTn dur="1" fill="hold">
                                          <p:stCondLst>
                                            <p:cond delay="0"/>
                                          </p:stCondLst>
                                        </p:cTn>
                                        <p:tgtEl>
                                          <p:spTgt spid="1883"/>
                                        </p:tgtEl>
                                        <p:attrNameLst>
                                          <p:attrName>style.visibility</p:attrName>
                                        </p:attrNameLst>
                                      </p:cBhvr>
                                      <p:to>
                                        <p:strVal val="visible"/>
                                      </p:to>
                                    </p:set>
                                    <p:animEffect filter="fade" transition="in">
                                      <p:cBhvr>
                                        <p:cTn dur="500"/>
                                        <p:tgtEl>
                                          <p:spTgt spid="1883"/>
                                        </p:tgtEl>
                                      </p:cBhvr>
                                    </p:animEffect>
                                  </p:childTnLst>
                                </p:cTn>
                              </p:par>
                              <p:par>
                                <p:cTn fill="hold" nodeType="withEffect" presetClass="entr" presetID="10" presetSubtype="0">
                                  <p:stCondLst>
                                    <p:cond delay="0"/>
                                  </p:stCondLst>
                                  <p:childTnLst>
                                    <p:set>
                                      <p:cBhvr>
                                        <p:cTn dur="1" fill="hold">
                                          <p:stCondLst>
                                            <p:cond delay="0"/>
                                          </p:stCondLst>
                                        </p:cTn>
                                        <p:tgtEl>
                                          <p:spTgt spid="1884"/>
                                        </p:tgtEl>
                                        <p:attrNameLst>
                                          <p:attrName>style.visibility</p:attrName>
                                        </p:attrNameLst>
                                      </p:cBhvr>
                                      <p:to>
                                        <p:strVal val="visible"/>
                                      </p:to>
                                    </p:set>
                                    <p:animEffect filter="fade" transition="in">
                                      <p:cBhvr>
                                        <p:cTn dur="500"/>
                                        <p:tgtEl>
                                          <p:spTgt spid="1884"/>
                                        </p:tgtEl>
                                      </p:cBhvr>
                                    </p:animEffect>
                                  </p:childTnLst>
                                </p:cTn>
                              </p:par>
                              <p:par>
                                <p:cTn fill="hold" nodeType="withEffect" presetClass="entr" presetID="10" presetSubtype="0">
                                  <p:stCondLst>
                                    <p:cond delay="0"/>
                                  </p:stCondLst>
                                  <p:childTnLst>
                                    <p:set>
                                      <p:cBhvr>
                                        <p:cTn dur="1" fill="hold">
                                          <p:stCondLst>
                                            <p:cond delay="0"/>
                                          </p:stCondLst>
                                        </p:cTn>
                                        <p:tgtEl>
                                          <p:spTgt spid="1885"/>
                                        </p:tgtEl>
                                        <p:attrNameLst>
                                          <p:attrName>style.visibility</p:attrName>
                                        </p:attrNameLst>
                                      </p:cBhvr>
                                      <p:to>
                                        <p:strVal val="visible"/>
                                      </p:to>
                                    </p:set>
                                    <p:animEffect filter="fade" transition="in">
                                      <p:cBhvr>
                                        <p:cTn dur="500"/>
                                        <p:tgtEl>
                                          <p:spTgt spid="1885"/>
                                        </p:tgtEl>
                                      </p:cBhvr>
                                    </p:animEffect>
                                  </p:childTnLst>
                                </p:cTn>
                              </p:par>
                              <p:par>
                                <p:cTn fill="hold" nodeType="withEffect" presetClass="entr" presetID="10" presetSubtype="0">
                                  <p:stCondLst>
                                    <p:cond delay="0"/>
                                  </p:stCondLst>
                                  <p:childTnLst>
                                    <p:set>
                                      <p:cBhvr>
                                        <p:cTn dur="1" fill="hold">
                                          <p:stCondLst>
                                            <p:cond delay="0"/>
                                          </p:stCondLst>
                                        </p:cTn>
                                        <p:tgtEl>
                                          <p:spTgt spid="1886"/>
                                        </p:tgtEl>
                                        <p:attrNameLst>
                                          <p:attrName>style.visibility</p:attrName>
                                        </p:attrNameLst>
                                      </p:cBhvr>
                                      <p:to>
                                        <p:strVal val="visible"/>
                                      </p:to>
                                    </p:set>
                                    <p:animEffect filter="fade" transition="in">
                                      <p:cBhvr>
                                        <p:cTn dur="500"/>
                                        <p:tgtEl>
                                          <p:spTgt spid="18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8">
                                            <p:txEl>
                                              <p:pRg end="0" st="0"/>
                                            </p:txEl>
                                          </p:spTgt>
                                        </p:tgtEl>
                                        <p:attrNameLst>
                                          <p:attrName>style.visibility</p:attrName>
                                        </p:attrNameLst>
                                      </p:cBhvr>
                                      <p:to>
                                        <p:strVal val="visible"/>
                                      </p:to>
                                    </p:set>
                                    <p:animEffect filter="fade" transition="in">
                                      <p:cBhvr>
                                        <p:cTn dur="500"/>
                                        <p:tgtEl>
                                          <p:spTgt spid="18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8">
                                            <p:txEl>
                                              <p:pRg end="1" st="1"/>
                                            </p:txEl>
                                          </p:spTgt>
                                        </p:tgtEl>
                                        <p:attrNameLst>
                                          <p:attrName>style.visibility</p:attrName>
                                        </p:attrNameLst>
                                      </p:cBhvr>
                                      <p:to>
                                        <p:strVal val="visible"/>
                                      </p:to>
                                    </p:set>
                                    <p:animEffect filter="fade" transition="in">
                                      <p:cBhvr>
                                        <p:cTn dur="500"/>
                                        <p:tgtEl>
                                          <p:spTgt spid="1888">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12" name="Shape 1912"/>
        <p:cNvGrpSpPr/>
        <p:nvPr/>
      </p:nvGrpSpPr>
      <p:grpSpPr>
        <a:xfrm>
          <a:off x="0" y="0"/>
          <a:ext cx="0" cy="0"/>
          <a:chOff x="0" y="0"/>
          <a:chExt cx="0" cy="0"/>
        </a:xfrm>
      </p:grpSpPr>
      <p:sp>
        <p:nvSpPr>
          <p:cNvPr id="1913" name="Google Shape;1913;p81"/>
          <p:cNvSpPr txBox="1"/>
          <p:nvPr/>
        </p:nvSpPr>
        <p:spPr>
          <a:xfrm>
            <a:off x="419641" y="2756978"/>
            <a:ext cx="1830950" cy="341632"/>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1" i="0" lang="en-US" sz="1800" u="none" cap="none" strike="noStrike">
                <a:solidFill>
                  <a:srgbClr val="FF0000"/>
                </a:solidFill>
                <a:latin typeface="Consolas"/>
                <a:ea typeface="Consolas"/>
                <a:cs typeface="Consolas"/>
                <a:sym typeface="Consolas"/>
              </a:rPr>
              <a:t>collapse( 2 )</a:t>
            </a:r>
            <a:endParaRPr/>
          </a:p>
        </p:txBody>
      </p:sp>
      <p:sp>
        <p:nvSpPr>
          <p:cNvPr id="1914" name="Google Shape;1914;p81"/>
          <p:cNvSpPr txBox="1"/>
          <p:nvPr>
            <p:ph type="title"/>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a:p>
        </p:txBody>
      </p:sp>
      <p:sp>
        <p:nvSpPr>
          <p:cNvPr id="1915" name="Google Shape;1915;p81"/>
          <p:cNvSpPr txBox="1"/>
          <p:nvPr/>
        </p:nvSpPr>
        <p:spPr>
          <a:xfrm>
            <a:off x="5168330" y="1018318"/>
            <a:ext cx="5611793" cy="1449628"/>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kernels loop </a:t>
            </a:r>
            <a:r>
              <a:rPr b="1" i="0" lang="en-US" sz="1400" u="none" cap="none" strike="noStrike">
                <a:solidFill>
                  <a:srgbClr val="8E4000"/>
                </a:solidFill>
                <a:latin typeface="Consolas"/>
                <a:ea typeface="Consolas"/>
                <a:cs typeface="Consolas"/>
                <a:sym typeface="Consolas"/>
              </a:rPr>
              <a:t>collapse(2) gang</a:t>
            </a:r>
            <a:r>
              <a:rPr b="0" i="0" lang="en-US" sz="1400" u="none" cap="none" strike="noStrike">
                <a:solidFill>
                  <a:srgbClr val="8E4000"/>
                </a:solidFill>
                <a:latin typeface="Consolas"/>
                <a:ea typeface="Consolas"/>
                <a:cs typeface="Consolas"/>
                <a:sym typeface="Consolas"/>
              </a:rPr>
              <a:t> </a:t>
            </a:r>
            <a:r>
              <a:rPr b="1" i="0" lang="en-US" sz="1400" u="none" cap="none" strike="noStrike">
                <a:solidFill>
                  <a:srgbClr val="8E4000"/>
                </a:solidFill>
                <a:latin typeface="Consolas"/>
                <a:ea typeface="Consolas"/>
                <a:cs typeface="Consolas"/>
                <a:sym typeface="Consolas"/>
              </a:rPr>
              <a:t>worker(1) vector(8)</a:t>
            </a:r>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do </a:t>
            </a:r>
            <a:r>
              <a:rPr b="0" i="0" lang="en-US" sz="1400" u="none" cap="none" strike="noStrike">
                <a:solidFill>
                  <a:schemeClr val="dk2"/>
                </a:solidFill>
                <a:latin typeface="Consolas"/>
                <a:ea typeface="Consolas"/>
                <a:cs typeface="Consolas"/>
                <a:sym typeface="Consolas"/>
              </a:rPr>
              <a:t>x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do </a:t>
            </a:r>
            <a:r>
              <a:rPr b="0" i="0" lang="en-US" sz="1400" u="none" cap="none" strike="noStrike">
                <a:solidFill>
                  <a:schemeClr val="dk2"/>
                </a:solidFill>
                <a:latin typeface="Consolas"/>
                <a:ea typeface="Consolas"/>
                <a:cs typeface="Consolas"/>
                <a:sym typeface="Consolas"/>
              </a:rPr>
              <a:t>y = </a:t>
            </a:r>
            <a:r>
              <a:rPr b="0" i="0" lang="en-US" sz="1400" u="none" cap="none" strike="noStrike">
                <a:solidFill>
                  <a:srgbClr val="FF8738"/>
                </a:solidFill>
                <a:latin typeface="Consolas"/>
                <a:ea typeface="Consolas"/>
                <a:cs typeface="Consolas"/>
                <a:sym typeface="Consolas"/>
              </a:rPr>
              <a:t>1</a:t>
            </a:r>
            <a:r>
              <a:rPr b="0" i="0" lang="en-US" sz="1400" u="none" cap="none" strike="noStrike">
                <a:solidFill>
                  <a:schemeClr val="dk2"/>
                </a:solidFill>
                <a:latin typeface="Consolas"/>
                <a:ea typeface="Consolas"/>
                <a:cs typeface="Consolas"/>
                <a:sym typeface="Consolas"/>
              </a:rPr>
              <a:t>, 4</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array(x,y) = array(x,y) + 1</a:t>
            </a:r>
            <a:endParaRPr/>
          </a:p>
          <a:p>
            <a:pPr indent="0" lvl="0" marL="0" marR="0" rtl="0" algn="l">
              <a:lnSpc>
                <a:spcPct val="90000"/>
              </a:lnSpc>
              <a:spcBef>
                <a:spcPts val="0"/>
              </a:spcBef>
              <a:spcAft>
                <a:spcPts val="0"/>
              </a:spcAft>
              <a:buNone/>
            </a:pPr>
            <a:r>
              <a:rPr b="0" i="0" lang="en-US" sz="1400" u="none" cap="none" strike="noStrike">
                <a:solidFill>
                  <a:schemeClr val="dk2"/>
                </a:solidFill>
                <a:latin typeface="Consolas"/>
                <a:ea typeface="Consolas"/>
                <a:cs typeface="Consolas"/>
                <a:sym typeface="Consolas"/>
              </a:rPr>
              <a:t>	</a:t>
            </a:r>
            <a:r>
              <a:rPr b="0" i="0" lang="en-US" sz="1400" u="none" cap="none" strike="noStrike">
                <a:solidFill>
                  <a:srgbClr val="5570FD"/>
                </a:solidFill>
                <a:latin typeface="Consolas"/>
                <a:ea typeface="Consolas"/>
                <a:cs typeface="Consolas"/>
                <a:sym typeface="Consolas"/>
              </a:rPr>
              <a:t>end do</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5570FD"/>
                </a:solidFill>
                <a:latin typeface="Consolas"/>
                <a:ea typeface="Consolas"/>
                <a:cs typeface="Consolas"/>
                <a:sym typeface="Consolas"/>
              </a:rPr>
              <a:t>end do</a:t>
            </a:r>
            <a:endParaRPr b="0" i="0" sz="1400" u="none" cap="none" strike="noStrike">
              <a:solidFill>
                <a:schemeClr val="dk2"/>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400" u="none" cap="none" strike="noStrike">
                <a:solidFill>
                  <a:srgbClr val="8E4000"/>
                </a:solidFill>
                <a:latin typeface="Consolas"/>
                <a:ea typeface="Consolas"/>
                <a:cs typeface="Consolas"/>
                <a:sym typeface="Consolas"/>
              </a:rPr>
              <a:t>!$acc end kernels</a:t>
            </a:r>
            <a:endParaRPr b="0" i="0" sz="1400" u="none" cap="none" strike="noStrike">
              <a:solidFill>
                <a:schemeClr val="dk2"/>
              </a:solidFill>
              <a:latin typeface="Consolas"/>
              <a:ea typeface="Consolas"/>
              <a:cs typeface="Consolas"/>
              <a:sym typeface="Consolas"/>
            </a:endParaRPr>
          </a:p>
        </p:txBody>
      </p:sp>
      <p:sp>
        <p:nvSpPr>
          <p:cNvPr id="1916" name="Google Shape;1916;p81"/>
          <p:cNvSpPr/>
          <p:nvPr/>
        </p:nvSpPr>
        <p:spPr>
          <a:xfrm>
            <a:off x="324085" y="941799"/>
            <a:ext cx="4626322" cy="1627768"/>
          </a:xfrm>
          <a:prstGeom prst="roundRect">
            <a:avLst>
              <a:gd fmla="val 16667" name="adj"/>
            </a:avLst>
          </a:prstGeom>
          <a:solidFill>
            <a:srgbClr val="E0E0E0"/>
          </a:solid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917" name="Google Shape;1917;p81"/>
          <p:cNvSpPr/>
          <p:nvPr/>
        </p:nvSpPr>
        <p:spPr>
          <a:xfrm>
            <a:off x="631787"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18" name="Google Shape;1918;p81"/>
          <p:cNvSpPr/>
          <p:nvPr/>
        </p:nvSpPr>
        <p:spPr>
          <a:xfrm>
            <a:off x="1002084"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19" name="Google Shape;1919;p81"/>
          <p:cNvSpPr/>
          <p:nvPr/>
        </p:nvSpPr>
        <p:spPr>
          <a:xfrm>
            <a:off x="1372381"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20" name="Google Shape;1920;p81"/>
          <p:cNvSpPr/>
          <p:nvPr/>
        </p:nvSpPr>
        <p:spPr>
          <a:xfrm>
            <a:off x="1742678"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21" name="Google Shape;1921;p81"/>
          <p:cNvSpPr/>
          <p:nvPr/>
        </p:nvSpPr>
        <p:spPr>
          <a:xfrm>
            <a:off x="2112975"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22" name="Google Shape;1922;p81"/>
          <p:cNvSpPr/>
          <p:nvPr/>
        </p:nvSpPr>
        <p:spPr>
          <a:xfrm>
            <a:off x="2483272"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23" name="Google Shape;1923;p81"/>
          <p:cNvSpPr/>
          <p:nvPr/>
        </p:nvSpPr>
        <p:spPr>
          <a:xfrm>
            <a:off x="2856248"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24" name="Google Shape;1924;p81"/>
          <p:cNvSpPr/>
          <p:nvPr/>
        </p:nvSpPr>
        <p:spPr>
          <a:xfrm>
            <a:off x="3226545" y="1505439"/>
            <a:ext cx="370297" cy="370297"/>
          </a:xfrm>
          <a:prstGeom prst="rect">
            <a:avLst/>
          </a:prstGeom>
          <a:solidFill>
            <a:srgbClr val="0080A7"/>
          </a:solidFill>
          <a:ln cap="flat" cmpd="sng" w="127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25" name="Google Shape;1925;p81"/>
          <p:cNvSpPr/>
          <p:nvPr/>
        </p:nvSpPr>
        <p:spPr>
          <a:xfrm>
            <a:off x="3689795" y="1505439"/>
            <a:ext cx="231120" cy="370297"/>
          </a:xfrm>
          <a:prstGeom prst="rightBrace">
            <a:avLst>
              <a:gd fmla="val 8333" name="adj1"/>
              <a:gd fmla="val 50000" name="adj2"/>
            </a:avLst>
          </a:prstGeom>
          <a:noFill/>
          <a:ln cap="flat" cmpd="sng" w="3175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926" name="Google Shape;1926;p81"/>
          <p:cNvSpPr txBox="1"/>
          <p:nvPr/>
        </p:nvSpPr>
        <p:spPr>
          <a:xfrm>
            <a:off x="3795343" y="1508195"/>
            <a:ext cx="1231272"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Worker</a:t>
            </a:r>
            <a:endParaRPr/>
          </a:p>
        </p:txBody>
      </p:sp>
      <p:sp>
        <p:nvSpPr>
          <p:cNvPr id="1927" name="Google Shape;1927;p81"/>
          <p:cNvSpPr txBox="1"/>
          <p:nvPr/>
        </p:nvSpPr>
        <p:spPr>
          <a:xfrm>
            <a:off x="1815482" y="2197479"/>
            <a:ext cx="1602469"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chemeClr val="dk2"/>
                </a:solidFill>
                <a:latin typeface="Trebuchet MS"/>
                <a:ea typeface="Trebuchet MS"/>
                <a:cs typeface="Trebuchet MS"/>
                <a:sym typeface="Trebuchet MS"/>
              </a:rPr>
              <a:t>Gang</a:t>
            </a:r>
            <a:endParaRPr/>
          </a:p>
        </p:txBody>
      </p:sp>
      <p:grpSp>
        <p:nvGrpSpPr>
          <p:cNvPr id="1928" name="Google Shape;1928;p81"/>
          <p:cNvGrpSpPr/>
          <p:nvPr/>
        </p:nvGrpSpPr>
        <p:grpSpPr>
          <a:xfrm>
            <a:off x="710160" y="1123735"/>
            <a:ext cx="2824680" cy="400110"/>
            <a:chOff x="1277488" y="1499022"/>
            <a:chExt cx="2824680" cy="400110"/>
          </a:xfrm>
        </p:grpSpPr>
        <p:sp>
          <p:nvSpPr>
            <p:cNvPr id="1929" name="Google Shape;1929;p81"/>
            <p:cNvSpPr txBox="1"/>
            <p:nvPr/>
          </p:nvSpPr>
          <p:spPr>
            <a:xfrm>
              <a:off x="1277488" y="1499022"/>
              <a:ext cx="2824680" cy="40011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2000" u="none" cap="none" strike="noStrike">
                  <a:solidFill>
                    <a:schemeClr val="dk2"/>
                  </a:solidFill>
                  <a:latin typeface="Trebuchet MS"/>
                  <a:ea typeface="Trebuchet MS"/>
                  <a:cs typeface="Trebuchet MS"/>
                  <a:sym typeface="Trebuchet MS"/>
                </a:rPr>
                <a:t>Vector</a:t>
              </a:r>
              <a:endParaRPr/>
            </a:p>
          </p:txBody>
        </p:sp>
        <p:cxnSp>
          <p:nvCxnSpPr>
            <p:cNvPr id="1930" name="Google Shape;1930;p81"/>
            <p:cNvCxnSpPr/>
            <p:nvPr/>
          </p:nvCxnSpPr>
          <p:spPr>
            <a:xfrm>
              <a:off x="3186828" y="1688594"/>
              <a:ext cx="771053" cy="0"/>
            </a:xfrm>
            <a:prstGeom prst="straightConnector1">
              <a:avLst/>
            </a:prstGeom>
            <a:noFill/>
            <a:ln cap="flat" cmpd="sng" w="31750">
              <a:solidFill>
                <a:schemeClr val="dk2"/>
              </a:solidFill>
              <a:prstDash val="solid"/>
              <a:round/>
              <a:headEnd len="sm" w="sm" type="none"/>
              <a:tailEnd len="med" w="med" type="stealth"/>
            </a:ln>
          </p:spPr>
        </p:cxnSp>
        <p:cxnSp>
          <p:nvCxnSpPr>
            <p:cNvPr id="1931" name="Google Shape;1931;p81"/>
            <p:cNvCxnSpPr/>
            <p:nvPr/>
          </p:nvCxnSpPr>
          <p:spPr>
            <a:xfrm rot="10800000">
              <a:off x="1398198" y="1693258"/>
              <a:ext cx="774073" cy="0"/>
            </a:xfrm>
            <a:prstGeom prst="straightConnector1">
              <a:avLst/>
            </a:prstGeom>
            <a:noFill/>
            <a:ln cap="flat" cmpd="sng" w="31750">
              <a:solidFill>
                <a:schemeClr val="dk2"/>
              </a:solidFill>
              <a:prstDash val="solid"/>
              <a:round/>
              <a:headEnd len="sm" w="sm" type="none"/>
              <a:tailEnd len="med" w="med" type="stealth"/>
            </a:ln>
          </p:spPr>
        </p:cxnSp>
      </p:grpSp>
      <p:sp>
        <p:nvSpPr>
          <p:cNvPr id="1932" name="Google Shape;1932;p81"/>
          <p:cNvSpPr/>
          <p:nvPr/>
        </p:nvSpPr>
        <p:spPr>
          <a:xfrm>
            <a:off x="502595" y="32119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(1,1)</a:t>
            </a:r>
            <a:endParaRPr/>
          </a:p>
        </p:txBody>
      </p:sp>
      <p:sp>
        <p:nvSpPr>
          <p:cNvPr id="1933" name="Google Shape;1933;p81"/>
          <p:cNvSpPr/>
          <p:nvPr/>
        </p:nvSpPr>
        <p:spPr>
          <a:xfrm>
            <a:off x="1051235" y="32119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(1,2)</a:t>
            </a:r>
            <a:endParaRPr/>
          </a:p>
        </p:txBody>
      </p:sp>
      <p:sp>
        <p:nvSpPr>
          <p:cNvPr id="1934" name="Google Shape;1934;p81"/>
          <p:cNvSpPr/>
          <p:nvPr/>
        </p:nvSpPr>
        <p:spPr>
          <a:xfrm>
            <a:off x="1599875" y="32119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(1,3)</a:t>
            </a:r>
            <a:endParaRPr/>
          </a:p>
        </p:txBody>
      </p:sp>
      <p:sp>
        <p:nvSpPr>
          <p:cNvPr id="1935" name="Google Shape;1935;p81"/>
          <p:cNvSpPr/>
          <p:nvPr/>
        </p:nvSpPr>
        <p:spPr>
          <a:xfrm>
            <a:off x="2148515" y="321197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(1,4)</a:t>
            </a:r>
            <a:endParaRPr/>
          </a:p>
        </p:txBody>
      </p:sp>
      <p:sp>
        <p:nvSpPr>
          <p:cNvPr id="1936" name="Google Shape;1936;p81"/>
          <p:cNvSpPr/>
          <p:nvPr/>
        </p:nvSpPr>
        <p:spPr>
          <a:xfrm>
            <a:off x="502595" y="37606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(2,1)</a:t>
            </a:r>
            <a:endParaRPr/>
          </a:p>
        </p:txBody>
      </p:sp>
      <p:sp>
        <p:nvSpPr>
          <p:cNvPr id="1937" name="Google Shape;1937;p81"/>
          <p:cNvSpPr/>
          <p:nvPr/>
        </p:nvSpPr>
        <p:spPr>
          <a:xfrm>
            <a:off x="1051235" y="37606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(2,2)</a:t>
            </a:r>
            <a:endParaRPr/>
          </a:p>
        </p:txBody>
      </p:sp>
      <p:sp>
        <p:nvSpPr>
          <p:cNvPr id="1938" name="Google Shape;1938;p81"/>
          <p:cNvSpPr/>
          <p:nvPr/>
        </p:nvSpPr>
        <p:spPr>
          <a:xfrm>
            <a:off x="1599875" y="37606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(2,3)</a:t>
            </a:r>
            <a:endParaRPr/>
          </a:p>
        </p:txBody>
      </p:sp>
      <p:sp>
        <p:nvSpPr>
          <p:cNvPr id="1939" name="Google Shape;1939;p81"/>
          <p:cNvSpPr/>
          <p:nvPr/>
        </p:nvSpPr>
        <p:spPr>
          <a:xfrm>
            <a:off x="2148515" y="3760616"/>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(2,4)</a:t>
            </a:r>
            <a:endParaRPr/>
          </a:p>
        </p:txBody>
      </p:sp>
      <p:sp>
        <p:nvSpPr>
          <p:cNvPr id="1940" name="Google Shape;1940;p81"/>
          <p:cNvSpPr/>
          <p:nvPr/>
        </p:nvSpPr>
        <p:spPr>
          <a:xfrm>
            <a:off x="502364" y="43077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(3,1)</a:t>
            </a:r>
            <a:endParaRPr/>
          </a:p>
        </p:txBody>
      </p:sp>
      <p:sp>
        <p:nvSpPr>
          <p:cNvPr id="1941" name="Google Shape;1941;p81"/>
          <p:cNvSpPr/>
          <p:nvPr/>
        </p:nvSpPr>
        <p:spPr>
          <a:xfrm>
            <a:off x="1051119" y="43077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(3,2)</a:t>
            </a:r>
            <a:endParaRPr/>
          </a:p>
        </p:txBody>
      </p:sp>
      <p:sp>
        <p:nvSpPr>
          <p:cNvPr id="1942" name="Google Shape;1942;p81"/>
          <p:cNvSpPr/>
          <p:nvPr/>
        </p:nvSpPr>
        <p:spPr>
          <a:xfrm>
            <a:off x="1599759" y="43077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(3,3)</a:t>
            </a:r>
            <a:endParaRPr/>
          </a:p>
        </p:txBody>
      </p:sp>
      <p:sp>
        <p:nvSpPr>
          <p:cNvPr id="1943" name="Google Shape;1943;p81"/>
          <p:cNvSpPr/>
          <p:nvPr/>
        </p:nvSpPr>
        <p:spPr>
          <a:xfrm>
            <a:off x="2148283" y="4307773"/>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(3,4)</a:t>
            </a:r>
            <a:endParaRPr/>
          </a:p>
        </p:txBody>
      </p:sp>
      <p:sp>
        <p:nvSpPr>
          <p:cNvPr id="1944" name="Google Shape;1944;p81"/>
          <p:cNvSpPr/>
          <p:nvPr/>
        </p:nvSpPr>
        <p:spPr>
          <a:xfrm>
            <a:off x="502247" y="48549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(4,1)</a:t>
            </a:r>
            <a:endParaRPr/>
          </a:p>
        </p:txBody>
      </p:sp>
      <p:sp>
        <p:nvSpPr>
          <p:cNvPr id="1945" name="Google Shape;1945;p81"/>
          <p:cNvSpPr/>
          <p:nvPr/>
        </p:nvSpPr>
        <p:spPr>
          <a:xfrm>
            <a:off x="1050655" y="48549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(4,2)</a:t>
            </a:r>
            <a:endParaRPr/>
          </a:p>
        </p:txBody>
      </p:sp>
      <p:sp>
        <p:nvSpPr>
          <p:cNvPr id="1946" name="Google Shape;1946;p81"/>
          <p:cNvSpPr/>
          <p:nvPr/>
        </p:nvSpPr>
        <p:spPr>
          <a:xfrm>
            <a:off x="1598946" y="48549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(4,3)</a:t>
            </a:r>
            <a:endParaRPr/>
          </a:p>
        </p:txBody>
      </p:sp>
      <p:sp>
        <p:nvSpPr>
          <p:cNvPr id="1947" name="Google Shape;1947;p81"/>
          <p:cNvSpPr/>
          <p:nvPr/>
        </p:nvSpPr>
        <p:spPr>
          <a:xfrm>
            <a:off x="2148283" y="4854930"/>
            <a:ext cx="548640" cy="548640"/>
          </a:xfrm>
          <a:prstGeom prst="rect">
            <a:avLst/>
          </a:prstGeom>
          <a:no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(4,4)</a:t>
            </a:r>
            <a:endParaRPr/>
          </a:p>
        </p:txBody>
      </p:sp>
      <p:sp>
        <p:nvSpPr>
          <p:cNvPr id="1948" name="Google Shape;1948;p81"/>
          <p:cNvSpPr txBox="1"/>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b="0" i="0" sz="3600" u="none" cap="none" strike="noStrike">
              <a:solidFill>
                <a:schemeClr val="dk2"/>
              </a:solidFill>
              <a:latin typeface="Arial"/>
              <a:ea typeface="Arial"/>
              <a:cs typeface="Arial"/>
              <a:sym typeface="Arial"/>
            </a:endParaRPr>
          </a:p>
        </p:txBody>
      </p:sp>
      <p:sp>
        <p:nvSpPr>
          <p:cNvPr id="1949" name="Google Shape;1949;p81"/>
          <p:cNvSpPr/>
          <p:nvPr/>
        </p:nvSpPr>
        <p:spPr>
          <a:xfrm>
            <a:off x="4908785" y="3206254"/>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(3,1)</a:t>
            </a:r>
            <a:endParaRPr/>
          </a:p>
        </p:txBody>
      </p:sp>
      <p:sp>
        <p:nvSpPr>
          <p:cNvPr id="1950" name="Google Shape;1950;p81"/>
          <p:cNvSpPr/>
          <p:nvPr/>
        </p:nvSpPr>
        <p:spPr>
          <a:xfrm>
            <a:off x="5466249" y="3206254"/>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(3,2)</a:t>
            </a:r>
            <a:endParaRPr/>
          </a:p>
        </p:txBody>
      </p:sp>
      <p:sp>
        <p:nvSpPr>
          <p:cNvPr id="1951" name="Google Shape;1951;p81"/>
          <p:cNvSpPr/>
          <p:nvPr/>
        </p:nvSpPr>
        <p:spPr>
          <a:xfrm>
            <a:off x="6014889" y="3206254"/>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(3,3)</a:t>
            </a:r>
            <a:endParaRPr/>
          </a:p>
        </p:txBody>
      </p:sp>
      <p:sp>
        <p:nvSpPr>
          <p:cNvPr id="1952" name="Google Shape;1952;p81"/>
          <p:cNvSpPr/>
          <p:nvPr/>
        </p:nvSpPr>
        <p:spPr>
          <a:xfrm>
            <a:off x="6572122" y="3206254"/>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(3,4)</a:t>
            </a:r>
            <a:endParaRPr/>
          </a:p>
        </p:txBody>
      </p:sp>
      <p:sp>
        <p:nvSpPr>
          <p:cNvPr id="1953" name="Google Shape;1953;p81"/>
          <p:cNvSpPr/>
          <p:nvPr/>
        </p:nvSpPr>
        <p:spPr>
          <a:xfrm>
            <a:off x="7129355"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(4,1)</a:t>
            </a:r>
            <a:endParaRPr/>
          </a:p>
        </p:txBody>
      </p:sp>
      <p:sp>
        <p:nvSpPr>
          <p:cNvPr id="1954" name="Google Shape;1954;p81"/>
          <p:cNvSpPr/>
          <p:nvPr/>
        </p:nvSpPr>
        <p:spPr>
          <a:xfrm>
            <a:off x="7686472"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(4,2)</a:t>
            </a:r>
            <a:endParaRPr/>
          </a:p>
        </p:txBody>
      </p:sp>
      <p:sp>
        <p:nvSpPr>
          <p:cNvPr id="1955" name="Google Shape;1955;p81"/>
          <p:cNvSpPr/>
          <p:nvPr/>
        </p:nvSpPr>
        <p:spPr>
          <a:xfrm>
            <a:off x="8243472"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(4,3)</a:t>
            </a:r>
            <a:endParaRPr/>
          </a:p>
        </p:txBody>
      </p:sp>
      <p:sp>
        <p:nvSpPr>
          <p:cNvPr id="1956" name="Google Shape;1956;p81"/>
          <p:cNvSpPr/>
          <p:nvPr/>
        </p:nvSpPr>
        <p:spPr>
          <a:xfrm>
            <a:off x="8801518"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(4,4)</a:t>
            </a:r>
            <a:endParaRPr/>
          </a:p>
        </p:txBody>
      </p:sp>
      <p:sp>
        <p:nvSpPr>
          <p:cNvPr id="1957" name="Google Shape;1957;p81"/>
          <p:cNvSpPr txBox="1"/>
          <p:nvPr/>
        </p:nvSpPr>
        <p:spPr>
          <a:xfrm>
            <a:off x="182775" y="175657"/>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GANG WORKER VECTOR</a:t>
            </a:r>
            <a:endParaRPr b="0" i="0" sz="3600" u="none" cap="none" strike="noStrike">
              <a:solidFill>
                <a:schemeClr val="dk2"/>
              </a:solidFill>
              <a:latin typeface="Arial"/>
              <a:ea typeface="Arial"/>
              <a:cs typeface="Arial"/>
              <a:sym typeface="Arial"/>
            </a:endParaRPr>
          </a:p>
        </p:txBody>
      </p:sp>
      <p:sp>
        <p:nvSpPr>
          <p:cNvPr id="1958" name="Google Shape;1958;p81"/>
          <p:cNvSpPr/>
          <p:nvPr/>
        </p:nvSpPr>
        <p:spPr>
          <a:xfrm>
            <a:off x="502247" y="3209115"/>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(1,1)</a:t>
            </a:r>
            <a:endParaRPr/>
          </a:p>
        </p:txBody>
      </p:sp>
      <p:sp>
        <p:nvSpPr>
          <p:cNvPr id="1959" name="Google Shape;1959;p81"/>
          <p:cNvSpPr/>
          <p:nvPr/>
        </p:nvSpPr>
        <p:spPr>
          <a:xfrm>
            <a:off x="1050887" y="3209115"/>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(1,2)</a:t>
            </a:r>
            <a:endParaRPr/>
          </a:p>
        </p:txBody>
      </p:sp>
      <p:sp>
        <p:nvSpPr>
          <p:cNvPr id="1960" name="Google Shape;1960;p81"/>
          <p:cNvSpPr/>
          <p:nvPr/>
        </p:nvSpPr>
        <p:spPr>
          <a:xfrm>
            <a:off x="1599527" y="3209115"/>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(1,3)</a:t>
            </a:r>
            <a:endParaRPr/>
          </a:p>
        </p:txBody>
      </p:sp>
      <p:sp>
        <p:nvSpPr>
          <p:cNvPr id="1961" name="Google Shape;1961;p81"/>
          <p:cNvSpPr/>
          <p:nvPr/>
        </p:nvSpPr>
        <p:spPr>
          <a:xfrm>
            <a:off x="2148167" y="3209115"/>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(1,4)</a:t>
            </a:r>
            <a:endParaRPr/>
          </a:p>
        </p:txBody>
      </p:sp>
      <p:sp>
        <p:nvSpPr>
          <p:cNvPr id="1962" name="Google Shape;1962;p81"/>
          <p:cNvSpPr/>
          <p:nvPr/>
        </p:nvSpPr>
        <p:spPr>
          <a:xfrm>
            <a:off x="2696807"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(2,1)</a:t>
            </a:r>
            <a:endParaRPr/>
          </a:p>
        </p:txBody>
      </p:sp>
      <p:sp>
        <p:nvSpPr>
          <p:cNvPr id="1963" name="Google Shape;1963;p81"/>
          <p:cNvSpPr/>
          <p:nvPr/>
        </p:nvSpPr>
        <p:spPr>
          <a:xfrm>
            <a:off x="3245447"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(2,2)</a:t>
            </a:r>
            <a:endParaRPr/>
          </a:p>
        </p:txBody>
      </p:sp>
      <p:sp>
        <p:nvSpPr>
          <p:cNvPr id="1964" name="Google Shape;1964;p81"/>
          <p:cNvSpPr/>
          <p:nvPr/>
        </p:nvSpPr>
        <p:spPr>
          <a:xfrm>
            <a:off x="3802796"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(2,3)</a:t>
            </a:r>
            <a:endParaRPr/>
          </a:p>
        </p:txBody>
      </p:sp>
      <p:sp>
        <p:nvSpPr>
          <p:cNvPr id="1965" name="Google Shape;1965;p81"/>
          <p:cNvSpPr/>
          <p:nvPr/>
        </p:nvSpPr>
        <p:spPr>
          <a:xfrm>
            <a:off x="4351436" y="3215068"/>
            <a:ext cx="548640" cy="548640"/>
          </a:xfrm>
          <a:prstGeom prst="rect">
            <a:avLst/>
          </a:prstGeom>
          <a:solidFill>
            <a:srgbClr val="0080A7"/>
          </a:solidFill>
          <a:ln cap="flat" cmpd="sng" w="381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400" u="none" cap="none" strike="noStrike">
                <a:solidFill>
                  <a:srgbClr val="000000"/>
                </a:solidFill>
                <a:latin typeface="Arial"/>
                <a:ea typeface="Arial"/>
                <a:cs typeface="Arial"/>
                <a:sym typeface="Arial"/>
              </a:rPr>
              <a:t>(2,4)</a:t>
            </a:r>
            <a:endParaRPr/>
          </a:p>
        </p:txBody>
      </p:sp>
      <p:sp>
        <p:nvSpPr>
          <p:cNvPr id="1966" name="Google Shape;1966;p81"/>
          <p:cNvSpPr/>
          <p:nvPr/>
        </p:nvSpPr>
        <p:spPr>
          <a:xfrm>
            <a:off x="502247" y="3206254"/>
            <a:ext cx="4397132" cy="551501"/>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967" name="Google Shape;1967;p81"/>
          <p:cNvSpPr/>
          <p:nvPr/>
        </p:nvSpPr>
        <p:spPr>
          <a:xfrm>
            <a:off x="4908088" y="3215068"/>
            <a:ext cx="4442071" cy="551501"/>
          </a:xfrm>
          <a:prstGeom prst="roundRect">
            <a:avLst>
              <a:gd fmla="val 16667" name="adj"/>
            </a:avLst>
          </a:prstGeom>
          <a:noFill/>
          <a:ln cap="flat" cmpd="sng" w="3175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2"/>
              </a:solidFill>
              <a:latin typeface="Arial"/>
              <a:ea typeface="Arial"/>
              <a:cs typeface="Arial"/>
              <a:sym typeface="Arial"/>
            </a:endParaRPr>
          </a:p>
        </p:txBody>
      </p:sp>
      <p:sp>
        <p:nvSpPr>
          <p:cNvPr id="1968" name="Google Shape;1968;p81"/>
          <p:cNvSpPr txBox="1"/>
          <p:nvPr/>
        </p:nvSpPr>
        <p:spPr>
          <a:xfrm>
            <a:off x="5750584" y="3877300"/>
            <a:ext cx="3599574" cy="1973162"/>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0C4E9B"/>
                </a:solidFill>
                <a:latin typeface="Arial"/>
                <a:ea typeface="Arial"/>
                <a:cs typeface="Arial"/>
                <a:sym typeface="Arial"/>
              </a:rPr>
              <a:t>collapse clause </a:t>
            </a:r>
            <a:r>
              <a:rPr b="0" i="0" lang="en-US" sz="2000" u="none" cap="none" strike="noStrike">
                <a:solidFill>
                  <a:schemeClr val="dk2"/>
                </a:solidFill>
                <a:latin typeface="Arial"/>
                <a:ea typeface="Arial"/>
                <a:cs typeface="Arial"/>
                <a:sym typeface="Arial"/>
              </a:rPr>
              <a:t>allows us to combine two small loops into a larger one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exposes </a:t>
            </a:r>
            <a:r>
              <a:rPr b="1" i="0" lang="en-US" sz="2000" u="none" cap="none" strike="noStrike">
                <a:solidFill>
                  <a:srgbClr val="0C4E9B"/>
                </a:solidFill>
                <a:latin typeface="Arial"/>
                <a:ea typeface="Arial"/>
                <a:cs typeface="Arial"/>
                <a:sym typeface="Arial"/>
              </a:rPr>
              <a:t>additional parallelism, </a:t>
            </a:r>
            <a:r>
              <a:rPr b="0" i="0" lang="en-US" sz="2000" u="none" cap="none" strike="noStrike">
                <a:solidFill>
                  <a:schemeClr val="dk2"/>
                </a:solidFill>
                <a:latin typeface="Arial"/>
                <a:ea typeface="Arial"/>
                <a:cs typeface="Arial"/>
                <a:sym typeface="Arial"/>
              </a:rPr>
              <a:t>and allows us to use a </a:t>
            </a:r>
            <a:r>
              <a:rPr b="1" i="0" lang="en-US" sz="2000" u="none" cap="none" strike="noStrike">
                <a:solidFill>
                  <a:srgbClr val="0C4E9B"/>
                </a:solidFill>
                <a:latin typeface="Arial"/>
                <a:ea typeface="Arial"/>
                <a:cs typeface="Arial"/>
                <a:sym typeface="Arial"/>
              </a:rPr>
              <a:t>longer vector</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3"/>
                                        </p:tgtEl>
                                        <p:attrNameLst>
                                          <p:attrName>style.visibility</p:attrName>
                                        </p:attrNameLst>
                                      </p:cBhvr>
                                      <p:to>
                                        <p:strVal val="visible"/>
                                      </p:to>
                                    </p:set>
                                    <p:animEffect filter="fade" transition="in">
                                      <p:cBhvr>
                                        <p:cTn dur="500"/>
                                        <p:tgtEl>
                                          <p:spTgt spid="19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6"/>
                                        </p:tgtEl>
                                        <p:attrNameLst>
                                          <p:attrName>style.visibility</p:attrName>
                                        </p:attrNameLst>
                                      </p:cBhvr>
                                      <p:to>
                                        <p:strVal val="visible"/>
                                      </p:to>
                                    </p:set>
                                    <p:animEffect filter="fade" transition="in">
                                      <p:cBhvr>
                                        <p:cTn dur="500"/>
                                        <p:tgtEl>
                                          <p:spTgt spid="1966"/>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958"/>
                                        </p:tgtEl>
                                        <p:attrNameLst>
                                          <p:attrName>style.visibility</p:attrName>
                                        </p:attrNameLst>
                                      </p:cBhvr>
                                      <p:to>
                                        <p:strVal val="visible"/>
                                      </p:to>
                                    </p:set>
                                    <p:animEffect filter="fade" transition="in">
                                      <p:cBhvr>
                                        <p:cTn dur="500"/>
                                        <p:tgtEl>
                                          <p:spTgt spid="1958"/>
                                        </p:tgtEl>
                                      </p:cBhvr>
                                    </p:animEffect>
                                  </p:childTnLst>
                                </p:cTn>
                              </p:par>
                              <p:par>
                                <p:cTn fill="hold" nodeType="withEffect" presetClass="entr" presetID="10" presetSubtype="0">
                                  <p:stCondLst>
                                    <p:cond delay="0"/>
                                  </p:stCondLst>
                                  <p:childTnLst>
                                    <p:set>
                                      <p:cBhvr>
                                        <p:cTn dur="1" fill="hold">
                                          <p:stCondLst>
                                            <p:cond delay="0"/>
                                          </p:stCondLst>
                                        </p:cTn>
                                        <p:tgtEl>
                                          <p:spTgt spid="1959"/>
                                        </p:tgtEl>
                                        <p:attrNameLst>
                                          <p:attrName>style.visibility</p:attrName>
                                        </p:attrNameLst>
                                      </p:cBhvr>
                                      <p:to>
                                        <p:strVal val="visible"/>
                                      </p:to>
                                    </p:set>
                                    <p:animEffect filter="fade" transition="in">
                                      <p:cBhvr>
                                        <p:cTn dur="500"/>
                                        <p:tgtEl>
                                          <p:spTgt spid="1959"/>
                                        </p:tgtEl>
                                      </p:cBhvr>
                                    </p:animEffect>
                                  </p:childTnLst>
                                </p:cTn>
                              </p:par>
                              <p:par>
                                <p:cTn fill="hold" nodeType="withEffect" presetClass="entr" presetID="10" presetSubtype="0">
                                  <p:stCondLst>
                                    <p:cond delay="0"/>
                                  </p:stCondLst>
                                  <p:childTnLst>
                                    <p:set>
                                      <p:cBhvr>
                                        <p:cTn dur="1" fill="hold">
                                          <p:stCondLst>
                                            <p:cond delay="0"/>
                                          </p:stCondLst>
                                        </p:cTn>
                                        <p:tgtEl>
                                          <p:spTgt spid="1960"/>
                                        </p:tgtEl>
                                        <p:attrNameLst>
                                          <p:attrName>style.visibility</p:attrName>
                                        </p:attrNameLst>
                                      </p:cBhvr>
                                      <p:to>
                                        <p:strVal val="visible"/>
                                      </p:to>
                                    </p:set>
                                    <p:animEffect filter="fade" transition="in">
                                      <p:cBhvr>
                                        <p:cTn dur="500"/>
                                        <p:tgtEl>
                                          <p:spTgt spid="1960"/>
                                        </p:tgtEl>
                                      </p:cBhvr>
                                    </p:animEffect>
                                  </p:childTnLst>
                                </p:cTn>
                              </p:par>
                              <p:par>
                                <p:cTn fill="hold" nodeType="withEffect" presetClass="entr" presetID="10" presetSubtype="0">
                                  <p:stCondLst>
                                    <p:cond delay="0"/>
                                  </p:stCondLst>
                                  <p:childTnLst>
                                    <p:set>
                                      <p:cBhvr>
                                        <p:cTn dur="1" fill="hold">
                                          <p:stCondLst>
                                            <p:cond delay="0"/>
                                          </p:stCondLst>
                                        </p:cTn>
                                        <p:tgtEl>
                                          <p:spTgt spid="1961"/>
                                        </p:tgtEl>
                                        <p:attrNameLst>
                                          <p:attrName>style.visibility</p:attrName>
                                        </p:attrNameLst>
                                      </p:cBhvr>
                                      <p:to>
                                        <p:strVal val="visible"/>
                                      </p:to>
                                    </p:set>
                                    <p:animEffect filter="fade" transition="in">
                                      <p:cBhvr>
                                        <p:cTn dur="500"/>
                                        <p:tgtEl>
                                          <p:spTgt spid="1961"/>
                                        </p:tgtEl>
                                      </p:cBhvr>
                                    </p:animEffect>
                                  </p:childTnLst>
                                </p:cTn>
                              </p:par>
                              <p:par>
                                <p:cTn fill="hold" nodeType="withEffect" presetClass="entr" presetID="10" presetSubtype="0">
                                  <p:stCondLst>
                                    <p:cond delay="0"/>
                                  </p:stCondLst>
                                  <p:childTnLst>
                                    <p:set>
                                      <p:cBhvr>
                                        <p:cTn dur="1" fill="hold">
                                          <p:stCondLst>
                                            <p:cond delay="0"/>
                                          </p:stCondLst>
                                        </p:cTn>
                                        <p:tgtEl>
                                          <p:spTgt spid="1962"/>
                                        </p:tgtEl>
                                        <p:attrNameLst>
                                          <p:attrName>style.visibility</p:attrName>
                                        </p:attrNameLst>
                                      </p:cBhvr>
                                      <p:to>
                                        <p:strVal val="visible"/>
                                      </p:to>
                                    </p:set>
                                    <p:animEffect filter="fade" transition="in">
                                      <p:cBhvr>
                                        <p:cTn dur="500"/>
                                        <p:tgtEl>
                                          <p:spTgt spid="1962"/>
                                        </p:tgtEl>
                                      </p:cBhvr>
                                    </p:animEffect>
                                  </p:childTnLst>
                                </p:cTn>
                              </p:par>
                              <p:par>
                                <p:cTn fill="hold" nodeType="withEffect" presetClass="entr" presetID="10" presetSubtype="0">
                                  <p:stCondLst>
                                    <p:cond delay="0"/>
                                  </p:stCondLst>
                                  <p:childTnLst>
                                    <p:set>
                                      <p:cBhvr>
                                        <p:cTn dur="1" fill="hold">
                                          <p:stCondLst>
                                            <p:cond delay="0"/>
                                          </p:stCondLst>
                                        </p:cTn>
                                        <p:tgtEl>
                                          <p:spTgt spid="1963"/>
                                        </p:tgtEl>
                                        <p:attrNameLst>
                                          <p:attrName>style.visibility</p:attrName>
                                        </p:attrNameLst>
                                      </p:cBhvr>
                                      <p:to>
                                        <p:strVal val="visible"/>
                                      </p:to>
                                    </p:set>
                                    <p:animEffect filter="fade" transition="in">
                                      <p:cBhvr>
                                        <p:cTn dur="500"/>
                                        <p:tgtEl>
                                          <p:spTgt spid="1963"/>
                                        </p:tgtEl>
                                      </p:cBhvr>
                                    </p:animEffect>
                                  </p:childTnLst>
                                </p:cTn>
                              </p:par>
                              <p:par>
                                <p:cTn fill="hold" nodeType="withEffect" presetClass="entr" presetID="10" presetSubtype="0">
                                  <p:stCondLst>
                                    <p:cond delay="0"/>
                                  </p:stCondLst>
                                  <p:childTnLst>
                                    <p:set>
                                      <p:cBhvr>
                                        <p:cTn dur="1" fill="hold">
                                          <p:stCondLst>
                                            <p:cond delay="0"/>
                                          </p:stCondLst>
                                        </p:cTn>
                                        <p:tgtEl>
                                          <p:spTgt spid="1964"/>
                                        </p:tgtEl>
                                        <p:attrNameLst>
                                          <p:attrName>style.visibility</p:attrName>
                                        </p:attrNameLst>
                                      </p:cBhvr>
                                      <p:to>
                                        <p:strVal val="visible"/>
                                      </p:to>
                                    </p:set>
                                    <p:animEffect filter="fade" transition="in">
                                      <p:cBhvr>
                                        <p:cTn dur="500"/>
                                        <p:tgtEl>
                                          <p:spTgt spid="1964"/>
                                        </p:tgtEl>
                                      </p:cBhvr>
                                    </p:animEffect>
                                  </p:childTnLst>
                                </p:cTn>
                              </p:par>
                              <p:par>
                                <p:cTn fill="hold" nodeType="withEffect" presetClass="entr" presetID="10" presetSubtype="0">
                                  <p:stCondLst>
                                    <p:cond delay="0"/>
                                  </p:stCondLst>
                                  <p:childTnLst>
                                    <p:set>
                                      <p:cBhvr>
                                        <p:cTn dur="1" fill="hold">
                                          <p:stCondLst>
                                            <p:cond delay="0"/>
                                          </p:stCondLst>
                                        </p:cTn>
                                        <p:tgtEl>
                                          <p:spTgt spid="1965"/>
                                        </p:tgtEl>
                                        <p:attrNameLst>
                                          <p:attrName>style.visibility</p:attrName>
                                        </p:attrNameLst>
                                      </p:cBhvr>
                                      <p:to>
                                        <p:strVal val="visible"/>
                                      </p:to>
                                    </p:set>
                                    <p:animEffect filter="fade" transition="in">
                                      <p:cBhvr>
                                        <p:cTn dur="500"/>
                                        <p:tgtEl>
                                          <p:spTgt spid="19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7"/>
                                        </p:tgtEl>
                                        <p:attrNameLst>
                                          <p:attrName>style.visibility</p:attrName>
                                        </p:attrNameLst>
                                      </p:cBhvr>
                                      <p:to>
                                        <p:strVal val="visible"/>
                                      </p:to>
                                    </p:set>
                                    <p:animEffect filter="fade" transition="in">
                                      <p:cBhvr>
                                        <p:cTn dur="500"/>
                                        <p:tgtEl>
                                          <p:spTgt spid="1967"/>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949"/>
                                        </p:tgtEl>
                                        <p:attrNameLst>
                                          <p:attrName>style.visibility</p:attrName>
                                        </p:attrNameLst>
                                      </p:cBhvr>
                                      <p:to>
                                        <p:strVal val="visible"/>
                                      </p:to>
                                    </p:set>
                                    <p:animEffect filter="fade" transition="in">
                                      <p:cBhvr>
                                        <p:cTn dur="500"/>
                                        <p:tgtEl>
                                          <p:spTgt spid="1949"/>
                                        </p:tgtEl>
                                      </p:cBhvr>
                                    </p:animEffect>
                                  </p:childTnLst>
                                </p:cTn>
                              </p:par>
                              <p:par>
                                <p:cTn fill="hold" nodeType="withEffect" presetClass="entr" presetID="10" presetSubtype="0">
                                  <p:stCondLst>
                                    <p:cond delay="0"/>
                                  </p:stCondLst>
                                  <p:childTnLst>
                                    <p:set>
                                      <p:cBhvr>
                                        <p:cTn dur="1" fill="hold">
                                          <p:stCondLst>
                                            <p:cond delay="0"/>
                                          </p:stCondLst>
                                        </p:cTn>
                                        <p:tgtEl>
                                          <p:spTgt spid="1950"/>
                                        </p:tgtEl>
                                        <p:attrNameLst>
                                          <p:attrName>style.visibility</p:attrName>
                                        </p:attrNameLst>
                                      </p:cBhvr>
                                      <p:to>
                                        <p:strVal val="visible"/>
                                      </p:to>
                                    </p:set>
                                    <p:animEffect filter="fade" transition="in">
                                      <p:cBhvr>
                                        <p:cTn dur="500"/>
                                        <p:tgtEl>
                                          <p:spTgt spid="1950"/>
                                        </p:tgtEl>
                                      </p:cBhvr>
                                    </p:animEffect>
                                  </p:childTnLst>
                                </p:cTn>
                              </p:par>
                              <p:par>
                                <p:cTn fill="hold" nodeType="withEffect" presetClass="entr" presetID="10" presetSubtype="0">
                                  <p:stCondLst>
                                    <p:cond delay="0"/>
                                  </p:stCondLst>
                                  <p:childTnLst>
                                    <p:set>
                                      <p:cBhvr>
                                        <p:cTn dur="1" fill="hold">
                                          <p:stCondLst>
                                            <p:cond delay="0"/>
                                          </p:stCondLst>
                                        </p:cTn>
                                        <p:tgtEl>
                                          <p:spTgt spid="1951"/>
                                        </p:tgtEl>
                                        <p:attrNameLst>
                                          <p:attrName>style.visibility</p:attrName>
                                        </p:attrNameLst>
                                      </p:cBhvr>
                                      <p:to>
                                        <p:strVal val="visible"/>
                                      </p:to>
                                    </p:set>
                                    <p:animEffect filter="fade" transition="in">
                                      <p:cBhvr>
                                        <p:cTn dur="500"/>
                                        <p:tgtEl>
                                          <p:spTgt spid="1951"/>
                                        </p:tgtEl>
                                      </p:cBhvr>
                                    </p:animEffect>
                                  </p:childTnLst>
                                </p:cTn>
                              </p:par>
                              <p:par>
                                <p:cTn fill="hold" nodeType="withEffect" presetClass="entr" presetID="10" presetSubtype="0">
                                  <p:stCondLst>
                                    <p:cond delay="0"/>
                                  </p:stCondLst>
                                  <p:childTnLst>
                                    <p:set>
                                      <p:cBhvr>
                                        <p:cTn dur="1" fill="hold">
                                          <p:stCondLst>
                                            <p:cond delay="0"/>
                                          </p:stCondLst>
                                        </p:cTn>
                                        <p:tgtEl>
                                          <p:spTgt spid="1952"/>
                                        </p:tgtEl>
                                        <p:attrNameLst>
                                          <p:attrName>style.visibility</p:attrName>
                                        </p:attrNameLst>
                                      </p:cBhvr>
                                      <p:to>
                                        <p:strVal val="visible"/>
                                      </p:to>
                                    </p:set>
                                    <p:animEffect filter="fade" transition="in">
                                      <p:cBhvr>
                                        <p:cTn dur="500"/>
                                        <p:tgtEl>
                                          <p:spTgt spid="1952"/>
                                        </p:tgtEl>
                                      </p:cBhvr>
                                    </p:animEffect>
                                  </p:childTnLst>
                                </p:cTn>
                              </p:par>
                              <p:par>
                                <p:cTn fill="hold" nodeType="withEffect" presetClass="entr" presetID="10" presetSubtype="0">
                                  <p:stCondLst>
                                    <p:cond delay="0"/>
                                  </p:stCondLst>
                                  <p:childTnLst>
                                    <p:set>
                                      <p:cBhvr>
                                        <p:cTn dur="1" fill="hold">
                                          <p:stCondLst>
                                            <p:cond delay="0"/>
                                          </p:stCondLst>
                                        </p:cTn>
                                        <p:tgtEl>
                                          <p:spTgt spid="1953"/>
                                        </p:tgtEl>
                                        <p:attrNameLst>
                                          <p:attrName>style.visibility</p:attrName>
                                        </p:attrNameLst>
                                      </p:cBhvr>
                                      <p:to>
                                        <p:strVal val="visible"/>
                                      </p:to>
                                    </p:set>
                                    <p:animEffect filter="fade" transition="in">
                                      <p:cBhvr>
                                        <p:cTn dur="500"/>
                                        <p:tgtEl>
                                          <p:spTgt spid="1953"/>
                                        </p:tgtEl>
                                      </p:cBhvr>
                                    </p:animEffect>
                                  </p:childTnLst>
                                </p:cTn>
                              </p:par>
                              <p:par>
                                <p:cTn fill="hold" nodeType="withEffect" presetClass="entr" presetID="10" presetSubtype="0">
                                  <p:stCondLst>
                                    <p:cond delay="0"/>
                                  </p:stCondLst>
                                  <p:childTnLst>
                                    <p:set>
                                      <p:cBhvr>
                                        <p:cTn dur="1" fill="hold">
                                          <p:stCondLst>
                                            <p:cond delay="0"/>
                                          </p:stCondLst>
                                        </p:cTn>
                                        <p:tgtEl>
                                          <p:spTgt spid="1954"/>
                                        </p:tgtEl>
                                        <p:attrNameLst>
                                          <p:attrName>style.visibility</p:attrName>
                                        </p:attrNameLst>
                                      </p:cBhvr>
                                      <p:to>
                                        <p:strVal val="visible"/>
                                      </p:to>
                                    </p:set>
                                    <p:animEffect filter="fade" transition="in">
                                      <p:cBhvr>
                                        <p:cTn dur="500"/>
                                        <p:tgtEl>
                                          <p:spTgt spid="1954"/>
                                        </p:tgtEl>
                                      </p:cBhvr>
                                    </p:animEffect>
                                  </p:childTnLst>
                                </p:cTn>
                              </p:par>
                              <p:par>
                                <p:cTn fill="hold" nodeType="withEffect" presetClass="entr" presetID="10" presetSubtype="0">
                                  <p:stCondLst>
                                    <p:cond delay="0"/>
                                  </p:stCondLst>
                                  <p:childTnLst>
                                    <p:set>
                                      <p:cBhvr>
                                        <p:cTn dur="1" fill="hold">
                                          <p:stCondLst>
                                            <p:cond delay="0"/>
                                          </p:stCondLst>
                                        </p:cTn>
                                        <p:tgtEl>
                                          <p:spTgt spid="1955"/>
                                        </p:tgtEl>
                                        <p:attrNameLst>
                                          <p:attrName>style.visibility</p:attrName>
                                        </p:attrNameLst>
                                      </p:cBhvr>
                                      <p:to>
                                        <p:strVal val="visible"/>
                                      </p:to>
                                    </p:set>
                                    <p:animEffect filter="fade" transition="in">
                                      <p:cBhvr>
                                        <p:cTn dur="500"/>
                                        <p:tgtEl>
                                          <p:spTgt spid="1955"/>
                                        </p:tgtEl>
                                      </p:cBhvr>
                                    </p:animEffect>
                                  </p:childTnLst>
                                </p:cTn>
                              </p:par>
                              <p:par>
                                <p:cTn fill="hold" nodeType="withEffect" presetClass="entr" presetID="10" presetSubtype="0">
                                  <p:stCondLst>
                                    <p:cond delay="0"/>
                                  </p:stCondLst>
                                  <p:childTnLst>
                                    <p:set>
                                      <p:cBhvr>
                                        <p:cTn dur="1" fill="hold">
                                          <p:stCondLst>
                                            <p:cond delay="0"/>
                                          </p:stCondLst>
                                        </p:cTn>
                                        <p:tgtEl>
                                          <p:spTgt spid="1956"/>
                                        </p:tgtEl>
                                        <p:attrNameLst>
                                          <p:attrName>style.visibility</p:attrName>
                                        </p:attrNameLst>
                                      </p:cBhvr>
                                      <p:to>
                                        <p:strVal val="visible"/>
                                      </p:to>
                                    </p:set>
                                    <p:animEffect filter="fade" transition="in">
                                      <p:cBhvr>
                                        <p:cTn dur="500"/>
                                        <p:tgtEl>
                                          <p:spTgt spid="19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8">
                                            <p:txEl>
                                              <p:pRg end="0" st="0"/>
                                            </p:txEl>
                                          </p:spTgt>
                                        </p:tgtEl>
                                        <p:attrNameLst>
                                          <p:attrName>style.visibility</p:attrName>
                                        </p:attrNameLst>
                                      </p:cBhvr>
                                      <p:to>
                                        <p:strVal val="visible"/>
                                      </p:to>
                                    </p:set>
                                    <p:animEffect filter="fade" transition="in">
                                      <p:cBhvr>
                                        <p:cTn dur="500"/>
                                        <p:tgtEl>
                                          <p:spTgt spid="196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8">
                                            <p:txEl>
                                              <p:pRg end="1" st="1"/>
                                            </p:txEl>
                                          </p:spTgt>
                                        </p:tgtEl>
                                        <p:attrNameLst>
                                          <p:attrName>style.visibility</p:attrName>
                                        </p:attrNameLst>
                                      </p:cBhvr>
                                      <p:to>
                                        <p:strVal val="visible"/>
                                      </p:to>
                                    </p:set>
                                    <p:animEffect filter="fade" transition="in">
                                      <p:cBhvr>
                                        <p:cTn dur="500"/>
                                        <p:tgtEl>
                                          <p:spTgt spid="1968">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2" name="Shape 1972"/>
        <p:cNvGrpSpPr/>
        <p:nvPr/>
      </p:nvGrpSpPr>
      <p:grpSpPr>
        <a:xfrm>
          <a:off x="0" y="0"/>
          <a:ext cx="0" cy="0"/>
          <a:chOff x="0" y="0"/>
          <a:chExt cx="0" cy="0"/>
        </a:xfrm>
      </p:grpSpPr>
      <p:sp>
        <p:nvSpPr>
          <p:cNvPr id="1973" name="Google Shape;1973;p82"/>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WARPS</a:t>
            </a:r>
            <a:endParaRPr/>
          </a:p>
        </p:txBody>
      </p:sp>
      <p:sp>
        <p:nvSpPr>
          <p:cNvPr id="1974" name="Google Shape;1974;p82"/>
          <p:cNvSpPr txBox="1"/>
          <p:nvPr>
            <p:ph idx="1" type="body"/>
          </p:nvPr>
        </p:nvSpPr>
        <p:spPr>
          <a:xfrm>
            <a:off x="419640" y="1297876"/>
            <a:ext cx="5914485" cy="4283773"/>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So far we have been using a very small number of gangs/worker/vectors, simply because they’re easier to understand</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actually programming, the number of gangs/worker/vectors will be much larger</a:t>
            </a:r>
            <a:endParaRPr b="1" i="0" sz="2000" u="none" cap="none" strike="noStrike">
              <a:solidFill>
                <a:srgbClr val="0C4E9B"/>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specifically programming for an NVIDIA GPU, you will always want your vectors large enough to fully utilize </a:t>
            </a:r>
            <a:r>
              <a:rPr b="1" i="0" lang="en-US" sz="2000" u="none" cap="none" strike="noStrike">
                <a:solidFill>
                  <a:srgbClr val="0C4E9B"/>
                </a:solidFill>
                <a:latin typeface="Arial"/>
                <a:ea typeface="Arial"/>
                <a:cs typeface="Arial"/>
                <a:sym typeface="Arial"/>
              </a:rPr>
              <a:t>warps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A warp, simply put, is an optimized group of 32 threads</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To utilize warps in OpenACC, always make sure that your vector length is a </a:t>
            </a:r>
            <a:r>
              <a:rPr b="1" i="0" lang="en-US" sz="2000" u="none" cap="none" strike="noStrike">
                <a:solidFill>
                  <a:srgbClr val="0C4E9B"/>
                </a:solidFill>
                <a:latin typeface="Arial"/>
                <a:ea typeface="Arial"/>
                <a:cs typeface="Arial"/>
                <a:sym typeface="Arial"/>
              </a:rPr>
              <a:t>multiple of 32</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8" name="Shape 1978"/>
        <p:cNvGrpSpPr/>
        <p:nvPr/>
      </p:nvGrpSpPr>
      <p:grpSpPr>
        <a:xfrm>
          <a:off x="0" y="0"/>
          <a:ext cx="0" cy="0"/>
          <a:chOff x="0" y="0"/>
          <a:chExt cx="0" cy="0"/>
        </a:xfrm>
      </p:grpSpPr>
      <p:sp>
        <p:nvSpPr>
          <p:cNvPr id="1979" name="Google Shape;1979;p83"/>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DEVICE_TYPE CLAUSE</a:t>
            </a:r>
            <a:endParaRPr/>
          </a:p>
        </p:txBody>
      </p:sp>
      <p:sp>
        <p:nvSpPr>
          <p:cNvPr id="1980" name="Google Shape;1980;p83"/>
          <p:cNvSpPr txBox="1"/>
          <p:nvPr>
            <p:ph idx="1" type="body"/>
          </p:nvPr>
        </p:nvSpPr>
        <p:spPr>
          <a:xfrm>
            <a:off x="436740" y="2103035"/>
            <a:ext cx="495212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1" i="0" lang="en-US" sz="2000" u="none" cap="none" strike="noStrike">
                <a:solidFill>
                  <a:srgbClr val="FF0000"/>
                </a:solidFill>
                <a:latin typeface="Consolas"/>
                <a:ea typeface="Consolas"/>
                <a:cs typeface="Consolas"/>
                <a:sym typeface="Consolas"/>
              </a:rPr>
              <a:t>device_type ( &lt;type&gt; )</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Clauses that follow only apply to the specified device type.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allows you to optimize for one type (GPU) without hurting the performance of another (CPU)</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Multiple device types can be specified on a single directive.</a:t>
            </a:r>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1" i="0" sz="2000" u="none" cap="none" strike="noStrike">
              <a:solidFill>
                <a:srgbClr val="FF0000"/>
              </a:solidFill>
              <a:latin typeface="Consolas"/>
              <a:ea typeface="Consolas"/>
              <a:cs typeface="Consolas"/>
              <a:sym typeface="Consolas"/>
            </a:endParaRPr>
          </a:p>
        </p:txBody>
      </p:sp>
      <p:sp>
        <p:nvSpPr>
          <p:cNvPr id="1981" name="Google Shape;1981;p83"/>
          <p:cNvSpPr txBox="1"/>
          <p:nvPr/>
        </p:nvSpPr>
        <p:spPr>
          <a:xfrm>
            <a:off x="5528202" y="2528600"/>
            <a:ext cx="5006881" cy="1837426"/>
          </a:xfrm>
          <a:prstGeom prst="rect">
            <a:avLst/>
          </a:prstGeom>
          <a:solidFill>
            <a:srgbClr val="F2F2F2"/>
          </a:solidFill>
          <a:ln cap="flat" cmpd="sng" w="38100">
            <a:solidFill>
              <a:srgbClr val="0080A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#pragma acc parallel loop collapse(3)\</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device_type(nvidia) \</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  vector_length(256)</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i &lt; size; i</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j &lt; size; j</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for</a:t>
            </a:r>
            <a:r>
              <a:rPr b="0" i="0" lang="en-US" sz="1800" u="none" cap="none" strike="noStrike">
                <a:solidFill>
                  <a:schemeClr val="dk2"/>
                </a:solidFill>
                <a:latin typeface="Consolas"/>
                <a:ea typeface="Consolas"/>
                <a:cs typeface="Consolas"/>
                <a:sym typeface="Consolas"/>
              </a:rPr>
              <a:t>( k = </a:t>
            </a:r>
            <a:r>
              <a:rPr b="0" i="0" lang="en-US" sz="1800" u="none" cap="none" strike="noStrike">
                <a:solidFill>
                  <a:srgbClr val="FF8738"/>
                </a:solidFill>
                <a:latin typeface="Consolas"/>
                <a:ea typeface="Consolas"/>
                <a:cs typeface="Consolas"/>
                <a:sym typeface="Consolas"/>
              </a:rPr>
              <a:t>0</a:t>
            </a:r>
            <a:r>
              <a:rPr b="0" i="0" lang="en-US" sz="1800" u="none" cap="none" strike="noStrike">
                <a:solidFill>
                  <a:schemeClr val="dk2"/>
                </a:solidFill>
                <a:latin typeface="Consolas"/>
                <a:ea typeface="Consolas"/>
                <a:cs typeface="Consolas"/>
                <a:sym typeface="Consolas"/>
              </a:rPr>
              <a:t>; k &lt; size; k</a:t>
            </a:r>
            <a:r>
              <a:rPr b="0" i="0" lang="en-US" sz="1800" u="none" cap="none" strike="noStrike">
                <a:solidFill>
                  <a:srgbClr val="030382"/>
                </a:solidFill>
                <a:latin typeface="Consolas"/>
                <a:ea typeface="Consolas"/>
                <a:cs typeface="Consolas"/>
                <a:sym typeface="Consolas"/>
              </a:rPr>
              <a:t>++</a:t>
            </a:r>
            <a:r>
              <a:rPr b="0" i="0" lang="en-US" sz="1800" u="none" cap="none" strike="noStrike">
                <a:solidFill>
                  <a:schemeClr val="dk2"/>
                </a:solidFill>
                <a:latin typeface="Consolas"/>
                <a:ea typeface="Consolas"/>
                <a:cs typeface="Consolas"/>
                <a:sym typeface="Consolas"/>
              </a:rPr>
              <a:t>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a[i][k] * b[k][j];</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85" name="Shape 1985"/>
        <p:cNvGrpSpPr/>
        <p:nvPr/>
      </p:nvGrpSpPr>
      <p:grpSpPr>
        <a:xfrm>
          <a:off x="0" y="0"/>
          <a:ext cx="0" cy="0"/>
          <a:chOff x="0" y="0"/>
          <a:chExt cx="0" cy="0"/>
        </a:xfrm>
      </p:grpSpPr>
      <p:sp>
        <p:nvSpPr>
          <p:cNvPr id="1986" name="Google Shape;1986;p84"/>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DEVICE_TYPE CLAUSE</a:t>
            </a:r>
            <a:endParaRPr/>
          </a:p>
        </p:txBody>
      </p:sp>
      <p:sp>
        <p:nvSpPr>
          <p:cNvPr id="1987" name="Google Shape;1987;p84"/>
          <p:cNvSpPr txBox="1"/>
          <p:nvPr>
            <p:ph idx="1" type="body"/>
          </p:nvPr>
        </p:nvSpPr>
        <p:spPr>
          <a:xfrm>
            <a:off x="455568" y="1509035"/>
            <a:ext cx="7921631"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1" i="0" lang="en-US" sz="2000" u="none" cap="none" strike="noStrike">
                <a:solidFill>
                  <a:srgbClr val="FF0000"/>
                </a:solidFill>
                <a:latin typeface="Consolas"/>
                <a:ea typeface="Consolas"/>
                <a:cs typeface="Consolas"/>
                <a:sym typeface="Consolas"/>
              </a:rPr>
              <a:t>device_type ( &lt;type&gt; )</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Clauses that follow only apply to the specified device type.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allows you to optimize for one type (GPU) without hurting the performance of another (CPU)</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Multiple device types can be specified on a single directive.</a:t>
            </a:r>
            <a:endParaRPr/>
          </a:p>
          <a:p>
            <a:pPr indent="-101600" lvl="0" marL="228600" marR="0" rtl="0" algn="l">
              <a:lnSpc>
                <a:spcPct val="90000"/>
              </a:lnSpc>
              <a:spcBef>
                <a:spcPts val="1800"/>
              </a:spcBef>
              <a:spcAft>
                <a:spcPts val="0"/>
              </a:spcAft>
              <a:buClr>
                <a:srgbClr val="868686"/>
              </a:buClr>
              <a:buSzPts val="2000"/>
              <a:buFont typeface="Noto Sans Symbols"/>
              <a:buNone/>
            </a:pPr>
            <a:r>
              <a:t/>
            </a:r>
            <a:endParaRPr b="1" i="0" sz="2000" u="none" cap="none" strike="noStrike">
              <a:solidFill>
                <a:srgbClr val="FF0000"/>
              </a:solidFill>
              <a:latin typeface="Consolas"/>
              <a:ea typeface="Consolas"/>
              <a:cs typeface="Consolas"/>
              <a:sym typeface="Consolas"/>
            </a:endParaRPr>
          </a:p>
        </p:txBody>
      </p:sp>
      <p:sp>
        <p:nvSpPr>
          <p:cNvPr id="1988" name="Google Shape;1988;p84"/>
          <p:cNvSpPr txBox="1"/>
          <p:nvPr/>
        </p:nvSpPr>
        <p:spPr>
          <a:xfrm>
            <a:off x="1413402" y="3933951"/>
            <a:ext cx="9375798" cy="2086725"/>
          </a:xfrm>
          <a:prstGeom prst="rect">
            <a:avLst/>
          </a:prstGeom>
          <a:solidFill>
            <a:srgbClr val="F2F2F2"/>
          </a:solidFill>
          <a:ln cap="flat" cmpd="sng" w="38100">
            <a:solidFill>
              <a:srgbClr val="FF986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 collapse(3) device_type(nvidia) vector_length(256)</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 </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5570FD"/>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k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c(i,j) + a(i,k) * b(k,j);</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5570FD"/>
                </a:solidFill>
                <a:latin typeface="Consolas"/>
                <a:ea typeface="Consolas"/>
                <a:cs typeface="Consolas"/>
                <a:sym typeface="Consolas"/>
              </a:rPr>
              <a:t>end do</a:t>
            </a:r>
            <a:endParaRPr b="0" i="0" sz="1800" u="none" cap="none" strike="noStrike">
              <a:solidFill>
                <a:schemeClr val="dk2"/>
              </a:solidFill>
              <a:latin typeface="Consolas"/>
              <a:ea typeface="Consolas"/>
              <a:cs typeface="Consolas"/>
              <a:sym typeface="Consolas"/>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2" name="Shape 1992"/>
        <p:cNvGrpSpPr/>
        <p:nvPr/>
      </p:nvGrpSpPr>
      <p:grpSpPr>
        <a:xfrm>
          <a:off x="0" y="0"/>
          <a:ext cx="0" cy="0"/>
          <a:chOff x="0" y="0"/>
          <a:chExt cx="0" cy="0"/>
        </a:xfrm>
      </p:grpSpPr>
      <p:sp>
        <p:nvSpPr>
          <p:cNvPr id="1993" name="Google Shape;1993;p85"/>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LOOP OPTIMIZATION RULES OF THUMB</a:t>
            </a:r>
            <a:endParaRPr/>
          </a:p>
        </p:txBody>
      </p:sp>
      <p:sp>
        <p:nvSpPr>
          <p:cNvPr id="1994" name="Google Shape;1994;p85"/>
          <p:cNvSpPr txBox="1"/>
          <p:nvPr>
            <p:ph idx="1" type="body"/>
          </p:nvPr>
        </p:nvSpPr>
        <p:spPr>
          <a:xfrm>
            <a:off x="436740" y="2103035"/>
            <a:ext cx="9948672"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It is rarely a good idea to set the number of gangs in your code, let the compiler decide.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Most of the time you can effectively tune a loop nest by adjusting only the vector length.</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It is rare to use a worker loop. When the vector length is very short, a worker loop can increase the parallelism in your gang. </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possible, the vector loop should step through your arrays </a:t>
            </a:r>
            <a:endParaRPr b="0" i="1" sz="2000" u="none" cap="none" strike="noStrike">
              <a:solidFill>
                <a:schemeClr val="dk2"/>
              </a:solidFill>
              <a:latin typeface="Arial"/>
              <a:ea typeface="Arial"/>
              <a:cs typeface="Arial"/>
              <a:sym typeface="Arial"/>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Use the device_type clause to ensure that tuning for one architecture doesn’t negatively affect other architectures.</a:t>
            </a:r>
            <a:endParaRPr/>
          </a:p>
        </p:txBody>
      </p:sp>
      <p:sp>
        <p:nvSpPr>
          <p:cNvPr id="1995" name="Google Shape;1995;p85"/>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t/>
            </a:r>
            <a:endParaRPr b="0" i="0" sz="2400" u="none" cap="none" strike="noStrike">
              <a:solidFill>
                <a:schemeClr val="lt2"/>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9" name="Shape 1999"/>
        <p:cNvGrpSpPr/>
        <p:nvPr/>
      </p:nvGrpSpPr>
      <p:grpSpPr>
        <a:xfrm>
          <a:off x="0" y="0"/>
          <a:ext cx="0" cy="0"/>
          <a:chOff x="0" y="0"/>
          <a:chExt cx="0" cy="0"/>
        </a:xfrm>
      </p:grpSpPr>
      <p:sp>
        <p:nvSpPr>
          <p:cNvPr id="2000" name="Google Shape;2000;p86"/>
          <p:cNvSpPr txBox="1"/>
          <p:nvPr>
            <p:ph type="title"/>
          </p:nvPr>
        </p:nvSpPr>
        <p:spPr>
          <a:xfrm>
            <a:off x="498348" y="2377739"/>
            <a:ext cx="9976104" cy="590931"/>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None/>
            </a:pPr>
            <a:r>
              <a:rPr b="0" i="0" lang="en-US" sz="3600" u="none" cap="none" strike="noStrike">
                <a:solidFill>
                  <a:schemeClr val="lt1"/>
                </a:solidFill>
                <a:latin typeface="Arial"/>
                <a:ea typeface="Arial"/>
                <a:cs typeface="Arial"/>
                <a:sym typeface="Arial"/>
              </a:rPr>
              <a:t>MODULE REVIEW</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8" name="Shape 108"/>
        <p:cNvGrpSpPr/>
        <p:nvPr/>
      </p:nvGrpSpPr>
      <p:grpSpPr>
        <a:xfrm>
          <a:off x="0" y="0"/>
          <a:ext cx="0" cy="0"/>
          <a:chOff x="0" y="0"/>
          <a:chExt cx="0" cy="0"/>
        </a:xfrm>
      </p:grpSpPr>
      <p:sp>
        <p:nvSpPr>
          <p:cNvPr id="109" name="Google Shape;109;p15"/>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AUTO CLAUSE</a:t>
            </a:r>
            <a:endParaRPr/>
          </a:p>
        </p:txBody>
      </p:sp>
      <p:sp>
        <p:nvSpPr>
          <p:cNvPr id="110" name="Google Shape;110;p15"/>
          <p:cNvSpPr txBox="1"/>
          <p:nvPr>
            <p:ph idx="1" type="body"/>
          </p:nvPr>
        </p:nvSpPr>
        <p:spPr>
          <a:xfrm>
            <a:off x="436740" y="2103035"/>
            <a:ext cx="4891164"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t>
            </a:r>
            <a:r>
              <a:rPr b="1" i="0" lang="en-US" sz="2000" u="none" cap="none" strike="noStrike">
                <a:solidFill>
                  <a:srgbClr val="FF0000"/>
                </a:solidFill>
                <a:latin typeface="Arial"/>
                <a:ea typeface="Arial"/>
                <a:cs typeface="Arial"/>
                <a:sym typeface="Arial"/>
              </a:rPr>
              <a:t>auto</a:t>
            </a:r>
            <a:r>
              <a:rPr b="0" i="0" lang="en-US" sz="2000" u="none" cap="none" strike="noStrike">
                <a:solidFill>
                  <a:schemeClr val="dk2"/>
                </a:solidFill>
                <a:latin typeface="Arial"/>
                <a:ea typeface="Arial"/>
                <a:cs typeface="Arial"/>
                <a:sym typeface="Arial"/>
              </a:rPr>
              <a:t> clause tells the compiler to decide whether or not the loop is parallelizable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The auto clause can be very useful when you are unsure of whether or not a loop is safe to parallelize</a:t>
            </a:r>
            <a:endParaRPr/>
          </a:p>
        </p:txBody>
      </p:sp>
      <p:sp>
        <p:nvSpPr>
          <p:cNvPr id="111" name="Google Shape;111;p15"/>
          <p:cNvSpPr txBox="1"/>
          <p:nvPr/>
        </p:nvSpPr>
        <p:spPr>
          <a:xfrm>
            <a:off x="5423338" y="2042738"/>
            <a:ext cx="5188607" cy="2086725"/>
          </a:xfrm>
          <a:prstGeom prst="rect">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parallel loop </a:t>
            </a:r>
            <a:r>
              <a:rPr b="1" i="0" lang="en-US" sz="1800" u="none" cap="none" strike="noStrike">
                <a:solidFill>
                  <a:srgbClr val="8E4000"/>
                </a:solidFill>
                <a:latin typeface="Consolas"/>
                <a:ea typeface="Consolas"/>
                <a:cs typeface="Consolas"/>
                <a:sym typeface="Consolas"/>
              </a:rPr>
              <a:t>auto</a:t>
            </a:r>
            <a:endParaRPr b="1" i="0" sz="1800" u="none" cap="none" strike="noStrike">
              <a:solidFill>
                <a:srgbClr val="3051FF"/>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k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c(i,j) + a(i,k)*b(k,j)</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end do</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5" name="Shape 2005"/>
        <p:cNvGrpSpPr/>
        <p:nvPr/>
      </p:nvGrpSpPr>
      <p:grpSpPr>
        <a:xfrm>
          <a:off x="0" y="0"/>
          <a:ext cx="0" cy="0"/>
          <a:chOff x="0" y="0"/>
          <a:chExt cx="0" cy="0"/>
        </a:xfrm>
      </p:grpSpPr>
      <p:sp>
        <p:nvSpPr>
          <p:cNvPr id="2006" name="Google Shape;2006;p87"/>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KEY CONCEPTS</a:t>
            </a:r>
            <a:endParaRPr/>
          </a:p>
        </p:txBody>
      </p:sp>
      <p:sp>
        <p:nvSpPr>
          <p:cNvPr id="2007" name="Google Shape;2007;p87"/>
          <p:cNvSpPr txBox="1"/>
          <p:nvPr>
            <p:ph idx="2" type="body"/>
          </p:nvPr>
        </p:nvSpPr>
        <p:spPr>
          <a:xfrm>
            <a:off x="419641" y="1188030"/>
            <a:ext cx="9976104" cy="5254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868686"/>
              </a:buClr>
              <a:buSzPts val="2400"/>
              <a:buFont typeface="Noto Sans Symbols"/>
              <a:buNone/>
            </a:pPr>
            <a:r>
              <a:rPr b="0" i="0" lang="en-US" sz="2400" u="none" cap="none" strike="noStrike">
                <a:solidFill>
                  <a:schemeClr val="lt2"/>
                </a:solidFill>
                <a:latin typeface="Arial"/>
                <a:ea typeface="Arial"/>
                <a:cs typeface="Arial"/>
                <a:sym typeface="Arial"/>
              </a:rPr>
              <a:t>In this module we discussed…</a:t>
            </a:r>
            <a:endParaRPr/>
          </a:p>
        </p:txBody>
      </p:sp>
      <p:sp>
        <p:nvSpPr>
          <p:cNvPr id="2008" name="Google Shape;2008;p87"/>
          <p:cNvSpPr txBox="1"/>
          <p:nvPr>
            <p:ph idx="1" type="body"/>
          </p:nvPr>
        </p:nvSpPr>
        <p:spPr>
          <a:xfrm>
            <a:off x="436740" y="1778961"/>
            <a:ext cx="9948672" cy="40430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400"/>
              <a:buFont typeface="Noto Sans Symbols"/>
              <a:buChar char="▪"/>
            </a:pPr>
            <a:r>
              <a:rPr b="0" i="0" lang="en-US" sz="2400" u="none" cap="none" strike="noStrike">
                <a:solidFill>
                  <a:schemeClr val="dk2"/>
                </a:solidFill>
                <a:latin typeface="Arial"/>
                <a:ea typeface="Arial"/>
                <a:cs typeface="Arial"/>
                <a:sym typeface="Arial"/>
              </a:rPr>
              <a:t>The loop directive enables the programmer to give more information to the compiler about specific loops</a:t>
            </a:r>
            <a:endParaRPr/>
          </a:p>
          <a:p>
            <a:pPr indent="-228600" lvl="0" marL="228600" marR="0" rtl="0" algn="l">
              <a:lnSpc>
                <a:spcPct val="90000"/>
              </a:lnSpc>
              <a:spcBef>
                <a:spcPts val="1800"/>
              </a:spcBef>
              <a:spcAft>
                <a:spcPts val="0"/>
              </a:spcAft>
              <a:buClr>
                <a:srgbClr val="868686"/>
              </a:buClr>
              <a:buSzPts val="2400"/>
              <a:buFont typeface="Noto Sans Symbols"/>
              <a:buChar char="▪"/>
            </a:pPr>
            <a:r>
              <a:rPr b="0" i="0" lang="en-US" sz="2400" u="none" cap="none" strike="noStrike">
                <a:solidFill>
                  <a:schemeClr val="dk2"/>
                </a:solidFill>
                <a:latin typeface="Arial"/>
                <a:ea typeface="Arial"/>
                <a:cs typeface="Arial"/>
                <a:sym typeface="Arial"/>
              </a:rPr>
              <a:t>This information may be used for correctness or to improve performance.</a:t>
            </a:r>
            <a:endParaRPr/>
          </a:p>
          <a:p>
            <a:pPr indent="-228600" lvl="0" marL="228600" marR="0" rtl="0" algn="l">
              <a:lnSpc>
                <a:spcPct val="90000"/>
              </a:lnSpc>
              <a:spcBef>
                <a:spcPts val="1800"/>
              </a:spcBef>
              <a:spcAft>
                <a:spcPts val="0"/>
              </a:spcAft>
              <a:buClr>
                <a:srgbClr val="868686"/>
              </a:buClr>
              <a:buSzPts val="2400"/>
              <a:buFont typeface="Noto Sans Symbols"/>
              <a:buChar char="▪"/>
            </a:pPr>
            <a:r>
              <a:rPr b="0" i="0" lang="en-US" sz="2400" u="none" cap="none" strike="noStrike">
                <a:solidFill>
                  <a:schemeClr val="dk2"/>
                </a:solidFill>
                <a:latin typeface="Arial"/>
                <a:ea typeface="Arial"/>
                <a:cs typeface="Arial"/>
                <a:sym typeface="Arial"/>
              </a:rPr>
              <a:t>The device_type clause allows the programmer to optimize for one device type without hurting others.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6" name="Shape 116"/>
        <p:cNvGrpSpPr/>
        <p:nvPr/>
      </p:nvGrpSpPr>
      <p:grpSpPr>
        <a:xfrm>
          <a:off x="0" y="0"/>
          <a:ext cx="0" cy="0"/>
          <a:chOff x="0" y="0"/>
          <a:chExt cx="0" cy="0"/>
        </a:xfrm>
      </p:grpSpPr>
      <p:sp>
        <p:nvSpPr>
          <p:cNvPr id="117" name="Google Shape;117;p16"/>
          <p:cNvSpPr txBox="1"/>
          <p:nvPr>
            <p:ph type="title"/>
          </p:nvPr>
        </p:nvSpPr>
        <p:spPr>
          <a:xfrm>
            <a:off x="419641" y="649796"/>
            <a:ext cx="9976104" cy="590931"/>
          </a:xfrm>
          <a:prstGeom prst="rect">
            <a:avLst/>
          </a:prstGeom>
          <a:noFill/>
          <a:ln>
            <a:noFill/>
          </a:ln>
        </p:spPr>
        <p:txBody>
          <a:bodyPr anchorCtr="0" anchor="b" bIns="45700" lIns="91425" spcFirstLastPara="1" rIns="91425" wrap="square" tIns="45700">
            <a:noAutofit/>
          </a:bodyPr>
          <a:lstStyle/>
          <a:p>
            <a:pPr indent="0" lvl="0" marL="0" marR="0" rtl="0" algn="l">
              <a:lnSpc>
                <a:spcPct val="90000"/>
              </a:lnSpc>
              <a:spcBef>
                <a:spcPts val="0"/>
              </a:spcBef>
              <a:spcAft>
                <a:spcPts val="0"/>
              </a:spcAft>
              <a:buNone/>
            </a:pPr>
            <a:r>
              <a:rPr b="0" i="0" lang="en-US" sz="3600" u="none" cap="none" strike="noStrike">
                <a:solidFill>
                  <a:schemeClr val="dk2"/>
                </a:solidFill>
                <a:latin typeface="Arial"/>
                <a:ea typeface="Arial"/>
                <a:cs typeface="Arial"/>
                <a:sym typeface="Arial"/>
              </a:rPr>
              <a:t>AUTO CLAUSE</a:t>
            </a:r>
            <a:endParaRPr/>
          </a:p>
        </p:txBody>
      </p:sp>
      <p:sp>
        <p:nvSpPr>
          <p:cNvPr id="118" name="Google Shape;118;p16"/>
          <p:cNvSpPr txBox="1"/>
          <p:nvPr>
            <p:ph idx="1" type="body"/>
          </p:nvPr>
        </p:nvSpPr>
        <p:spPr>
          <a:xfrm>
            <a:off x="436739" y="2103035"/>
            <a:ext cx="4959719" cy="371892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When using the </a:t>
            </a:r>
            <a:r>
              <a:rPr b="1" i="0" lang="en-US" sz="2000" u="none" cap="none" strike="noStrike">
                <a:solidFill>
                  <a:srgbClr val="0C4E9B"/>
                </a:solidFill>
                <a:latin typeface="Arial"/>
                <a:ea typeface="Arial"/>
                <a:cs typeface="Arial"/>
                <a:sym typeface="Arial"/>
              </a:rPr>
              <a:t>kernels directive</a:t>
            </a:r>
            <a:r>
              <a:rPr b="0" i="0" lang="en-US" sz="2000" u="none" cap="none" strike="noStrike">
                <a:solidFill>
                  <a:schemeClr val="dk2"/>
                </a:solidFill>
                <a:latin typeface="Arial"/>
                <a:ea typeface="Arial"/>
                <a:cs typeface="Arial"/>
                <a:sym typeface="Arial"/>
              </a:rPr>
              <a:t>, the auto clause is </a:t>
            </a:r>
            <a:r>
              <a:rPr b="1" i="0" lang="en-US" sz="2000" u="none" cap="none" strike="noStrike">
                <a:solidFill>
                  <a:srgbClr val="0C4E9B"/>
                </a:solidFill>
                <a:latin typeface="Arial"/>
                <a:ea typeface="Arial"/>
                <a:cs typeface="Arial"/>
                <a:sym typeface="Arial"/>
              </a:rPr>
              <a:t>implied</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This means that you do not need to include the auto clause when using the kernels directive</a:t>
            </a:r>
            <a:endParaRPr/>
          </a:p>
          <a:p>
            <a:pPr indent="-228600" lvl="0" marL="228600" marR="0" rtl="0" algn="l">
              <a:lnSpc>
                <a:spcPct val="90000"/>
              </a:lnSpc>
              <a:spcBef>
                <a:spcPts val="1800"/>
              </a:spcBef>
              <a:spcAft>
                <a:spcPts val="0"/>
              </a:spcAft>
              <a:buClr>
                <a:srgbClr val="868686"/>
              </a:buClr>
              <a:buSzPts val="2000"/>
              <a:buFont typeface="Noto Sans Symbols"/>
              <a:buChar char="▪"/>
            </a:pPr>
            <a:r>
              <a:rPr b="0" i="0" lang="en-US" sz="2000" u="none" cap="none" strike="noStrike">
                <a:solidFill>
                  <a:schemeClr val="dk2"/>
                </a:solidFill>
                <a:latin typeface="Arial"/>
                <a:ea typeface="Arial"/>
                <a:cs typeface="Arial"/>
                <a:sym typeface="Arial"/>
              </a:rPr>
              <a:t>However, the auto clause can be very useful when using the </a:t>
            </a:r>
            <a:r>
              <a:rPr b="1" i="0" lang="en-US" sz="2000" u="none" cap="none" strike="noStrike">
                <a:solidFill>
                  <a:srgbClr val="0C4E9B"/>
                </a:solidFill>
                <a:latin typeface="Arial"/>
                <a:ea typeface="Arial"/>
                <a:cs typeface="Arial"/>
                <a:sym typeface="Arial"/>
              </a:rPr>
              <a:t>parallel directive</a:t>
            </a:r>
            <a:endParaRPr b="0" i="0" sz="2000" u="none" cap="none" strike="noStrike">
              <a:solidFill>
                <a:srgbClr val="0C4E9B"/>
              </a:solidFill>
              <a:latin typeface="Arial"/>
              <a:ea typeface="Arial"/>
              <a:cs typeface="Arial"/>
              <a:sym typeface="Arial"/>
            </a:endParaRPr>
          </a:p>
        </p:txBody>
      </p:sp>
      <p:sp>
        <p:nvSpPr>
          <p:cNvPr id="119" name="Google Shape;119;p16"/>
          <p:cNvSpPr txBox="1"/>
          <p:nvPr/>
        </p:nvSpPr>
        <p:spPr>
          <a:xfrm>
            <a:off x="5590478" y="2272831"/>
            <a:ext cx="5216722" cy="2336024"/>
          </a:xfrm>
          <a:prstGeom prst="rect">
            <a:avLst/>
          </a:prstGeom>
          <a:solidFill>
            <a:schemeClr val="lt1"/>
          </a:solidFill>
          <a:ln cap="flat" cmpd="sng" w="25400">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kernels loop </a:t>
            </a:r>
            <a:r>
              <a:rPr b="1" i="0" lang="en-US" sz="1800" u="none" cap="none" strike="noStrike">
                <a:solidFill>
                  <a:srgbClr val="8E4000"/>
                </a:solidFill>
                <a:latin typeface="Consolas"/>
                <a:ea typeface="Consolas"/>
                <a:cs typeface="Consolas"/>
                <a:sym typeface="Consolas"/>
              </a:rPr>
              <a:t>auto</a:t>
            </a:r>
            <a:endParaRPr b="1" i="0" sz="1800" u="none" cap="none" strike="noStrike">
              <a:solidFill>
                <a:srgbClr val="3051FF"/>
              </a:solidFill>
              <a:latin typeface="Consolas"/>
              <a:ea typeface="Consolas"/>
              <a:cs typeface="Consolas"/>
              <a:sym typeface="Consolas"/>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do </a:t>
            </a:r>
            <a:r>
              <a:rPr b="0" i="0" lang="en-US" sz="1800" u="none" cap="none" strike="noStrike">
                <a:solidFill>
                  <a:schemeClr val="dk2"/>
                </a:solidFill>
                <a:latin typeface="Consolas"/>
                <a:ea typeface="Consolas"/>
                <a:cs typeface="Consolas"/>
                <a:sym typeface="Consolas"/>
              </a:rPr>
              <a:t>k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j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a:t>
            </a:r>
            <a:r>
              <a:rPr b="0" i="0" lang="en-US" sz="1800" u="none" cap="none" strike="noStrike">
                <a:solidFill>
                  <a:srgbClr val="3051FF"/>
                </a:solidFill>
                <a:latin typeface="Consolas"/>
                <a:ea typeface="Consolas"/>
                <a:cs typeface="Consolas"/>
                <a:sym typeface="Consolas"/>
              </a:rPr>
              <a:t>do</a:t>
            </a:r>
            <a:r>
              <a:rPr b="0" i="0" lang="en-US" sz="1800" u="none" cap="none" strike="noStrike">
                <a:solidFill>
                  <a:schemeClr val="dk2"/>
                </a:solidFill>
                <a:latin typeface="Consolas"/>
                <a:ea typeface="Consolas"/>
                <a:cs typeface="Consolas"/>
                <a:sym typeface="Consolas"/>
              </a:rPr>
              <a:t> i = </a:t>
            </a:r>
            <a:r>
              <a:rPr b="0" i="0" lang="en-US" sz="1800" u="none" cap="none" strike="noStrike">
                <a:solidFill>
                  <a:srgbClr val="FF8738"/>
                </a:solidFill>
                <a:latin typeface="Consolas"/>
                <a:ea typeface="Consolas"/>
                <a:cs typeface="Consolas"/>
                <a:sym typeface="Consolas"/>
              </a:rPr>
              <a:t>1,</a:t>
            </a:r>
            <a:r>
              <a:rPr b="0" i="0" lang="en-US" sz="1800" u="none" cap="none" strike="noStrike">
                <a:solidFill>
                  <a:schemeClr val="dk2"/>
                </a:solidFill>
                <a:latin typeface="Consolas"/>
                <a:ea typeface="Consolas"/>
                <a:cs typeface="Consolas"/>
                <a:sym typeface="Consolas"/>
              </a:rPr>
              <a:t> size</a:t>
            </a:r>
            <a:endParaRPr/>
          </a:p>
          <a:p>
            <a:pPr indent="0" lvl="0" marL="0" marR="0" rtl="0" algn="l">
              <a:lnSpc>
                <a:spcPct val="90000"/>
              </a:lnSpc>
              <a:spcBef>
                <a:spcPts val="0"/>
              </a:spcBef>
              <a:spcAft>
                <a:spcPts val="0"/>
              </a:spcAft>
              <a:buNone/>
            </a:pPr>
            <a:r>
              <a:rPr b="0" i="0" lang="en-US" sz="1800" u="none" cap="none" strike="noStrike">
                <a:solidFill>
                  <a:schemeClr val="dk2"/>
                </a:solidFill>
                <a:latin typeface="Consolas"/>
                <a:ea typeface="Consolas"/>
                <a:cs typeface="Consolas"/>
                <a:sym typeface="Consolas"/>
              </a:rPr>
              <a:t>			 c(i,j) = c(i,j) + a(i,k)*b(k,j)</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  end do</a:t>
            </a:r>
            <a:endParaRPr/>
          </a:p>
          <a:p>
            <a:pPr indent="0" lvl="0" marL="0" marR="0" rtl="0" algn="l">
              <a:lnSpc>
                <a:spcPct val="90000"/>
              </a:lnSpc>
              <a:spcBef>
                <a:spcPts val="0"/>
              </a:spcBef>
              <a:spcAft>
                <a:spcPts val="0"/>
              </a:spcAft>
              <a:buNone/>
            </a:pPr>
            <a:r>
              <a:rPr b="0" i="0" lang="en-US" sz="1800" u="none" cap="none" strike="noStrike">
                <a:solidFill>
                  <a:srgbClr val="3051FF"/>
                </a:solidFill>
                <a:latin typeface="Consolas"/>
                <a:ea typeface="Consolas"/>
                <a:cs typeface="Consolas"/>
                <a:sym typeface="Consolas"/>
              </a:rPr>
              <a:t>end do</a:t>
            </a:r>
            <a:endParaRPr/>
          </a:p>
          <a:p>
            <a:pPr indent="0" lvl="0" marL="0" marR="0" rtl="0" algn="l">
              <a:lnSpc>
                <a:spcPct val="90000"/>
              </a:lnSpc>
              <a:spcBef>
                <a:spcPts val="0"/>
              </a:spcBef>
              <a:spcAft>
                <a:spcPts val="0"/>
              </a:spcAft>
              <a:buNone/>
            </a:pPr>
            <a:r>
              <a:rPr b="0" i="0" lang="en-US" sz="1800" u="none" cap="none" strike="noStrike">
                <a:solidFill>
                  <a:srgbClr val="8E4000"/>
                </a:solidFill>
                <a:latin typeface="Consolas"/>
                <a:ea typeface="Consolas"/>
                <a:cs typeface="Consolas"/>
                <a:sym typeface="Consolas"/>
              </a:rPr>
              <a:t>!$acc end kernels</a:t>
            </a:r>
            <a:endParaRPr b="0" i="0" sz="1800" u="none" cap="none" strike="noStrike">
              <a:solidFill>
                <a:srgbClr val="3051FF"/>
              </a:solidFill>
              <a:latin typeface="Consolas"/>
              <a:ea typeface="Consolas"/>
              <a:cs typeface="Consolas"/>
              <a:sym typeface="Consolas"/>
            </a:endParaRPr>
          </a:p>
        </p:txBody>
      </p:sp>
      <p:sp>
        <p:nvSpPr>
          <p:cNvPr id="120" name="Google Shape;120;p16"/>
          <p:cNvSpPr/>
          <p:nvPr/>
        </p:nvSpPr>
        <p:spPr>
          <a:xfrm>
            <a:off x="6322098" y="2298226"/>
            <a:ext cx="1137425" cy="321846"/>
          </a:xfrm>
          <a:prstGeom prst="ellipse">
            <a:avLst/>
          </a:prstGeom>
          <a:noFill/>
          <a:ln cap="flat" cmpd="sng" w="127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1" name="Google Shape;121;p16"/>
          <p:cNvSpPr/>
          <p:nvPr/>
        </p:nvSpPr>
        <p:spPr>
          <a:xfrm>
            <a:off x="7965044" y="2313094"/>
            <a:ext cx="691375" cy="321846"/>
          </a:xfrm>
          <a:prstGeom prst="ellipse">
            <a:avLst/>
          </a:prstGeom>
          <a:noFill/>
          <a:ln cap="flat" cmpd="sng" w="127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cxnSp>
        <p:nvCxnSpPr>
          <p:cNvPr id="122" name="Google Shape;122;p16"/>
          <p:cNvCxnSpPr>
            <a:stCxn id="121" idx="3"/>
            <a:endCxn id="121" idx="7"/>
          </p:cNvCxnSpPr>
          <p:nvPr/>
        </p:nvCxnSpPr>
        <p:spPr>
          <a:xfrm flipH="1" rot="10800000">
            <a:off x="8066293" y="2360107"/>
            <a:ext cx="489000" cy="227700"/>
          </a:xfrm>
          <a:prstGeom prst="straightConnector1">
            <a:avLst/>
          </a:prstGeom>
          <a:noFill/>
          <a:ln cap="flat" cmpd="sng" w="12700">
            <a:solidFill>
              <a:schemeClr val="accent4"/>
            </a:solidFill>
            <a:prstDash val="solid"/>
            <a:round/>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2000"/>
                                        <p:tgtEl>
                                          <p:spTgt spid="1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2000"/>
                                        <p:tgtEl>
                                          <p:spTgt spid="12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500"/>
                                        <p:tgtEl>
                                          <p:spTgt spid="1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